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0" r:id="rId1"/>
  </p:sldMasterIdLst>
  <p:notesMasterIdLst>
    <p:notesMasterId r:id="rId24"/>
  </p:notesMasterIdLst>
  <p:handoutMasterIdLst>
    <p:handoutMasterId r:id="rId25"/>
  </p:handoutMasterIdLst>
  <p:sldIdLst>
    <p:sldId id="341" r:id="rId2"/>
    <p:sldId id="435" r:id="rId3"/>
    <p:sldId id="485" r:id="rId4"/>
    <p:sldId id="479" r:id="rId5"/>
    <p:sldId id="480" r:id="rId6"/>
    <p:sldId id="457" r:id="rId7"/>
    <p:sldId id="460" r:id="rId8"/>
    <p:sldId id="449" r:id="rId9"/>
    <p:sldId id="481" r:id="rId10"/>
    <p:sldId id="452" r:id="rId11"/>
    <p:sldId id="451" r:id="rId12"/>
    <p:sldId id="450" r:id="rId13"/>
    <p:sldId id="461" r:id="rId14"/>
    <p:sldId id="462" r:id="rId15"/>
    <p:sldId id="484" r:id="rId16"/>
    <p:sldId id="455" r:id="rId17"/>
    <p:sldId id="482" r:id="rId18"/>
    <p:sldId id="483" r:id="rId19"/>
    <p:sldId id="464" r:id="rId20"/>
    <p:sldId id="459" r:id="rId21"/>
    <p:sldId id="478" r:id="rId22"/>
    <p:sldId id="385" r:id="rId23"/>
  </p:sldIdLst>
  <p:sldSz cx="9144000" cy="6858000" type="screen4x3"/>
  <p:notesSz cx="6797675" cy="9928225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 autoAdjust="0"/>
    <p:restoredTop sz="96888" autoAdjust="0"/>
  </p:normalViewPr>
  <p:slideViewPr>
    <p:cSldViewPr>
      <p:cViewPr varScale="1">
        <p:scale>
          <a:sx n="89" d="100"/>
          <a:sy n="89" d="100"/>
        </p:scale>
        <p:origin x="-1314" y="-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2013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mtClean="0"/>
                      <a:t>392,9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884">
                <a:noFill/>
              </a:ln>
            </c:spPr>
            <c:txPr>
              <a:bodyPr/>
              <a:lstStyle/>
              <a:p>
                <a:pPr>
                  <a:defRPr sz="163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Лист1!$B$2</c:f>
              <c:numCache>
                <c:formatCode>General</c:formatCode>
                <c:ptCount val="1"/>
                <c:pt idx="0">
                  <c:v>393.9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mtClean="0"/>
                      <a:t>423,2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884">
                <a:noFill/>
              </a:ln>
            </c:spPr>
            <c:txPr>
              <a:bodyPr/>
              <a:lstStyle/>
              <a:p>
                <a:pPr>
                  <a:defRPr sz="163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Лист1!$C$2</c:f>
              <c:numCache>
                <c:formatCode>General</c:formatCode>
                <c:ptCount val="1"/>
                <c:pt idx="0">
                  <c:v>423.2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FFFFCC"/>
            </a:solidFill>
            <a:ln w="12942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mtClean="0"/>
                      <a:t>456,9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884">
                <a:noFill/>
              </a:ln>
            </c:spPr>
            <c:txPr>
              <a:bodyPr/>
              <a:lstStyle/>
              <a:p>
                <a:pPr>
                  <a:defRPr sz="163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Лист1!$D$2</c:f>
              <c:numCache>
                <c:formatCode>General</c:formatCode>
                <c:ptCount val="1"/>
                <c:pt idx="0">
                  <c:v>456.9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3040896"/>
        <c:axId val="83060992"/>
      </c:barChart>
      <c:catAx>
        <c:axId val="83040896"/>
        <c:scaling>
          <c:orientation val="minMax"/>
        </c:scaling>
        <c:delete val="1"/>
        <c:axPos val="b"/>
        <c:majorTickMark val="out"/>
        <c:minorTickMark val="none"/>
        <c:tickLblPos val="nextTo"/>
        <c:crossAx val="83060992"/>
        <c:crosses val="autoZero"/>
        <c:auto val="1"/>
        <c:lblAlgn val="ctr"/>
        <c:lblOffset val="100"/>
        <c:noMultiLvlLbl val="0"/>
      </c:catAx>
      <c:valAx>
        <c:axId val="830609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30408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6.5656565656565663E-2"/>
          <c:y val="0.92356687898089174"/>
          <c:w val="0.21088004951816752"/>
          <c:h val="7.8556247464276543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34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2013</c:v>
                </c:pt>
              </c:strCache>
            </c:strRef>
          </c:tx>
          <c:invertIfNegative val="0"/>
          <c:dLbls>
            <c:spPr>
              <a:noFill/>
              <a:ln w="26500">
                <a:noFill/>
              </a:ln>
            </c:spPr>
            <c:txPr>
              <a:bodyPr/>
              <a:lstStyle/>
              <a:p>
                <a:pPr>
                  <a:defRPr sz="1669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Лист1!$B$2</c:f>
              <c:numCache>
                <c:formatCode>General</c:formatCode>
                <c:ptCount val="1"/>
                <c:pt idx="0">
                  <c:v>15123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dLbls>
            <c:spPr>
              <a:noFill/>
              <a:ln w="26500">
                <a:noFill/>
              </a:ln>
            </c:spPr>
            <c:txPr>
              <a:bodyPr/>
              <a:lstStyle/>
              <a:p>
                <a:pPr>
                  <a:defRPr sz="1669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Лист1!$C$2</c:f>
              <c:numCache>
                <c:formatCode>General</c:formatCode>
                <c:ptCount val="1"/>
                <c:pt idx="0">
                  <c:v>16635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FFFFCC"/>
            </a:solidFill>
            <a:ln w="1325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6500">
                <a:noFill/>
              </a:ln>
            </c:spPr>
            <c:txPr>
              <a:bodyPr/>
              <a:lstStyle/>
              <a:p>
                <a:pPr>
                  <a:defRPr sz="1669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Лист1!$D$2</c:f>
              <c:numCache>
                <c:formatCode>General</c:formatCode>
                <c:ptCount val="1"/>
                <c:pt idx="0">
                  <c:v>18132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8284672"/>
        <c:axId val="39485440"/>
      </c:barChart>
      <c:catAx>
        <c:axId val="38284672"/>
        <c:scaling>
          <c:orientation val="minMax"/>
        </c:scaling>
        <c:delete val="1"/>
        <c:axPos val="b"/>
        <c:majorTickMark val="out"/>
        <c:minorTickMark val="none"/>
        <c:tickLblPos val="nextTo"/>
        <c:crossAx val="39485440"/>
        <c:crosses val="autoZero"/>
        <c:auto val="1"/>
        <c:lblAlgn val="ctr"/>
        <c:lblOffset val="100"/>
        <c:noMultiLvlLbl val="0"/>
      </c:catAx>
      <c:valAx>
        <c:axId val="39485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82846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6.5989847715736044E-2"/>
          <c:y val="0.92017738359201773"/>
          <c:w val="0.86548223350253806"/>
          <c:h val="8.2039911308203997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78"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 sz="1200"/>
            </a:lvl1pPr>
          </a:lstStyle>
          <a:p>
            <a:pPr>
              <a:defRPr/>
            </a:pPr>
            <a:fld id="{5DE6FC37-8BFD-412F-920E-B6A45A654909}" type="datetimeFigureOut">
              <a:rPr lang="ru-RU"/>
              <a:pPr>
                <a:defRPr/>
              </a:pPr>
              <a:t>24.12.2013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 sz="1200"/>
            </a:lvl1pPr>
          </a:lstStyle>
          <a:p>
            <a:pPr>
              <a:defRPr/>
            </a:pPr>
            <a:fld id="{C053D9A8-30E5-4383-A710-D9CF0473A8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3147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797675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1"/>
            <a:ext cx="2944086" cy="4946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50443" y="1"/>
            <a:ext cx="2944085" cy="4946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5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7575" y="744538"/>
            <a:ext cx="4960938" cy="37211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79768" y="4715907"/>
            <a:ext cx="5436567" cy="446597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430091"/>
            <a:ext cx="2944086" cy="4946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50443" y="9430091"/>
            <a:ext cx="2944085" cy="4946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fld id="{79BA85EB-1F30-4F43-B089-6BD8A918AF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24662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87FA1873-3742-4D78-9B67-936FC2B90A23}" type="slidenum">
              <a:rPr lang="en-GB" smtClean="0">
                <a:latin typeface="Times New Roman" pitchFamily="18" charset="0"/>
              </a:rPr>
              <a:pPr>
                <a:buFont typeface="Wingdings" pitchFamily="2" charset="2"/>
                <a:buNone/>
              </a:pPr>
              <a:t>22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39939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99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9768" y="4715907"/>
            <a:ext cx="5438140" cy="4469425"/>
          </a:xfrm>
          <a:noFill/>
          <a:ln/>
        </p:spPr>
        <p:txBody>
          <a:bodyPr wrap="none" anchor="ctr"/>
          <a:lstStyle/>
          <a:p>
            <a:endParaRPr lang="ru-R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2"/>
          <p:cNvSpPr>
            <a:spLocks/>
          </p:cNvSpPr>
          <p:nvPr/>
        </p:nvSpPr>
        <p:spPr bwMode="gray">
          <a:xfrm>
            <a:off x="-9525" y="2997200"/>
            <a:ext cx="2205038" cy="2663825"/>
          </a:xfrm>
          <a:custGeom>
            <a:avLst/>
            <a:gdLst/>
            <a:ahLst/>
            <a:cxnLst>
              <a:cxn ang="0">
                <a:pos x="0" y="1678"/>
              </a:cxn>
              <a:cxn ang="0">
                <a:pos x="0" y="1134"/>
              </a:cxn>
              <a:cxn ang="0">
                <a:pos x="1406" y="0"/>
              </a:cxn>
              <a:cxn ang="0">
                <a:pos x="1406" y="91"/>
              </a:cxn>
              <a:cxn ang="0">
                <a:pos x="0" y="1678"/>
              </a:cxn>
            </a:cxnLst>
            <a:rect l="0" t="0" r="r" b="b"/>
            <a:pathLst>
              <a:path w="1406" h="1678">
                <a:moveTo>
                  <a:pt x="0" y="1678"/>
                </a:moveTo>
                <a:lnTo>
                  <a:pt x="0" y="1134"/>
                </a:lnTo>
                <a:lnTo>
                  <a:pt x="1406" y="0"/>
                </a:lnTo>
                <a:lnTo>
                  <a:pt x="1406" y="91"/>
                </a:lnTo>
                <a:lnTo>
                  <a:pt x="0" y="1678"/>
                </a:lnTo>
                <a:close/>
              </a:path>
            </a:pathLst>
          </a:custGeom>
          <a:solidFill>
            <a:srgbClr val="E0E0E0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pic>
        <p:nvPicPr>
          <p:cNvPr id="5" name="Picture 7" descr="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1447800" y="1782763"/>
            <a:ext cx="7359650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reeform 8"/>
          <p:cNvSpPr>
            <a:spLocks/>
          </p:cNvSpPr>
          <p:nvPr/>
        </p:nvSpPr>
        <p:spPr bwMode="gray">
          <a:xfrm>
            <a:off x="568325" y="-9525"/>
            <a:ext cx="1784350" cy="68754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90" y="2"/>
              </a:cxn>
              <a:cxn ang="0">
                <a:pos x="1124" y="1373"/>
              </a:cxn>
              <a:cxn ang="0">
                <a:pos x="1124" y="2036"/>
              </a:cxn>
              <a:cxn ang="0">
                <a:pos x="889" y="4343"/>
              </a:cxn>
              <a:cxn ang="0">
                <a:pos x="526" y="4343"/>
              </a:cxn>
              <a:cxn ang="0">
                <a:pos x="1079" y="2031"/>
              </a:cxn>
              <a:cxn ang="0">
                <a:pos x="1079" y="1383"/>
              </a:cxn>
              <a:cxn ang="0">
                <a:pos x="0" y="0"/>
              </a:cxn>
            </a:cxnLst>
            <a:rect l="0" t="0" r="r" b="b"/>
            <a:pathLst>
              <a:path w="1124" h="4343">
                <a:moveTo>
                  <a:pt x="0" y="0"/>
                </a:moveTo>
                <a:lnTo>
                  <a:pt x="490" y="2"/>
                </a:lnTo>
                <a:lnTo>
                  <a:pt x="1124" y="1373"/>
                </a:lnTo>
                <a:lnTo>
                  <a:pt x="1124" y="2036"/>
                </a:lnTo>
                <a:lnTo>
                  <a:pt x="889" y="4343"/>
                </a:lnTo>
                <a:lnTo>
                  <a:pt x="526" y="4343"/>
                </a:lnTo>
                <a:lnTo>
                  <a:pt x="1079" y="2031"/>
                </a:lnTo>
                <a:lnTo>
                  <a:pt x="1079" y="1383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7" name="Freeform 9"/>
          <p:cNvSpPr>
            <a:spLocks/>
          </p:cNvSpPr>
          <p:nvPr/>
        </p:nvSpPr>
        <p:spPr bwMode="gray">
          <a:xfrm>
            <a:off x="-12700" y="-9525"/>
            <a:ext cx="2392363" cy="6880225"/>
          </a:xfrm>
          <a:custGeom>
            <a:avLst/>
            <a:gdLst/>
            <a:ahLst/>
            <a:cxnLst>
              <a:cxn ang="0">
                <a:pos x="181" y="0"/>
              </a:cxn>
              <a:cxn ang="0">
                <a:pos x="1507" y="1379"/>
              </a:cxn>
              <a:cxn ang="0">
                <a:pos x="1507" y="2036"/>
              </a:cxn>
              <a:cxn ang="0">
                <a:pos x="727" y="4334"/>
              </a:cxn>
              <a:cxn ang="0">
                <a:pos x="2" y="4334"/>
              </a:cxn>
              <a:cxn ang="0">
                <a:pos x="2" y="4162"/>
              </a:cxn>
              <a:cxn ang="0">
                <a:pos x="1441" y="1936"/>
              </a:cxn>
              <a:cxn ang="0">
                <a:pos x="1441" y="1447"/>
              </a:cxn>
              <a:cxn ang="0">
                <a:pos x="8" y="434"/>
              </a:cxn>
              <a:cxn ang="0">
                <a:pos x="0" y="6"/>
              </a:cxn>
              <a:cxn ang="0">
                <a:pos x="181" y="0"/>
              </a:cxn>
            </a:cxnLst>
            <a:rect l="0" t="0" r="r" b="b"/>
            <a:pathLst>
              <a:path w="1507" h="4334">
                <a:moveTo>
                  <a:pt x="181" y="0"/>
                </a:moveTo>
                <a:lnTo>
                  <a:pt x="1507" y="1379"/>
                </a:lnTo>
                <a:lnTo>
                  <a:pt x="1507" y="2036"/>
                </a:lnTo>
                <a:lnTo>
                  <a:pt x="727" y="4334"/>
                </a:lnTo>
                <a:lnTo>
                  <a:pt x="2" y="4334"/>
                </a:lnTo>
                <a:lnTo>
                  <a:pt x="2" y="4162"/>
                </a:lnTo>
                <a:lnTo>
                  <a:pt x="1441" y="1936"/>
                </a:lnTo>
                <a:lnTo>
                  <a:pt x="1441" y="1447"/>
                </a:lnTo>
                <a:lnTo>
                  <a:pt x="8" y="434"/>
                </a:lnTo>
                <a:lnTo>
                  <a:pt x="0" y="6"/>
                </a:lnTo>
                <a:lnTo>
                  <a:pt x="181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8" name="Freeform 10"/>
          <p:cNvSpPr>
            <a:spLocks/>
          </p:cNvSpPr>
          <p:nvPr/>
        </p:nvSpPr>
        <p:spPr bwMode="gray">
          <a:xfrm>
            <a:off x="2557463" y="0"/>
            <a:ext cx="3022600" cy="6858000"/>
          </a:xfrm>
          <a:custGeom>
            <a:avLst/>
            <a:gdLst/>
            <a:ahLst/>
            <a:cxnLst>
              <a:cxn ang="0">
                <a:pos x="1904" y="0"/>
              </a:cxn>
              <a:cxn ang="0">
                <a:pos x="1178" y="0"/>
              </a:cxn>
              <a:cxn ang="0">
                <a:pos x="0" y="1342"/>
              </a:cxn>
              <a:cxn ang="0">
                <a:pos x="0" y="1950"/>
              </a:cxn>
              <a:cxn ang="0">
                <a:pos x="498" y="4354"/>
              </a:cxn>
              <a:cxn ang="0">
                <a:pos x="1088" y="4354"/>
              </a:cxn>
              <a:cxn ang="0">
                <a:pos x="44" y="1985"/>
              </a:cxn>
              <a:cxn ang="0">
                <a:pos x="44" y="1361"/>
              </a:cxn>
              <a:cxn ang="0">
                <a:pos x="1904" y="0"/>
              </a:cxn>
            </a:cxnLst>
            <a:rect l="0" t="0" r="r" b="b"/>
            <a:pathLst>
              <a:path w="1904" h="4354">
                <a:moveTo>
                  <a:pt x="1904" y="0"/>
                </a:moveTo>
                <a:lnTo>
                  <a:pt x="1178" y="0"/>
                </a:lnTo>
                <a:lnTo>
                  <a:pt x="0" y="1342"/>
                </a:lnTo>
                <a:lnTo>
                  <a:pt x="0" y="1950"/>
                </a:lnTo>
                <a:lnTo>
                  <a:pt x="498" y="4354"/>
                </a:lnTo>
                <a:lnTo>
                  <a:pt x="1088" y="4354"/>
                </a:lnTo>
                <a:lnTo>
                  <a:pt x="44" y="1985"/>
                </a:lnTo>
                <a:lnTo>
                  <a:pt x="44" y="1361"/>
                </a:lnTo>
                <a:lnTo>
                  <a:pt x="1904" y="0"/>
                </a:lnTo>
                <a:close/>
              </a:path>
            </a:pathLst>
          </a:custGeom>
          <a:solidFill>
            <a:srgbClr val="D3D3D3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9" name="Freeform 11"/>
          <p:cNvSpPr>
            <a:spLocks/>
          </p:cNvSpPr>
          <p:nvPr/>
        </p:nvSpPr>
        <p:spPr bwMode="gray">
          <a:xfrm>
            <a:off x="2959100" y="-14288"/>
            <a:ext cx="2711450" cy="1887538"/>
          </a:xfrm>
          <a:custGeom>
            <a:avLst/>
            <a:gdLst/>
            <a:ahLst/>
            <a:cxnLst>
              <a:cxn ang="0">
                <a:pos x="1708" y="1"/>
              </a:cxn>
              <a:cxn ang="0">
                <a:pos x="1379" y="0"/>
              </a:cxn>
              <a:cxn ang="0">
                <a:pos x="0" y="1189"/>
              </a:cxn>
              <a:cxn ang="0">
                <a:pos x="1708" y="1"/>
              </a:cxn>
            </a:cxnLst>
            <a:rect l="0" t="0" r="r" b="b"/>
            <a:pathLst>
              <a:path w="1708" h="1189">
                <a:moveTo>
                  <a:pt x="1708" y="1"/>
                </a:moveTo>
                <a:lnTo>
                  <a:pt x="1379" y="0"/>
                </a:lnTo>
                <a:lnTo>
                  <a:pt x="0" y="1189"/>
                </a:lnTo>
                <a:lnTo>
                  <a:pt x="1708" y="1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10" name="Freeform 13"/>
          <p:cNvSpPr>
            <a:spLocks/>
          </p:cNvSpPr>
          <p:nvPr/>
        </p:nvSpPr>
        <p:spPr bwMode="gray">
          <a:xfrm>
            <a:off x="2498725" y="-9525"/>
            <a:ext cx="6105525" cy="6867525"/>
          </a:xfrm>
          <a:custGeom>
            <a:avLst/>
            <a:gdLst/>
            <a:ahLst/>
            <a:cxnLst>
              <a:cxn ang="0">
                <a:pos x="3665" y="0"/>
              </a:cxn>
              <a:cxn ang="0">
                <a:pos x="2122" y="0"/>
              </a:cxn>
              <a:cxn ang="0">
                <a:pos x="0" y="1339"/>
              </a:cxn>
              <a:cxn ang="0">
                <a:pos x="0" y="1950"/>
              </a:cxn>
              <a:cxn ang="0">
                <a:pos x="1215" y="4354"/>
              </a:cxn>
              <a:cxn ang="0">
                <a:pos x="1941" y="4354"/>
              </a:cxn>
              <a:cxn ang="0">
                <a:pos x="72" y="1877"/>
              </a:cxn>
              <a:cxn ang="0">
                <a:pos x="72" y="1361"/>
              </a:cxn>
              <a:cxn ang="0">
                <a:pos x="3846" y="0"/>
              </a:cxn>
              <a:cxn ang="0">
                <a:pos x="2122" y="0"/>
              </a:cxn>
            </a:cxnLst>
            <a:rect l="0" t="0" r="r" b="b"/>
            <a:pathLst>
              <a:path w="3846" h="4354">
                <a:moveTo>
                  <a:pt x="3665" y="0"/>
                </a:moveTo>
                <a:lnTo>
                  <a:pt x="2122" y="0"/>
                </a:lnTo>
                <a:lnTo>
                  <a:pt x="0" y="1339"/>
                </a:lnTo>
                <a:lnTo>
                  <a:pt x="0" y="1950"/>
                </a:lnTo>
                <a:lnTo>
                  <a:pt x="1215" y="4354"/>
                </a:lnTo>
                <a:lnTo>
                  <a:pt x="1941" y="4354"/>
                </a:lnTo>
                <a:lnTo>
                  <a:pt x="72" y="1877"/>
                </a:lnTo>
                <a:lnTo>
                  <a:pt x="72" y="1361"/>
                </a:lnTo>
                <a:lnTo>
                  <a:pt x="3846" y="0"/>
                </a:lnTo>
                <a:lnTo>
                  <a:pt x="2122" y="0"/>
                </a:lnTo>
              </a:path>
            </a:pathLst>
          </a:custGeom>
          <a:solidFill>
            <a:schemeClr val="hlink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11" name="Freeform 14"/>
          <p:cNvSpPr>
            <a:spLocks/>
          </p:cNvSpPr>
          <p:nvPr/>
        </p:nvSpPr>
        <p:spPr bwMode="gray">
          <a:xfrm>
            <a:off x="-9525" y="185738"/>
            <a:ext cx="2246313" cy="5984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15" y="1197"/>
              </a:cxn>
              <a:cxn ang="0">
                <a:pos x="1415" y="1862"/>
              </a:cxn>
              <a:cxn ang="0">
                <a:pos x="0" y="3770"/>
              </a:cxn>
              <a:cxn ang="0">
                <a:pos x="0" y="3272"/>
              </a:cxn>
              <a:cxn ang="0">
                <a:pos x="1376" y="1801"/>
              </a:cxn>
              <a:cxn ang="0">
                <a:pos x="1376" y="1272"/>
              </a:cxn>
              <a:cxn ang="0">
                <a:pos x="6" y="962"/>
              </a:cxn>
              <a:cxn ang="0">
                <a:pos x="0" y="0"/>
              </a:cxn>
            </a:cxnLst>
            <a:rect l="0" t="0" r="r" b="b"/>
            <a:pathLst>
              <a:path w="1415" h="3770">
                <a:moveTo>
                  <a:pt x="0" y="0"/>
                </a:moveTo>
                <a:lnTo>
                  <a:pt x="1415" y="1197"/>
                </a:lnTo>
                <a:lnTo>
                  <a:pt x="1415" y="1862"/>
                </a:lnTo>
                <a:lnTo>
                  <a:pt x="0" y="3770"/>
                </a:lnTo>
                <a:lnTo>
                  <a:pt x="0" y="3272"/>
                </a:lnTo>
                <a:lnTo>
                  <a:pt x="1376" y="1801"/>
                </a:lnTo>
                <a:lnTo>
                  <a:pt x="1376" y="1272"/>
                </a:lnTo>
                <a:lnTo>
                  <a:pt x="6" y="96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12" name="Freeform 15"/>
          <p:cNvSpPr>
            <a:spLocks/>
          </p:cNvSpPr>
          <p:nvPr/>
        </p:nvSpPr>
        <p:spPr bwMode="gray">
          <a:xfrm>
            <a:off x="2608263" y="642938"/>
            <a:ext cx="6540500" cy="6215062"/>
          </a:xfrm>
          <a:custGeom>
            <a:avLst/>
            <a:gdLst/>
            <a:ahLst/>
            <a:cxnLst>
              <a:cxn ang="0">
                <a:pos x="4115" y="0"/>
              </a:cxn>
              <a:cxn ang="0">
                <a:pos x="4120" y="500"/>
              </a:cxn>
              <a:cxn ang="0">
                <a:pos x="61" y="1059"/>
              </a:cxn>
              <a:cxn ang="0">
                <a:pos x="61" y="1466"/>
              </a:cxn>
              <a:cxn ang="0">
                <a:pos x="2419" y="3915"/>
              </a:cxn>
              <a:cxn ang="0">
                <a:pos x="1830" y="3915"/>
              </a:cxn>
              <a:cxn ang="0">
                <a:pos x="0" y="1449"/>
              </a:cxn>
              <a:cxn ang="0">
                <a:pos x="0" y="967"/>
              </a:cxn>
              <a:cxn ang="0">
                <a:pos x="4115" y="0"/>
              </a:cxn>
            </a:cxnLst>
            <a:rect l="0" t="0" r="r" b="b"/>
            <a:pathLst>
              <a:path w="4120" h="3915">
                <a:moveTo>
                  <a:pt x="4115" y="0"/>
                </a:moveTo>
                <a:lnTo>
                  <a:pt x="4120" y="500"/>
                </a:lnTo>
                <a:lnTo>
                  <a:pt x="61" y="1059"/>
                </a:lnTo>
                <a:lnTo>
                  <a:pt x="61" y="1466"/>
                </a:lnTo>
                <a:lnTo>
                  <a:pt x="2419" y="3915"/>
                </a:lnTo>
                <a:lnTo>
                  <a:pt x="1830" y="3915"/>
                </a:lnTo>
                <a:lnTo>
                  <a:pt x="0" y="1449"/>
                </a:lnTo>
                <a:lnTo>
                  <a:pt x="0" y="967"/>
                </a:lnTo>
                <a:lnTo>
                  <a:pt x="4115" y="0"/>
                </a:ln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13" name="Freeform 16"/>
          <p:cNvSpPr>
            <a:spLocks/>
          </p:cNvSpPr>
          <p:nvPr/>
        </p:nvSpPr>
        <p:spPr bwMode="gray">
          <a:xfrm>
            <a:off x="2586038" y="-17463"/>
            <a:ext cx="6557962" cy="6875463"/>
          </a:xfrm>
          <a:custGeom>
            <a:avLst/>
            <a:gdLst/>
            <a:ahLst/>
            <a:cxnLst>
              <a:cxn ang="0">
                <a:pos x="4131" y="0"/>
              </a:cxn>
              <a:cxn ang="0">
                <a:pos x="4126" y="494"/>
              </a:cxn>
              <a:cxn ang="0">
                <a:pos x="55" y="1404"/>
              </a:cxn>
              <a:cxn ang="0">
                <a:pos x="55" y="1853"/>
              </a:cxn>
              <a:cxn ang="0">
                <a:pos x="3156" y="4348"/>
              </a:cxn>
              <a:cxn ang="0">
                <a:pos x="2067" y="4348"/>
              </a:cxn>
              <a:cxn ang="0">
                <a:pos x="0" y="1882"/>
              </a:cxn>
              <a:cxn ang="0">
                <a:pos x="0" y="1355"/>
              </a:cxn>
              <a:cxn ang="0">
                <a:pos x="3615" y="0"/>
              </a:cxn>
              <a:cxn ang="0">
                <a:pos x="4131" y="0"/>
              </a:cxn>
            </a:cxnLst>
            <a:rect l="0" t="0" r="r" b="b"/>
            <a:pathLst>
              <a:path w="4131" h="4348">
                <a:moveTo>
                  <a:pt x="4131" y="0"/>
                </a:moveTo>
                <a:lnTo>
                  <a:pt x="4126" y="494"/>
                </a:lnTo>
                <a:lnTo>
                  <a:pt x="55" y="1404"/>
                </a:lnTo>
                <a:lnTo>
                  <a:pt x="55" y="1853"/>
                </a:lnTo>
                <a:lnTo>
                  <a:pt x="3156" y="4348"/>
                </a:lnTo>
                <a:lnTo>
                  <a:pt x="2067" y="4348"/>
                </a:lnTo>
                <a:lnTo>
                  <a:pt x="0" y="1882"/>
                </a:lnTo>
                <a:lnTo>
                  <a:pt x="0" y="1355"/>
                </a:lnTo>
                <a:lnTo>
                  <a:pt x="3615" y="0"/>
                </a:lnTo>
                <a:lnTo>
                  <a:pt x="4131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14" name="Freeform 17"/>
          <p:cNvSpPr>
            <a:spLocks/>
          </p:cNvSpPr>
          <p:nvPr/>
        </p:nvSpPr>
        <p:spPr bwMode="gray">
          <a:xfrm>
            <a:off x="2771775" y="-26988"/>
            <a:ext cx="5761038" cy="2087563"/>
          </a:xfrm>
          <a:custGeom>
            <a:avLst/>
            <a:gdLst/>
            <a:ahLst/>
            <a:cxnLst>
              <a:cxn ang="0">
                <a:pos x="0" y="1315"/>
              </a:cxn>
              <a:cxn ang="0">
                <a:pos x="2858" y="0"/>
              </a:cxn>
              <a:cxn ang="0">
                <a:pos x="3629" y="0"/>
              </a:cxn>
              <a:cxn ang="0">
                <a:pos x="0" y="1315"/>
              </a:cxn>
            </a:cxnLst>
            <a:rect l="0" t="0" r="r" b="b"/>
            <a:pathLst>
              <a:path w="3629" h="1315">
                <a:moveTo>
                  <a:pt x="0" y="1315"/>
                </a:moveTo>
                <a:lnTo>
                  <a:pt x="2858" y="0"/>
                </a:lnTo>
                <a:lnTo>
                  <a:pt x="3629" y="0"/>
                </a:lnTo>
                <a:lnTo>
                  <a:pt x="0" y="1315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15" name="Freeform 18"/>
          <p:cNvSpPr>
            <a:spLocks/>
          </p:cNvSpPr>
          <p:nvPr/>
        </p:nvSpPr>
        <p:spPr bwMode="gray">
          <a:xfrm>
            <a:off x="2555875" y="2924175"/>
            <a:ext cx="3384550" cy="3944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32" y="2495"/>
              </a:cxn>
              <a:cxn ang="0">
                <a:pos x="1814" y="2495"/>
              </a:cxn>
              <a:cxn ang="0">
                <a:pos x="0" y="0"/>
              </a:cxn>
            </a:cxnLst>
            <a:rect l="0" t="0" r="r" b="b"/>
            <a:pathLst>
              <a:path w="2132" h="2495">
                <a:moveTo>
                  <a:pt x="0" y="0"/>
                </a:moveTo>
                <a:lnTo>
                  <a:pt x="2132" y="2495"/>
                </a:lnTo>
                <a:lnTo>
                  <a:pt x="1814" y="2495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5001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16" name="Freeform 24"/>
          <p:cNvSpPr>
            <a:spLocks/>
          </p:cNvSpPr>
          <p:nvPr/>
        </p:nvSpPr>
        <p:spPr bwMode="gray">
          <a:xfrm>
            <a:off x="-19050" y="180975"/>
            <a:ext cx="2262188" cy="1914525"/>
          </a:xfrm>
          <a:custGeom>
            <a:avLst/>
            <a:gdLst/>
            <a:ahLst/>
            <a:cxnLst>
              <a:cxn ang="0">
                <a:pos x="1425" y="1206"/>
              </a:cxn>
              <a:cxn ang="0">
                <a:pos x="0" y="0"/>
              </a:cxn>
              <a:cxn ang="0">
                <a:pos x="0" y="186"/>
              </a:cxn>
              <a:cxn ang="0">
                <a:pos x="1425" y="1206"/>
              </a:cxn>
            </a:cxnLst>
            <a:rect l="0" t="0" r="r" b="b"/>
            <a:pathLst>
              <a:path w="1425" h="1206">
                <a:moveTo>
                  <a:pt x="1425" y="1206"/>
                </a:moveTo>
                <a:lnTo>
                  <a:pt x="0" y="0"/>
                </a:lnTo>
                <a:lnTo>
                  <a:pt x="0" y="186"/>
                </a:lnTo>
                <a:lnTo>
                  <a:pt x="1425" y="1206"/>
                </a:lnTo>
                <a:close/>
              </a:path>
            </a:pathLst>
          </a:custGeom>
          <a:solidFill>
            <a:srgbClr val="333333">
              <a:alpha val="39999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17" name="Freeform 25"/>
          <p:cNvSpPr>
            <a:spLocks/>
          </p:cNvSpPr>
          <p:nvPr/>
        </p:nvSpPr>
        <p:spPr bwMode="gray">
          <a:xfrm>
            <a:off x="-12700" y="3105150"/>
            <a:ext cx="2327275" cy="3762375"/>
          </a:xfrm>
          <a:custGeom>
            <a:avLst/>
            <a:gdLst/>
            <a:ahLst/>
            <a:cxnLst>
              <a:cxn ang="0">
                <a:pos x="0" y="2248"/>
              </a:cxn>
              <a:cxn ang="0">
                <a:pos x="1466" y="0"/>
              </a:cxn>
              <a:cxn ang="0">
                <a:pos x="194" y="2370"/>
              </a:cxn>
              <a:cxn ang="0">
                <a:pos x="4" y="2364"/>
              </a:cxn>
              <a:cxn ang="0">
                <a:pos x="0" y="2248"/>
              </a:cxn>
            </a:cxnLst>
            <a:rect l="0" t="0" r="r" b="b"/>
            <a:pathLst>
              <a:path w="1466" h="2370">
                <a:moveTo>
                  <a:pt x="0" y="2248"/>
                </a:moveTo>
                <a:lnTo>
                  <a:pt x="1466" y="0"/>
                </a:lnTo>
                <a:lnTo>
                  <a:pt x="194" y="2370"/>
                </a:lnTo>
                <a:lnTo>
                  <a:pt x="4" y="2364"/>
                </a:lnTo>
                <a:lnTo>
                  <a:pt x="0" y="2248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18" name="Freeform 26"/>
          <p:cNvSpPr>
            <a:spLocks/>
          </p:cNvSpPr>
          <p:nvPr/>
        </p:nvSpPr>
        <p:spPr bwMode="gray">
          <a:xfrm>
            <a:off x="-9525" y="1403350"/>
            <a:ext cx="2317750" cy="5265738"/>
          </a:xfrm>
          <a:custGeom>
            <a:avLst/>
            <a:gdLst/>
            <a:ahLst/>
            <a:cxnLst>
              <a:cxn ang="0">
                <a:pos x="6" y="0"/>
              </a:cxn>
              <a:cxn ang="0">
                <a:pos x="6" y="643"/>
              </a:cxn>
              <a:cxn ang="0">
                <a:pos x="1410" y="564"/>
              </a:cxn>
              <a:cxn ang="0">
                <a:pos x="1410" y="1049"/>
              </a:cxn>
              <a:cxn ang="0">
                <a:pos x="0" y="2852"/>
              </a:cxn>
              <a:cxn ang="0">
                <a:pos x="0" y="3317"/>
              </a:cxn>
              <a:cxn ang="0">
                <a:pos x="1460" y="1062"/>
              </a:cxn>
              <a:cxn ang="0">
                <a:pos x="1460" y="505"/>
              </a:cxn>
              <a:cxn ang="0">
                <a:pos x="6" y="0"/>
              </a:cxn>
            </a:cxnLst>
            <a:rect l="0" t="0" r="r" b="b"/>
            <a:pathLst>
              <a:path w="1460" h="3317">
                <a:moveTo>
                  <a:pt x="6" y="0"/>
                </a:moveTo>
                <a:lnTo>
                  <a:pt x="6" y="643"/>
                </a:lnTo>
                <a:lnTo>
                  <a:pt x="1410" y="564"/>
                </a:lnTo>
                <a:lnTo>
                  <a:pt x="1410" y="1049"/>
                </a:lnTo>
                <a:lnTo>
                  <a:pt x="0" y="2852"/>
                </a:lnTo>
                <a:lnTo>
                  <a:pt x="0" y="3317"/>
                </a:lnTo>
                <a:lnTo>
                  <a:pt x="1460" y="1062"/>
                </a:lnTo>
                <a:lnTo>
                  <a:pt x="1460" y="505"/>
                </a:ln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grpSp>
        <p:nvGrpSpPr>
          <p:cNvPr id="19" name="Group 36"/>
          <p:cNvGrpSpPr>
            <a:grpSpLocks/>
          </p:cNvGrpSpPr>
          <p:nvPr/>
        </p:nvGrpSpPr>
        <p:grpSpPr bwMode="auto">
          <a:xfrm>
            <a:off x="0" y="-19050"/>
            <a:ext cx="9153525" cy="6886575"/>
            <a:chOff x="0" y="0"/>
            <a:chExt cx="5760" cy="4326"/>
          </a:xfrm>
        </p:grpSpPr>
        <p:pic>
          <p:nvPicPr>
            <p:cNvPr id="20" name="Picture 35" descr="11"/>
            <p:cNvPicPr>
              <a:picLocks noChangeAspect="1" noChangeArrowheads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gray">
            <a:xfrm>
              <a:off x="0" y="0"/>
              <a:ext cx="5760" cy="4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" name="Rectangle 27"/>
            <p:cNvSpPr>
              <a:spLocks noChangeArrowheads="1"/>
            </p:cNvSpPr>
            <p:nvPr userDrawn="1"/>
          </p:nvSpPr>
          <p:spPr bwMode="gray">
            <a:xfrm>
              <a:off x="212" y="462"/>
              <a:ext cx="5334" cy="340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ru-RU"/>
            </a:p>
          </p:txBody>
        </p:sp>
      </p:grpSp>
      <p:pic>
        <p:nvPicPr>
          <p:cNvPr id="22" name="Picture 19" descr="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gray">
          <a:xfrm>
            <a:off x="4141788" y="4041775"/>
            <a:ext cx="4159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 Box 29"/>
          <p:cNvSpPr txBox="1">
            <a:spLocks noChangeArrowheads="1"/>
          </p:cNvSpPr>
          <p:nvPr/>
        </p:nvSpPr>
        <p:spPr bwMode="gray">
          <a:xfrm>
            <a:off x="7561263" y="5476875"/>
            <a:ext cx="1196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r>
              <a:rPr lang="en-US" sz="2000">
                <a:solidFill>
                  <a:srgbClr val="FF7F00"/>
                </a:solidFill>
                <a:latin typeface="Arial Black" pitchFamily="32" charset="0"/>
              </a:rPr>
              <a:t>L/O/G/O</a:t>
            </a:r>
          </a:p>
        </p:txBody>
      </p:sp>
      <p:sp>
        <p:nvSpPr>
          <p:cNvPr id="24" name="Text Box 30"/>
          <p:cNvSpPr txBox="1">
            <a:spLocks noChangeArrowheads="1"/>
          </p:cNvSpPr>
          <p:nvPr/>
        </p:nvSpPr>
        <p:spPr bwMode="gray">
          <a:xfrm>
            <a:off x="6618288" y="5781675"/>
            <a:ext cx="21399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r>
              <a:rPr lang="en-US" sz="1600">
                <a:latin typeface="Times New Roman" pitchFamily="16" charset="0"/>
              </a:rPr>
              <a:t>www.themegallery.com</a:t>
            </a:r>
          </a:p>
        </p:txBody>
      </p:sp>
      <p:sp>
        <p:nvSpPr>
          <p:cNvPr id="25" name="Rectangle 50"/>
          <p:cNvSpPr>
            <a:spLocks noChangeArrowheads="1"/>
          </p:cNvSpPr>
          <p:nvPr/>
        </p:nvSpPr>
        <p:spPr bwMode="gray">
          <a:xfrm>
            <a:off x="341313" y="722313"/>
            <a:ext cx="8478837" cy="541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85838" y="3787775"/>
            <a:ext cx="7772400" cy="885825"/>
          </a:xfrm>
        </p:spPr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29150" y="3505200"/>
            <a:ext cx="4129088" cy="457200"/>
          </a:xfrm>
        </p:spPr>
        <p:txBody>
          <a:bodyPr/>
          <a:lstStyle>
            <a:lvl1pPr marL="0" indent="0" algn="dist">
              <a:buFontTx/>
              <a:buNone/>
              <a:defRPr sz="2000" b="1">
                <a:solidFill>
                  <a:srgbClr val="777777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C0AC90-B687-44E7-88F2-A61CF22919F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89AA03-B090-4DAB-BBFA-4A21C1FEEAB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98438"/>
            <a:ext cx="2057400" cy="59277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98438"/>
            <a:ext cx="6019800" cy="59277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76130-1B54-4D09-B975-74DED0F99C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3288" y="198438"/>
            <a:ext cx="630237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ru-RU" noProof="0" smtClean="0"/>
              <a:t>Вставка диаграммы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E2EC0F-FAF5-4762-AEBA-FBF2C8BB57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3288" y="198438"/>
            <a:ext cx="6302375" cy="1143000"/>
          </a:xfrm>
        </p:spPr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B9293-E382-48EB-B848-0C92A1D748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DCD01-37A7-43B5-BB27-BC1AC791CA2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85DC5-9A6C-4DC4-ABC2-DBF753DAAE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539311-5F5E-4FF2-88CA-CAFF9C3B8A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481C17-CEC0-4B47-951C-87E1DAD141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6E238-4332-4202-B909-F6E8D06EA9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8C5FEA-2272-4551-A355-301FDB9FB8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3BE46-1222-4FC8-936A-8C3D3610C6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700A0-1341-4075-9662-C0D8AD179F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Freeform 9"/>
          <p:cNvSpPr>
            <a:spLocks/>
          </p:cNvSpPr>
          <p:nvPr/>
        </p:nvSpPr>
        <p:spPr bwMode="gray">
          <a:xfrm>
            <a:off x="7658100" y="0"/>
            <a:ext cx="1104900" cy="6848475"/>
          </a:xfrm>
          <a:custGeom>
            <a:avLst/>
            <a:gdLst/>
            <a:ahLst/>
            <a:cxnLst>
              <a:cxn ang="0">
                <a:pos x="312" y="0"/>
              </a:cxn>
              <a:cxn ang="0">
                <a:pos x="528" y="444"/>
              </a:cxn>
              <a:cxn ang="0">
                <a:pos x="696" y="960"/>
              </a:cxn>
              <a:cxn ang="0">
                <a:pos x="426" y="4314"/>
              </a:cxn>
              <a:cxn ang="0">
                <a:pos x="108" y="4314"/>
              </a:cxn>
              <a:cxn ang="0">
                <a:pos x="648" y="960"/>
              </a:cxn>
              <a:cxn ang="0">
                <a:pos x="456" y="432"/>
              </a:cxn>
              <a:cxn ang="0">
                <a:pos x="0" y="0"/>
              </a:cxn>
              <a:cxn ang="0">
                <a:pos x="312" y="0"/>
              </a:cxn>
            </a:cxnLst>
            <a:rect l="0" t="0" r="r" b="b"/>
            <a:pathLst>
              <a:path w="696" h="4314">
                <a:moveTo>
                  <a:pt x="312" y="0"/>
                </a:moveTo>
                <a:lnTo>
                  <a:pt x="528" y="444"/>
                </a:lnTo>
                <a:lnTo>
                  <a:pt x="696" y="960"/>
                </a:lnTo>
                <a:lnTo>
                  <a:pt x="426" y="4314"/>
                </a:lnTo>
                <a:lnTo>
                  <a:pt x="108" y="4314"/>
                </a:lnTo>
                <a:lnTo>
                  <a:pt x="648" y="960"/>
                </a:lnTo>
                <a:lnTo>
                  <a:pt x="456" y="432"/>
                </a:lnTo>
                <a:lnTo>
                  <a:pt x="0" y="0"/>
                </a:lnTo>
                <a:lnTo>
                  <a:pt x="312" y="0"/>
                </a:lnTo>
                <a:close/>
              </a:path>
            </a:pathLst>
          </a:custGeom>
          <a:solidFill>
            <a:schemeClr val="hlink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1034" name="Freeform 10"/>
          <p:cNvSpPr>
            <a:spLocks/>
          </p:cNvSpPr>
          <p:nvPr/>
        </p:nvSpPr>
        <p:spPr bwMode="gray">
          <a:xfrm>
            <a:off x="1066800" y="0"/>
            <a:ext cx="7543800" cy="6858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36" y="0"/>
              </a:cxn>
              <a:cxn ang="0">
                <a:pos x="4590" y="450"/>
              </a:cxn>
              <a:cxn ang="0">
                <a:pos x="4752" y="972"/>
              </a:cxn>
              <a:cxn ang="0">
                <a:pos x="3600" y="4320"/>
              </a:cxn>
              <a:cxn ang="0">
                <a:pos x="3312" y="4320"/>
              </a:cxn>
              <a:cxn ang="0">
                <a:pos x="4712" y="994"/>
              </a:cxn>
              <a:cxn ang="0">
                <a:pos x="4518" y="524"/>
              </a:cxn>
              <a:cxn ang="0">
                <a:pos x="0" y="0"/>
              </a:cxn>
            </a:cxnLst>
            <a:rect l="0" t="0" r="r" b="b"/>
            <a:pathLst>
              <a:path w="4752" h="4320">
                <a:moveTo>
                  <a:pt x="0" y="0"/>
                </a:moveTo>
                <a:lnTo>
                  <a:pt x="1536" y="0"/>
                </a:lnTo>
                <a:lnTo>
                  <a:pt x="4590" y="450"/>
                </a:lnTo>
                <a:lnTo>
                  <a:pt x="4752" y="972"/>
                </a:lnTo>
                <a:lnTo>
                  <a:pt x="3600" y="4320"/>
                </a:lnTo>
                <a:lnTo>
                  <a:pt x="3312" y="4320"/>
                </a:lnTo>
                <a:lnTo>
                  <a:pt x="4712" y="994"/>
                </a:lnTo>
                <a:lnTo>
                  <a:pt x="4518" y="52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1035" name="Freeform 11"/>
          <p:cNvSpPr>
            <a:spLocks/>
          </p:cNvSpPr>
          <p:nvPr/>
        </p:nvSpPr>
        <p:spPr bwMode="gray">
          <a:xfrm>
            <a:off x="5486400" y="1657350"/>
            <a:ext cx="2990850" cy="5200650"/>
          </a:xfrm>
          <a:custGeom>
            <a:avLst/>
            <a:gdLst/>
            <a:ahLst/>
            <a:cxnLst>
              <a:cxn ang="0">
                <a:pos x="384" y="3276"/>
              </a:cxn>
              <a:cxn ang="0">
                <a:pos x="1884" y="0"/>
              </a:cxn>
              <a:cxn ang="0">
                <a:pos x="0" y="3276"/>
              </a:cxn>
              <a:cxn ang="0">
                <a:pos x="384" y="3276"/>
              </a:cxn>
            </a:cxnLst>
            <a:rect l="0" t="0" r="r" b="b"/>
            <a:pathLst>
              <a:path w="1884" h="3276">
                <a:moveTo>
                  <a:pt x="384" y="3276"/>
                </a:moveTo>
                <a:lnTo>
                  <a:pt x="1884" y="0"/>
                </a:lnTo>
                <a:lnTo>
                  <a:pt x="0" y="3276"/>
                </a:lnTo>
                <a:lnTo>
                  <a:pt x="384" y="3276"/>
                </a:lnTo>
                <a:close/>
              </a:path>
            </a:pathLst>
          </a:custGeom>
          <a:solidFill>
            <a:srgbClr val="E0E0E0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1036" name="Freeform 12"/>
          <p:cNvSpPr>
            <a:spLocks/>
          </p:cNvSpPr>
          <p:nvPr/>
        </p:nvSpPr>
        <p:spPr bwMode="gray">
          <a:xfrm>
            <a:off x="3429000" y="0"/>
            <a:ext cx="5172075" cy="6858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82" y="475"/>
              </a:cxn>
              <a:cxn ang="0">
                <a:pos x="3210" y="936"/>
              </a:cxn>
              <a:cxn ang="0">
                <a:pos x="1728" y="4320"/>
              </a:cxn>
              <a:cxn ang="0">
                <a:pos x="1872" y="4320"/>
              </a:cxn>
              <a:cxn ang="0">
                <a:pos x="3258" y="912"/>
              </a:cxn>
              <a:cxn ang="0">
                <a:pos x="3120" y="432"/>
              </a:cxn>
              <a:cxn ang="0">
                <a:pos x="1296" y="0"/>
              </a:cxn>
              <a:cxn ang="0">
                <a:pos x="0" y="0"/>
              </a:cxn>
            </a:cxnLst>
            <a:rect l="0" t="0" r="r" b="b"/>
            <a:pathLst>
              <a:path w="3258" h="4320">
                <a:moveTo>
                  <a:pt x="0" y="0"/>
                </a:moveTo>
                <a:lnTo>
                  <a:pt x="3082" y="475"/>
                </a:lnTo>
                <a:lnTo>
                  <a:pt x="3210" y="936"/>
                </a:lnTo>
                <a:lnTo>
                  <a:pt x="1728" y="4320"/>
                </a:lnTo>
                <a:lnTo>
                  <a:pt x="1872" y="4320"/>
                </a:lnTo>
                <a:lnTo>
                  <a:pt x="3258" y="912"/>
                </a:lnTo>
                <a:lnTo>
                  <a:pt x="3120" y="432"/>
                </a:lnTo>
                <a:lnTo>
                  <a:pt x="12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1038" name="Freeform 14"/>
          <p:cNvSpPr>
            <a:spLocks/>
          </p:cNvSpPr>
          <p:nvPr/>
        </p:nvSpPr>
        <p:spPr bwMode="gray">
          <a:xfrm>
            <a:off x="8382000" y="0"/>
            <a:ext cx="762000" cy="1143000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0" y="96"/>
              </a:cxn>
              <a:cxn ang="0">
                <a:pos x="354" y="690"/>
              </a:cxn>
              <a:cxn ang="0">
                <a:pos x="480" y="720"/>
              </a:cxn>
              <a:cxn ang="0">
                <a:pos x="480" y="576"/>
              </a:cxn>
              <a:cxn ang="0">
                <a:pos x="48" y="96"/>
              </a:cxn>
              <a:cxn ang="0">
                <a:pos x="89" y="0"/>
              </a:cxn>
              <a:cxn ang="0">
                <a:pos x="48" y="0"/>
              </a:cxn>
            </a:cxnLst>
            <a:rect l="0" t="0" r="r" b="b"/>
            <a:pathLst>
              <a:path w="480" h="720">
                <a:moveTo>
                  <a:pt x="48" y="0"/>
                </a:moveTo>
                <a:lnTo>
                  <a:pt x="0" y="96"/>
                </a:lnTo>
                <a:lnTo>
                  <a:pt x="354" y="690"/>
                </a:lnTo>
                <a:lnTo>
                  <a:pt x="480" y="720"/>
                </a:lnTo>
                <a:lnTo>
                  <a:pt x="480" y="576"/>
                </a:lnTo>
                <a:lnTo>
                  <a:pt x="48" y="96"/>
                </a:lnTo>
                <a:lnTo>
                  <a:pt x="89" y="0"/>
                </a:lnTo>
                <a:lnTo>
                  <a:pt x="48" y="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sp>
        <p:nvSpPr>
          <p:cNvPr id="1039" name="Freeform 15"/>
          <p:cNvSpPr>
            <a:spLocks/>
          </p:cNvSpPr>
          <p:nvPr/>
        </p:nvSpPr>
        <p:spPr bwMode="gray">
          <a:xfrm>
            <a:off x="8610600" y="228600"/>
            <a:ext cx="533400" cy="533400"/>
          </a:xfrm>
          <a:custGeom>
            <a:avLst/>
            <a:gdLst/>
            <a:ahLst/>
            <a:cxnLst>
              <a:cxn ang="0">
                <a:pos x="336" y="336"/>
              </a:cxn>
              <a:cxn ang="0">
                <a:pos x="0" y="0"/>
              </a:cxn>
              <a:cxn ang="0">
                <a:pos x="336" y="240"/>
              </a:cxn>
              <a:cxn ang="0">
                <a:pos x="336" y="336"/>
              </a:cxn>
            </a:cxnLst>
            <a:rect l="0" t="0" r="r" b="b"/>
            <a:pathLst>
              <a:path w="336" h="336">
                <a:moveTo>
                  <a:pt x="336" y="336"/>
                </a:moveTo>
                <a:lnTo>
                  <a:pt x="0" y="0"/>
                </a:lnTo>
                <a:lnTo>
                  <a:pt x="336" y="240"/>
                </a:lnTo>
                <a:lnTo>
                  <a:pt x="336" y="336"/>
                </a:ln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grpSp>
        <p:nvGrpSpPr>
          <p:cNvPr id="1032" name="Group 49"/>
          <p:cNvGrpSpPr>
            <a:grpSpLocks/>
          </p:cNvGrpSpPr>
          <p:nvPr/>
        </p:nvGrpSpPr>
        <p:grpSpPr bwMode="auto">
          <a:xfrm>
            <a:off x="5562600" y="0"/>
            <a:ext cx="3267075" cy="6858000"/>
            <a:chOff x="3504" y="0"/>
            <a:chExt cx="2058" cy="4320"/>
          </a:xfrm>
        </p:grpSpPr>
        <p:sp>
          <p:nvSpPr>
            <p:cNvPr id="2" name="Freeform 13"/>
            <p:cNvSpPr>
              <a:spLocks/>
            </p:cNvSpPr>
            <p:nvPr userDrawn="1"/>
          </p:nvSpPr>
          <p:spPr bwMode="gray">
            <a:xfrm>
              <a:off x="3504" y="0"/>
              <a:ext cx="2058" cy="43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6" y="0"/>
                </a:cxn>
                <a:cxn ang="0">
                  <a:pos x="1854" y="402"/>
                </a:cxn>
                <a:cxn ang="0">
                  <a:pos x="2058" y="972"/>
                </a:cxn>
                <a:cxn ang="0">
                  <a:pos x="1296" y="4320"/>
                </a:cxn>
                <a:cxn ang="0">
                  <a:pos x="720" y="4320"/>
                </a:cxn>
                <a:cxn ang="0">
                  <a:pos x="1920" y="912"/>
                </a:cxn>
                <a:cxn ang="0">
                  <a:pos x="1776" y="432"/>
                </a:cxn>
                <a:cxn ang="0">
                  <a:pos x="0" y="0"/>
                </a:cxn>
              </a:cxnLst>
              <a:rect l="0" t="0" r="r" b="b"/>
              <a:pathLst>
                <a:path w="2058" h="4320">
                  <a:moveTo>
                    <a:pt x="0" y="0"/>
                  </a:moveTo>
                  <a:lnTo>
                    <a:pt x="1056" y="0"/>
                  </a:lnTo>
                  <a:lnTo>
                    <a:pt x="1854" y="402"/>
                  </a:lnTo>
                  <a:lnTo>
                    <a:pt x="2058" y="972"/>
                  </a:lnTo>
                  <a:lnTo>
                    <a:pt x="1296" y="4320"/>
                  </a:lnTo>
                  <a:lnTo>
                    <a:pt x="720" y="4320"/>
                  </a:lnTo>
                  <a:lnTo>
                    <a:pt x="1920" y="912"/>
                  </a:lnTo>
                  <a:lnTo>
                    <a:pt x="1776" y="4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ru-RU"/>
            </a:p>
          </p:txBody>
        </p:sp>
        <p:sp>
          <p:nvSpPr>
            <p:cNvPr id="1047" name="Freeform 23"/>
            <p:cNvSpPr>
              <a:spLocks/>
            </p:cNvSpPr>
            <p:nvPr userDrawn="1"/>
          </p:nvSpPr>
          <p:spPr bwMode="gray">
            <a:xfrm>
              <a:off x="4217" y="1056"/>
              <a:ext cx="1152" cy="3264"/>
            </a:xfrm>
            <a:custGeom>
              <a:avLst/>
              <a:gdLst/>
              <a:ahLst/>
              <a:cxnLst>
                <a:cxn ang="0">
                  <a:pos x="0" y="3264"/>
                </a:cxn>
                <a:cxn ang="0">
                  <a:pos x="1152" y="0"/>
                </a:cxn>
                <a:cxn ang="0">
                  <a:pos x="96" y="3264"/>
                </a:cxn>
                <a:cxn ang="0">
                  <a:pos x="0" y="3264"/>
                </a:cxn>
              </a:cxnLst>
              <a:rect l="0" t="0" r="r" b="b"/>
              <a:pathLst>
                <a:path w="1152" h="3264">
                  <a:moveTo>
                    <a:pt x="0" y="3264"/>
                  </a:moveTo>
                  <a:lnTo>
                    <a:pt x="1152" y="0"/>
                  </a:lnTo>
                  <a:lnTo>
                    <a:pt x="96" y="3264"/>
                  </a:lnTo>
                  <a:lnTo>
                    <a:pt x="0" y="3264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ru-RU"/>
            </a:p>
          </p:txBody>
        </p: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142875" y="765175"/>
            <a:ext cx="8858250" cy="5943600"/>
            <a:chOff x="90" y="480"/>
            <a:chExt cx="5580" cy="3744"/>
          </a:xfrm>
        </p:grpSpPr>
        <p:sp>
          <p:nvSpPr>
            <p:cNvPr id="1040" name="Rectangle 16"/>
            <p:cNvSpPr>
              <a:spLocks noChangeArrowheads="1"/>
            </p:cNvSpPr>
            <p:nvPr userDrawn="1"/>
          </p:nvSpPr>
          <p:spPr bwMode="gray">
            <a:xfrm>
              <a:off x="90" y="480"/>
              <a:ext cx="5580" cy="3744"/>
            </a:xfrm>
            <a:prstGeom prst="rect">
              <a:avLst/>
            </a:prstGeom>
            <a:solidFill>
              <a:srgbClr val="FFFFFF">
                <a:alpha val="69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ru-RU"/>
            </a:p>
          </p:txBody>
        </p:sp>
        <p:sp>
          <p:nvSpPr>
            <p:cNvPr id="1041" name="Rectangle 17"/>
            <p:cNvSpPr>
              <a:spLocks noChangeArrowheads="1"/>
            </p:cNvSpPr>
            <p:nvPr userDrawn="1"/>
          </p:nvSpPr>
          <p:spPr bwMode="gray">
            <a:xfrm>
              <a:off x="90" y="480"/>
              <a:ext cx="5580" cy="3744"/>
            </a:xfrm>
            <a:prstGeom prst="rect">
              <a:avLst/>
            </a:prstGeom>
            <a:solidFill>
              <a:srgbClr val="FFFFFF">
                <a:alpha val="69000"/>
              </a:srgbClr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100000"/>
                <a:buFont typeface="Arial" charset="0"/>
                <a:buNone/>
                <a:defRPr/>
              </a:pPr>
              <a:endParaRPr lang="ru-RU"/>
            </a:p>
          </p:txBody>
        </p:sp>
      </p:grpSp>
      <p:sp>
        <p:nvSpPr>
          <p:cNvPr id="1042" name="Rectangle 18"/>
          <p:cNvSpPr>
            <a:spLocks noChangeArrowheads="1"/>
          </p:cNvSpPr>
          <p:nvPr/>
        </p:nvSpPr>
        <p:spPr bwMode="gray">
          <a:xfrm>
            <a:off x="381000" y="676275"/>
            <a:ext cx="6248400" cy="152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ru-RU"/>
          </a:p>
        </p:txBody>
      </p:sp>
      <p:pic>
        <p:nvPicPr>
          <p:cNvPr id="4" name="Picture 19" descr="2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gray">
          <a:xfrm>
            <a:off x="500063" y="577850"/>
            <a:ext cx="3714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903288" y="198438"/>
            <a:ext cx="63023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6283325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283325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6283325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  <a:defRPr sz="1400"/>
            </a:lvl1pPr>
          </a:lstStyle>
          <a:p>
            <a:pPr>
              <a:defRPr/>
            </a:pPr>
            <a:fld id="{1A31EE72-3CA5-4A1E-B558-EE465DD260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3" r:id="rId2"/>
    <p:sldLayoutId id="2147483692" r:id="rId3"/>
    <p:sldLayoutId id="2147483691" r:id="rId4"/>
    <p:sldLayoutId id="2147483690" r:id="rId5"/>
    <p:sldLayoutId id="2147483689" r:id="rId6"/>
    <p:sldLayoutId id="2147483688" r:id="rId7"/>
    <p:sldLayoutId id="2147483687" r:id="rId8"/>
    <p:sldLayoutId id="2147483686" r:id="rId9"/>
    <p:sldLayoutId id="2147483685" r:id="rId10"/>
    <p:sldLayoutId id="2147483684" r:id="rId11"/>
    <p:sldLayoutId id="2147483683" r:id="rId12"/>
    <p:sldLayoutId id="2147483682" r:id="rId13"/>
  </p:sldLayoutIdLst>
  <p:transition/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3" descr="Y:\Перминов Николай Геннадьевич\doc\СЭР слайды\главная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938" y="3786188"/>
            <a:ext cx="785812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0" name="Picture 2" descr="Y:\Перминов Николай Геннадьевич\doc\СЭР слайды\главная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13" y="5286375"/>
            <a:ext cx="2233612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Rectangle 1"/>
          <p:cNvSpPr txBox="1">
            <a:spLocks noChangeArrowheads="1"/>
          </p:cNvSpPr>
          <p:nvPr/>
        </p:nvSpPr>
        <p:spPr bwMode="gray">
          <a:xfrm>
            <a:off x="2071688" y="1928813"/>
            <a:ext cx="6634162" cy="288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914400">
              <a:buClr>
                <a:srgbClr val="E271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dirty="0">
                <a:solidFill>
                  <a:srgbClr val="333399"/>
                </a:solidFill>
              </a:rPr>
              <a:t>Прогноз социально-экономического</a:t>
            </a:r>
            <a:r>
              <a:rPr lang="ru-RU" sz="2400" b="1" dirty="0">
                <a:solidFill>
                  <a:srgbClr val="333399"/>
                </a:solidFill>
                <a:latin typeface="Arial Black" pitchFamily="34" charset="0"/>
              </a:rPr>
              <a:t> </a:t>
            </a:r>
          </a:p>
          <a:p>
            <a:pPr algn="ctr" defTabSz="914400">
              <a:buClr>
                <a:srgbClr val="E271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dirty="0">
                <a:solidFill>
                  <a:srgbClr val="333399"/>
                </a:solidFill>
              </a:rPr>
              <a:t>развития </a:t>
            </a:r>
            <a:r>
              <a:rPr lang="ru-RU" sz="2400" b="1" dirty="0">
                <a:solidFill>
                  <a:srgbClr val="333399"/>
                </a:solidFill>
                <a:latin typeface="Times New Roman" pitchFamily="18" charset="0"/>
              </a:rPr>
              <a:t>МО «Красногорский  район»</a:t>
            </a:r>
            <a:r>
              <a:rPr lang="ru-RU" sz="2400" b="1" dirty="0">
                <a:solidFill>
                  <a:srgbClr val="333399"/>
                </a:solidFill>
                <a:latin typeface="Arial Black" pitchFamily="34" charset="0"/>
              </a:rPr>
              <a:t> </a:t>
            </a:r>
          </a:p>
          <a:p>
            <a:pPr algn="ctr" defTabSz="914400">
              <a:buClr>
                <a:srgbClr val="E271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b="1" dirty="0">
                <a:solidFill>
                  <a:srgbClr val="333399"/>
                </a:solidFill>
              </a:rPr>
              <a:t>на </a:t>
            </a:r>
            <a:r>
              <a:rPr lang="ru-RU" sz="2400" b="1" dirty="0" smtClean="0">
                <a:solidFill>
                  <a:srgbClr val="333399"/>
                </a:solidFill>
              </a:rPr>
              <a:t>2014 </a:t>
            </a:r>
            <a:r>
              <a:rPr lang="ru-RU" sz="2400" b="1" dirty="0">
                <a:solidFill>
                  <a:srgbClr val="333399"/>
                </a:solidFill>
              </a:rPr>
              <a:t>– </a:t>
            </a:r>
            <a:r>
              <a:rPr lang="ru-RU" sz="2400" b="1" dirty="0" smtClean="0">
                <a:solidFill>
                  <a:srgbClr val="333399"/>
                </a:solidFill>
              </a:rPr>
              <a:t>2016 </a:t>
            </a:r>
            <a:r>
              <a:rPr lang="ru-RU" sz="2400" b="1" dirty="0">
                <a:solidFill>
                  <a:srgbClr val="333399"/>
                </a:solidFill>
              </a:rPr>
              <a:t>годы</a:t>
            </a:r>
            <a:r>
              <a:rPr lang="ru-RU" sz="2400" b="1" dirty="0">
                <a:solidFill>
                  <a:srgbClr val="333399"/>
                </a:solidFill>
                <a:latin typeface="Arial Black" pitchFamily="34" charset="0"/>
              </a:rPr>
              <a:t>  </a:t>
            </a:r>
          </a:p>
          <a:p>
            <a:pPr algn="r" defTabSz="914400">
              <a:buClr>
                <a:srgbClr val="E271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400" b="1" dirty="0">
              <a:solidFill>
                <a:srgbClr val="333399"/>
              </a:solidFill>
              <a:latin typeface="Arial Black" pitchFamily="34" charset="0"/>
            </a:endParaRPr>
          </a:p>
        </p:txBody>
      </p:sp>
      <p:pic>
        <p:nvPicPr>
          <p:cNvPr id="17412" name="Picture 1" descr="Y:\Перминов Николай Геннадьевич\doc\СЭР слайды\Карты\герб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8" y="1916113"/>
            <a:ext cx="1214437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z="2400" dirty="0" smtClean="0"/>
          </a:p>
        </p:txBody>
      </p:sp>
      <p:sp>
        <p:nvSpPr>
          <p:cNvPr id="26626" name="Прямоугольник 2"/>
          <p:cNvSpPr>
            <a:spLocks noChangeArrowheads="1"/>
          </p:cNvSpPr>
          <p:nvPr/>
        </p:nvSpPr>
        <p:spPr bwMode="auto">
          <a:xfrm>
            <a:off x="785813" y="1428750"/>
            <a:ext cx="7786687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 defTabSz="914400">
              <a:buFont typeface="Arial" charset="0"/>
              <a:buNone/>
            </a:pPr>
            <a:r>
              <a:rPr lang="ru-RU" sz="40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Основные направления деятельности социальной сферы муниципального образования «Красногорский район» на </a:t>
            </a:r>
            <a:r>
              <a:rPr lang="ru-RU" sz="4000" b="1" dirty="0" smtClean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2014-2016 </a:t>
            </a:r>
            <a:r>
              <a:rPr lang="ru-RU" sz="40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годы: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800" smtClean="0">
                <a:solidFill>
                  <a:srgbClr val="333399"/>
                </a:solidFill>
              </a:rPr>
              <a:t>Демографическая и семейная политика</a:t>
            </a:r>
          </a:p>
        </p:txBody>
      </p:sp>
      <p:sp>
        <p:nvSpPr>
          <p:cNvPr id="27650" name="Прямоугольник 2"/>
          <p:cNvSpPr>
            <a:spLocks noChangeArrowheads="1"/>
          </p:cNvSpPr>
          <p:nvPr/>
        </p:nvSpPr>
        <p:spPr bwMode="auto">
          <a:xfrm>
            <a:off x="395288" y="1196753"/>
            <a:ext cx="85692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 defTabSz="914400">
              <a:buFont typeface="Arial" charset="0"/>
              <a:buAutoNum type="arabicPeriod"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Работа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детьми 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семьями социального риска;</a:t>
            </a:r>
          </a:p>
          <a:p>
            <a:pPr marL="342900" indent="-342900" algn="just" defTabSz="914400">
              <a:buFont typeface="Arial" charset="0"/>
              <a:buAutoNum type="arabicPeriod" startAt="2"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Противодействие 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жестокого обращения с детьми;</a:t>
            </a:r>
          </a:p>
          <a:p>
            <a:pPr marL="342900" indent="-342900" algn="just" defTabSz="914400">
              <a:buFont typeface="Arial" charset="0"/>
              <a:buAutoNum type="arabicPeriod" startAt="3"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Реализация льгот многодетным малообеспеченным семьям;</a:t>
            </a:r>
          </a:p>
          <a:p>
            <a:pPr marL="342900" indent="-342900" algn="just" defTabSz="914400">
              <a:buFont typeface="Arial" charset="0"/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Устройство детей, оставшихся без попечения родителей, защита их прав и интересов;</a:t>
            </a:r>
          </a:p>
          <a:p>
            <a:pPr marL="342900" indent="-342900" algn="just" defTabSz="914400">
              <a:buFont typeface="Arial" charset="0"/>
              <a:buNone/>
            </a:pPr>
            <a:r>
              <a:rPr lang="ru-RU" sz="2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Защита 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 и законных интересов несовершеннолетних;</a:t>
            </a:r>
          </a:p>
          <a:p>
            <a:pPr marL="342900" indent="-342900" algn="just" defTabSz="914400">
              <a:buFont typeface="Arial" charset="0"/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Профилактика беспризорности, правонарушений несовершеннолетних;</a:t>
            </a:r>
          </a:p>
          <a:p>
            <a:pPr marL="342900" indent="-342900" algn="just" defTabSz="914400">
              <a:buFont typeface="Arial" charset="0"/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 Формирование мотивации для здорового образа жизни;</a:t>
            </a:r>
          </a:p>
          <a:p>
            <a:pPr marL="342900" indent="-342900" algn="just" defTabSz="914400">
              <a:buFont typeface="Arial" charset="0"/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8. Повышение рождаемости.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>
          <a:xfrm>
            <a:off x="903288" y="198438"/>
            <a:ext cx="5811837" cy="1143000"/>
          </a:xfrm>
        </p:spPr>
        <p:txBody>
          <a:bodyPr/>
          <a:lstStyle/>
          <a:p>
            <a:pPr eaLnBrk="1" hangingPunct="1"/>
            <a:r>
              <a:rPr lang="ru-RU" sz="2400" dirty="0" smtClean="0">
                <a:solidFill>
                  <a:srgbClr val="333399"/>
                </a:solidFill>
              </a:rPr>
              <a:t>ЗАДАЧИ ЗДРАВООХРАНЕНИЯ</a:t>
            </a:r>
          </a:p>
        </p:txBody>
      </p:sp>
      <p:sp>
        <p:nvSpPr>
          <p:cNvPr id="28674" name="Номер слайда 6"/>
          <p:cNvSpPr txBox="1">
            <a:spLocks/>
          </p:cNvSpPr>
          <p:nvPr/>
        </p:nvSpPr>
        <p:spPr bwMode="gray">
          <a:xfrm>
            <a:off x="214313" y="6357938"/>
            <a:ext cx="4286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fld id="{0617981C-56C7-4186-B811-3BE3F3F62843}" type="slidenum">
              <a:rPr lang="en-GB" sz="1400" b="1">
                <a:solidFill>
                  <a:srgbClr val="333399"/>
                </a:solidFill>
              </a:rPr>
              <a:pPr>
                <a:lnSpc>
                  <a:spcPct val="93000"/>
                </a:lnSpc>
                <a:buClr>
                  <a:srgbClr val="000000"/>
                </a:buClr>
                <a:buSzPct val="100000"/>
                <a:buFont typeface="Arial" charset="0"/>
                <a:buNone/>
              </a:pPr>
              <a:t>12</a:t>
            </a:fld>
            <a:endParaRPr lang="en-GB" sz="1400" b="1">
              <a:solidFill>
                <a:srgbClr val="333399"/>
              </a:solidFill>
            </a:endParaRPr>
          </a:p>
        </p:txBody>
      </p:sp>
      <p:sp>
        <p:nvSpPr>
          <p:cNvPr id="28675" name="Rectangle 1"/>
          <p:cNvSpPr>
            <a:spLocks noChangeArrowheads="1"/>
          </p:cNvSpPr>
          <p:nvPr/>
        </p:nvSpPr>
        <p:spPr bwMode="auto">
          <a:xfrm>
            <a:off x="571500" y="1317417"/>
            <a:ext cx="835818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defTabSz="914400">
              <a:buFontTx/>
              <a:buChar char="•"/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заболеваний, развитие первичной медико-санитарной помощи;</a:t>
            </a:r>
          </a:p>
          <a:p>
            <a:pPr algn="just" defTabSz="914400">
              <a:buFontTx/>
              <a:buChar char="•"/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школ здоровья по факторам риска;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914400">
              <a:buFontTx/>
              <a:buChar char="•"/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качества медицинских услуг;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algn="just" defTabSz="914400">
              <a:buFontTx/>
              <a:buChar char="•"/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Диспансеризация населения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914400">
              <a:buFontTx/>
              <a:buChar char="•"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Пропаганда здорового образа жизни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 defTabSz="914400">
              <a:buFontTx/>
              <a:buChar char="•"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общеврачебной практики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 defTabSz="914400">
              <a:buFontTx/>
              <a:buChar char="•"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федеральных стандартов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порядков оказания медицинской помощи;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914400">
              <a:buFontTx/>
              <a:buChar char="•"/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Продвижение современных и информационных технологий в медицинскую практику</a:t>
            </a:r>
            <a:r>
              <a:rPr lang="ru-RU" sz="2800" b="1" dirty="0">
                <a:solidFill>
                  <a:schemeClr val="tx1"/>
                </a:solidFill>
                <a:cs typeface="Times New Roman" pitchFamily="18" charset="0"/>
              </a:rPr>
              <a:t>.</a:t>
            </a:r>
            <a:endParaRPr lang="ru-RU" sz="2800" dirty="0">
              <a:solidFill>
                <a:schemeClr val="tx1"/>
              </a:solidFill>
            </a:endParaRPr>
          </a:p>
          <a:p>
            <a:pPr defTabSz="914400" eaLnBrk="0" hangingPunct="0">
              <a:buFontTx/>
              <a:buChar char="•"/>
            </a:pP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>
          <a:xfrm>
            <a:off x="903288" y="198438"/>
            <a:ext cx="5668962" cy="1143000"/>
          </a:xfrm>
        </p:spPr>
        <p:txBody>
          <a:bodyPr/>
          <a:lstStyle/>
          <a:p>
            <a:pPr eaLnBrk="1" hangingPunct="1"/>
            <a:r>
              <a:rPr lang="ru-RU" sz="2400" smtClean="0">
                <a:solidFill>
                  <a:srgbClr val="333399"/>
                </a:solidFill>
              </a:rPr>
              <a:t>Основные показатели здравоохранения</a:t>
            </a:r>
          </a:p>
        </p:txBody>
      </p:sp>
      <p:sp>
        <p:nvSpPr>
          <p:cNvPr id="29698" name="Номер слайда 6"/>
          <p:cNvSpPr txBox="1">
            <a:spLocks/>
          </p:cNvSpPr>
          <p:nvPr/>
        </p:nvSpPr>
        <p:spPr bwMode="gray">
          <a:xfrm>
            <a:off x="214313" y="6357938"/>
            <a:ext cx="4286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fld id="{E2A6178B-57AD-44BE-AF29-8381E5AA33AD}" type="slidenum">
              <a:rPr lang="en-GB" sz="1400" b="1">
                <a:solidFill>
                  <a:srgbClr val="333399"/>
                </a:solidFill>
              </a:rPr>
              <a:pPr>
                <a:lnSpc>
                  <a:spcPct val="93000"/>
                </a:lnSpc>
                <a:buClr>
                  <a:srgbClr val="000000"/>
                </a:buClr>
                <a:buSzPct val="100000"/>
                <a:buFont typeface="Arial" charset="0"/>
                <a:buNone/>
              </a:pPr>
              <a:t>13</a:t>
            </a:fld>
            <a:endParaRPr lang="en-GB" sz="1400" b="1">
              <a:solidFill>
                <a:srgbClr val="333399"/>
              </a:solidFill>
            </a:endParaRPr>
          </a:p>
        </p:txBody>
      </p:sp>
      <p:graphicFrame>
        <p:nvGraphicFramePr>
          <p:cNvPr id="29750" name="Group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104874"/>
              </p:ext>
            </p:extLst>
          </p:nvPr>
        </p:nvGraphicFramePr>
        <p:xfrm>
          <a:off x="755650" y="1196975"/>
          <a:ext cx="7643813" cy="5527677"/>
        </p:xfrm>
        <a:graphic>
          <a:graphicData uri="http://schemas.openxmlformats.org/drawingml/2006/table">
            <a:tbl>
              <a:tblPr/>
              <a:tblGrid>
                <a:gridCol w="4248150"/>
                <a:gridCol w="1223963"/>
                <a:gridCol w="1062037"/>
                <a:gridCol w="1109663"/>
              </a:tblGrid>
              <a:tr h="863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Показатели 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Ожид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2013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прогноз 2014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прогноз 2015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8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Общая заболеваемость, на 1000 населения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1945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1930,1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1915,3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4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Первичная заболеваемость, на 1000 населения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998,0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990,0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980,0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2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Заболеваемость туберкулезом на 100 тыс. нас.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26,7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26,0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Онкологическая заболеваемость, на 100 тыс. нас.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335,9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330,2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329,3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Работа круглосуточной койки, дней	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339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Занятость койки в дневном стационаре, дней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Средняя длительность пребывания на койке, дней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9,2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9,2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9,2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>
          <a:xfrm>
            <a:off x="827088" y="188913"/>
            <a:ext cx="4668837" cy="1143000"/>
          </a:xfrm>
        </p:spPr>
        <p:txBody>
          <a:bodyPr/>
          <a:lstStyle/>
          <a:p>
            <a:pPr eaLnBrk="1" hangingPunct="1"/>
            <a:r>
              <a:rPr lang="ru-RU" sz="2000" smtClean="0">
                <a:solidFill>
                  <a:srgbClr val="333399"/>
                </a:solidFill>
              </a:rPr>
              <a:t>Развитие системы образования</a:t>
            </a:r>
          </a:p>
        </p:txBody>
      </p:sp>
      <p:sp>
        <p:nvSpPr>
          <p:cNvPr id="3174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214313" y="6357938"/>
            <a:ext cx="2133600" cy="304800"/>
          </a:xfrm>
          <a:noFill/>
        </p:spPr>
        <p:txBody>
          <a:bodyPr/>
          <a:lstStyle/>
          <a:p>
            <a:pPr algn="l"/>
            <a:fld id="{6FE18C12-7D0F-47D3-B235-7D95C2B4F096}" type="slidenum">
              <a:rPr lang="en-GB" b="1" smtClean="0">
                <a:solidFill>
                  <a:srgbClr val="333399"/>
                </a:solidFill>
              </a:rPr>
              <a:pPr algn="l"/>
              <a:t>14</a:t>
            </a:fld>
            <a:endParaRPr lang="en-GB" b="1" smtClean="0">
              <a:solidFill>
                <a:srgbClr val="333399"/>
              </a:solidFill>
            </a:endParaRPr>
          </a:p>
        </p:txBody>
      </p:sp>
      <p:pic>
        <p:nvPicPr>
          <p:cNvPr id="31748" name="Picture 1" descr="Y:\Перминов Николай Геннадьевич\doc\СЭР слайды\редакция\DSC05522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104" y="995363"/>
            <a:ext cx="35306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9" name="Заголовок 1"/>
          <p:cNvSpPr txBox="1">
            <a:spLocks/>
          </p:cNvSpPr>
          <p:nvPr/>
        </p:nvSpPr>
        <p:spPr bwMode="gray">
          <a:xfrm>
            <a:off x="251520" y="1196752"/>
            <a:ext cx="8280920" cy="5506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/>
            <a:endParaRPr lang="ru-RU" sz="2000" b="1" dirty="0">
              <a:solidFill>
                <a:srgbClr val="333399"/>
              </a:solidFill>
            </a:endParaRPr>
          </a:p>
          <a:p>
            <a:pPr defTabSz="914400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учреждений - 18;</a:t>
            </a:r>
          </a:p>
          <a:p>
            <a:pPr defTabSz="914400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числе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детских садов –             5;</a:t>
            </a:r>
          </a:p>
          <a:p>
            <a:pPr defTabSz="914400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общеобразовательных школ -   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defTabSz="914400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детские дома -                                  1;</a:t>
            </a:r>
          </a:p>
          <a:p>
            <a:pPr defTabSz="914400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учреждений доп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образования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2;</a:t>
            </a:r>
          </a:p>
          <a:p>
            <a:pPr defTabSz="914400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Обучающихся:</a:t>
            </a:r>
          </a:p>
          <a:p>
            <a:pPr defTabSz="914400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детских садах –            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610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чел.</a:t>
            </a:r>
          </a:p>
          <a:p>
            <a:pPr defTabSz="914400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 школах –                     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1136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чел.</a:t>
            </a:r>
          </a:p>
          <a:p>
            <a:pPr defTabSz="914400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детских домах –              45 чел.</a:t>
            </a:r>
          </a:p>
          <a:p>
            <a:pPr defTabSz="914400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учреждениях доп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образования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          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1606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чел.</a:t>
            </a:r>
          </a:p>
          <a:p>
            <a:pPr defTabSz="914400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наполняемость классов –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12,1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defTabSz="914400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Доля детей от 3 до 7 лет, получающих дошкольную образовательную услугу -                              94 %;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914400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Удельный вес лиц, сдавших ЕГЭ в числе выпускников школ, участвовавших в ЕГЭ –      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100 %.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914400">
              <a:buFont typeface="Arial" charset="0"/>
              <a:buNone/>
            </a:pPr>
            <a:endParaRPr lang="ru-RU" sz="1600" b="1" dirty="0">
              <a:solidFill>
                <a:schemeClr val="tx1"/>
              </a:solidFill>
            </a:endParaRPr>
          </a:p>
          <a:p>
            <a:pPr defTabSz="914400">
              <a:buFontTx/>
              <a:buChar char="-"/>
            </a:pPr>
            <a:endParaRPr lang="ru-RU" sz="2000" b="1" dirty="0">
              <a:solidFill>
                <a:srgbClr val="333399"/>
              </a:solidFill>
            </a:endParaRPr>
          </a:p>
          <a:p>
            <a:pPr defTabSz="914400"/>
            <a:endParaRPr lang="ru-RU" sz="20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333399"/>
                </a:solidFill>
              </a:rPr>
              <a:t>Основные задачи в области образования</a:t>
            </a:r>
            <a:endParaRPr lang="ru-RU" sz="3200" dirty="0">
              <a:solidFill>
                <a:srgbClr val="333399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507288" cy="4641379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современной инфраструктуры образования;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содержания образования;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безопасности образовательного процесса, сохранение и укрепление здоровья детей;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эффективности расходов на образование.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986002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400" smtClean="0">
                <a:solidFill>
                  <a:srgbClr val="333399"/>
                </a:solidFill>
              </a:rPr>
              <a:t>КУЛЬТУРА</a:t>
            </a:r>
          </a:p>
        </p:txBody>
      </p:sp>
      <p:sp>
        <p:nvSpPr>
          <p:cNvPr id="32770" name="Прямоугольник 2"/>
          <p:cNvSpPr>
            <a:spLocks noChangeArrowheads="1"/>
          </p:cNvSpPr>
          <p:nvPr/>
        </p:nvSpPr>
        <p:spPr bwMode="auto">
          <a:xfrm>
            <a:off x="179388" y="1052736"/>
            <a:ext cx="8964612" cy="607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AutoNum type="arabicPeriod"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Сохранение 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развитие многонационального культурного наследия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514350" indent="-514350"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AutoNum type="arabicPeriod"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самодеятельного художественного творчества;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Проведение выставок, экскурсий, концертов по пропаганде творческих достижений художественных коллективов и ДПИ;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Работа кружков, секций, других любительских формирований;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Гражданско-патриотическое, экологическое воспитание детей, продвижение книги и чтения;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Развитие декоративно-прикладного искусства и ремесел;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Развитие информационных ресурсов библиотек.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>
                <a:solidFill>
                  <a:srgbClr val="333399"/>
                </a:solidFill>
              </a:rPr>
              <a:t>Спорт</a:t>
            </a:r>
          </a:p>
        </p:txBody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массовых физкультурно-спортивных мероприятий;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Расширение круга спортивных секций и кружков;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в школах зарядки,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спортминуток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спортзалов для занятий спортом.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условий для выступления спортсменов на региональном уровне</a:t>
            </a:r>
            <a:r>
              <a:rPr lang="ru-RU" sz="2800" dirty="0" smtClean="0"/>
              <a:t>.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333399"/>
                </a:solidFill>
              </a:rPr>
              <a:t>Молодежная политика</a:t>
            </a: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Вовлечение молодежи в общественную жизнь;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Трудоустройство подростков и летняя занятость в сводных отрядах;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Сохранение и стабилизация семьи;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гражданско-патриотическое воспитание;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 творчества молодежи;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правонарушений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400" dirty="0" smtClean="0">
                <a:solidFill>
                  <a:srgbClr val="333399"/>
                </a:solidFill>
              </a:rPr>
              <a:t> Социальная помощь населению </a:t>
            </a:r>
            <a:endParaRPr lang="ru-RU" sz="2400" dirty="0" smtClean="0"/>
          </a:p>
        </p:txBody>
      </p:sp>
      <p:pic>
        <p:nvPicPr>
          <p:cNvPr id="35842" name="Picture 2" descr="Y:\Перминов Николай Геннадьевич\doc\СЭР слайды\Администрация\1б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528" y="1481365"/>
            <a:ext cx="30003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3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214313" y="6357938"/>
            <a:ext cx="2133600" cy="304800"/>
          </a:xfrm>
          <a:noFill/>
        </p:spPr>
        <p:txBody>
          <a:bodyPr/>
          <a:lstStyle/>
          <a:p>
            <a:pPr algn="l"/>
            <a:fld id="{934C169C-DCED-40F6-A7E1-BAE7A18E848F}" type="slidenum">
              <a:rPr lang="en-GB" b="1" smtClean="0">
                <a:solidFill>
                  <a:srgbClr val="333399"/>
                </a:solidFill>
              </a:rPr>
              <a:pPr algn="l"/>
              <a:t>19</a:t>
            </a:fld>
            <a:endParaRPr lang="en-GB" b="1" smtClean="0">
              <a:solidFill>
                <a:srgbClr val="333399"/>
              </a:solidFill>
            </a:endParaRPr>
          </a:p>
        </p:txBody>
      </p:sp>
      <p:pic>
        <p:nvPicPr>
          <p:cNvPr id="35844" name="Picture 3" descr="Y:\Перминов Николай Геннадьевич\doc\СЭР слайды\редакция\спецдом\DSC00823_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630" y="3901751"/>
            <a:ext cx="300037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5" name="Прямоугольник 9"/>
          <p:cNvSpPr>
            <a:spLocks noChangeArrowheads="1"/>
          </p:cNvSpPr>
          <p:nvPr/>
        </p:nvSpPr>
        <p:spPr bwMode="auto">
          <a:xfrm>
            <a:off x="3772984" y="1085595"/>
            <a:ext cx="5113337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buFontTx/>
              <a:buChar char="-"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Реализация социальных льгот и выплат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400">
              <a:buFontTx/>
              <a:buChar char="-"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Выплата детских пособий;</a:t>
            </a:r>
          </a:p>
          <a:p>
            <a:pPr defTabSz="914400">
              <a:buFontTx/>
              <a:buChar char="-"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Оказание срочной социальной помощи престарелым гражданам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400">
              <a:buFontTx/>
              <a:buChar char="-"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Социальная помощь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дому;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400">
              <a:buFontTx/>
              <a:buChar char="-"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Социальная реабилитация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инвалидов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defTabSz="914400">
              <a:buFontTx/>
              <a:buChar char="-"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Проживание в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специальных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домах 46 человек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defTabSz="914400">
              <a:buFontTx/>
              <a:buChar char="-"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Трудоустройство инвалидов путем квотирования рабочих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мест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400">
              <a:buFontTx/>
              <a:buChar char="-"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Организация работы ветеранских организаций района;</a:t>
            </a:r>
          </a:p>
          <a:p>
            <a:pPr defTabSz="914400">
              <a:buFontTx/>
              <a:buChar char="-"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Сбор вещей от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населения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 txBox="1">
            <a:spLocks/>
          </p:cNvSpPr>
          <p:nvPr/>
        </p:nvSpPr>
        <p:spPr bwMode="gray">
          <a:xfrm>
            <a:off x="903288" y="198438"/>
            <a:ext cx="5740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buFont typeface="Arial" charset="0"/>
              <a:buNone/>
            </a:pPr>
            <a:r>
              <a:rPr lang="ru-RU" sz="2000" b="1">
                <a:solidFill>
                  <a:srgbClr val="333399"/>
                </a:solidFill>
              </a:rPr>
              <a:t>Прогноз показателей деятельности  сельхозпредприятий </a:t>
            </a:r>
          </a:p>
        </p:txBody>
      </p:sp>
      <p:sp>
        <p:nvSpPr>
          <p:cNvPr id="24578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914400"/>
            <a:endParaRPr lang="ru-RU">
              <a:solidFill>
                <a:schemeClr val="tx1"/>
              </a:solidFill>
            </a:endParaRPr>
          </a:p>
        </p:txBody>
      </p:sp>
      <p:sp>
        <p:nvSpPr>
          <p:cNvPr id="24579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214313" y="6357938"/>
            <a:ext cx="500062" cy="304800"/>
          </a:xfrm>
          <a:noFill/>
        </p:spPr>
        <p:txBody>
          <a:bodyPr/>
          <a:lstStyle/>
          <a:p>
            <a:pPr algn="l"/>
            <a:fld id="{1FC6E5F3-22E4-4AD0-AC50-296E8F9AE3BC}" type="slidenum">
              <a:rPr lang="en-GB" b="1" smtClean="0">
                <a:solidFill>
                  <a:srgbClr val="333399"/>
                </a:solidFill>
              </a:rPr>
              <a:pPr algn="l"/>
              <a:t>2</a:t>
            </a:fld>
            <a:endParaRPr lang="en-GB" b="1" smtClean="0">
              <a:solidFill>
                <a:srgbClr val="333399"/>
              </a:solidFill>
            </a:endParaRPr>
          </a:p>
        </p:txBody>
      </p:sp>
      <p:graphicFrame>
        <p:nvGraphicFramePr>
          <p:cNvPr id="35904" name="Group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0059219"/>
              </p:ext>
            </p:extLst>
          </p:nvPr>
        </p:nvGraphicFramePr>
        <p:xfrm>
          <a:off x="323850" y="1341438"/>
          <a:ext cx="8526463" cy="5473154"/>
        </p:xfrm>
        <a:graphic>
          <a:graphicData uri="http://schemas.openxmlformats.org/drawingml/2006/table">
            <a:tbl>
              <a:tblPr/>
              <a:tblGrid>
                <a:gridCol w="2932113"/>
                <a:gridCol w="1146175"/>
                <a:gridCol w="1112837"/>
                <a:gridCol w="1165225"/>
                <a:gridCol w="1084263"/>
                <a:gridCol w="1085850"/>
              </a:tblGrid>
              <a:tr h="900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2012 факт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ожид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38200" algn="l"/>
                        </a:tabLst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2014 прогноз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2015 прогноз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2016  прогноз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Поголовье коров, голов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1958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1837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1837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1937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9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Производство молока, тонн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7771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6720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7704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Надой на 1 корову, кг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3872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3516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9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Реализация мяса КРС, тонн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9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Производство зерна, тонн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5365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3773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9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Урожайность зерновых ц\га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5,12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59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Валовая продукция сельхозпредприятий, млн.руб.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Заголовок 1"/>
          <p:cNvSpPr>
            <a:spLocks noGrp="1"/>
          </p:cNvSpPr>
          <p:nvPr>
            <p:ph type="title"/>
          </p:nvPr>
        </p:nvSpPr>
        <p:spPr>
          <a:xfrm>
            <a:off x="827584" y="44624"/>
            <a:ext cx="6302375" cy="1143000"/>
          </a:xfrm>
        </p:spPr>
        <p:txBody>
          <a:bodyPr/>
          <a:lstStyle/>
          <a:p>
            <a:pPr eaLnBrk="1" hangingPunct="1"/>
            <a:r>
              <a:rPr lang="ru-RU" sz="2400" dirty="0" smtClean="0">
                <a:solidFill>
                  <a:srgbClr val="333399"/>
                </a:solidFill>
              </a:rPr>
              <a:t>АДМИНИСТРАТИВНАЯ РЕФОРМА</a:t>
            </a:r>
          </a:p>
        </p:txBody>
      </p:sp>
      <p:sp>
        <p:nvSpPr>
          <p:cNvPr id="36866" name="Прямоугольник 4"/>
          <p:cNvSpPr>
            <a:spLocks noChangeArrowheads="1"/>
          </p:cNvSpPr>
          <p:nvPr/>
        </p:nvSpPr>
        <p:spPr bwMode="auto">
          <a:xfrm>
            <a:off x="323528" y="980728"/>
            <a:ext cx="864096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</a:rPr>
              <a:t>1. Исполнение административных регламентов предоставления муниципальных услуг;</a:t>
            </a:r>
          </a:p>
          <a:p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</a:rPr>
              <a:t>2.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</a:rPr>
              <a:t>Размещение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</a:rPr>
              <a:t>сведений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</a:rPr>
              <a:t>с формами заявлений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</a:rPr>
              <a:t>о муниципальных услугах в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</a:rPr>
              <a:t>информационную систему Удмуртской Республики;</a:t>
            </a:r>
          </a:p>
          <a:p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</a:rPr>
              <a:t>3.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</a:rPr>
              <a:t>Переход на предоставление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</a:rPr>
              <a:t>муниципальных услуг в электронном виде;</a:t>
            </a:r>
          </a:p>
          <a:p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</a:rPr>
              <a:t>4.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</a:rPr>
              <a:t>Информирование населения о возможности получения услуг в электронном виде;</a:t>
            </a:r>
          </a:p>
          <a:p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</a:rPr>
              <a:t>5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</a:rPr>
              <a:t>.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</a:rPr>
              <a:t>Реализация плана антикоррупционных мероприятий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</a:rPr>
              <a:t>;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</a:endParaRPr>
          </a:p>
          <a:p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</a:rPr>
              <a:t>6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</a:rPr>
              <a:t>.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</a:rPr>
              <a:t>Повышение открытости деятельности ОМС района через информирование населения о своей работе;</a:t>
            </a:r>
          </a:p>
          <a:p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</a:rPr>
              <a:t>7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</a:rPr>
              <a:t>.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</a:rPr>
              <a:t>Опрос населения по изучения мнения об эффективности деятельности ОМС района.</a:t>
            </a:r>
          </a:p>
          <a:p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</a:rPr>
              <a:t>8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</a:rPr>
              <a:t>.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</a:rPr>
              <a:t>Работа многофункционального центра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</a:rPr>
              <a:t>предоставл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</a:rPr>
              <a:t>.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</a:rPr>
              <a:t>услуг.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Заголовок 1"/>
          <p:cNvSpPr>
            <a:spLocks noGrp="1"/>
          </p:cNvSpPr>
          <p:nvPr>
            <p:ph type="title"/>
          </p:nvPr>
        </p:nvSpPr>
        <p:spPr>
          <a:xfrm>
            <a:off x="900113" y="188913"/>
            <a:ext cx="6302375" cy="1143000"/>
          </a:xfrm>
        </p:spPr>
        <p:txBody>
          <a:bodyPr/>
          <a:lstStyle/>
          <a:p>
            <a:pPr eaLnBrk="1" hangingPunct="1"/>
            <a:r>
              <a:rPr lang="ru-RU" sz="2800" smtClean="0">
                <a:solidFill>
                  <a:srgbClr val="333399"/>
                </a:solidFill>
              </a:rPr>
              <a:t>Бюджетная политика</a:t>
            </a:r>
          </a:p>
        </p:txBody>
      </p:sp>
      <p:sp>
        <p:nvSpPr>
          <p:cNvPr id="37890" name="Содержимое 2"/>
          <p:cNvSpPr>
            <a:spLocks noGrp="1"/>
          </p:cNvSpPr>
          <p:nvPr>
            <p:ph idx="1"/>
          </p:nvPr>
        </p:nvSpPr>
        <p:spPr>
          <a:xfrm>
            <a:off x="323850" y="1052513"/>
            <a:ext cx="8229600" cy="4840287"/>
          </a:xfrm>
        </p:spPr>
        <p:txBody>
          <a:bodyPr/>
          <a:lstStyle/>
          <a:p>
            <a:pPr eaLnBrk="1" hangingPunct="1"/>
            <a:r>
              <a:rPr lang="ru-RU" sz="2400" b="1" dirty="0" smtClean="0"/>
              <a:t>Решение социальных задач, разработка и реализация муниципальных программ;</a:t>
            </a:r>
          </a:p>
          <a:p>
            <a:pPr eaLnBrk="1" hangingPunct="1"/>
            <a:r>
              <a:rPr lang="ru-RU" sz="2400" b="1" dirty="0" smtClean="0"/>
              <a:t>Принятие новых обязательств только при обеспечении доходами действующих обязательств;</a:t>
            </a:r>
          </a:p>
          <a:p>
            <a:pPr eaLnBrk="1" hangingPunct="1"/>
            <a:r>
              <a:rPr lang="ru-RU" sz="2400" b="1" dirty="0" smtClean="0"/>
              <a:t>Формирование бюджета на основе муниципальных заданий;</a:t>
            </a:r>
          </a:p>
          <a:p>
            <a:pPr eaLnBrk="1" hangingPunct="1"/>
            <a:r>
              <a:rPr lang="ru-RU" sz="2400" b="1" dirty="0" smtClean="0"/>
              <a:t>Ориентация Администрации и учреждений на конкретные результаты;</a:t>
            </a:r>
          </a:p>
          <a:p>
            <a:pPr eaLnBrk="1" hangingPunct="1"/>
            <a:r>
              <a:rPr lang="ru-RU" sz="2400" b="1" dirty="0" smtClean="0"/>
              <a:t>Мотивация руководителей от показателей результативности;</a:t>
            </a:r>
          </a:p>
          <a:p>
            <a:pPr eaLnBrk="1" hangingPunct="1"/>
            <a:r>
              <a:rPr lang="ru-RU" sz="2400" b="1" dirty="0" smtClean="0"/>
              <a:t>Совершенствование финансового контроля;</a:t>
            </a:r>
          </a:p>
          <a:p>
            <a:pPr eaLnBrk="1" hangingPunct="1"/>
            <a:r>
              <a:rPr lang="ru-RU" sz="2400" b="1" dirty="0" smtClean="0"/>
              <a:t>Безусловное исполнение принятых долговых обязательств МО.</a:t>
            </a:r>
          </a:p>
          <a:p>
            <a:pPr eaLnBrk="1" hangingPunct="1">
              <a:buFontTx/>
              <a:buNone/>
            </a:pPr>
            <a:endParaRPr lang="ru-RU" sz="2400" dirty="0" smtClean="0"/>
          </a:p>
          <a:p>
            <a:pPr eaLnBrk="1" hangingPunct="1"/>
            <a:endParaRPr lang="ru-RU" dirty="0" smtClean="0"/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WordArt 3"/>
          <p:cNvSpPr>
            <a:spLocks noChangeArrowheads="1" noChangeShapeType="1" noTextEdit="1"/>
          </p:cNvSpPr>
          <p:nvPr/>
        </p:nvSpPr>
        <p:spPr bwMode="auto">
          <a:xfrm>
            <a:off x="1357313" y="2428875"/>
            <a:ext cx="6480175" cy="15128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FFA800"/>
                    </a:gs>
                    <a:gs pos="100000">
                      <a:srgbClr val="825600">
                        <a:alpha val="93999"/>
                      </a:srgbClr>
                    </a:gs>
                  </a:gsLst>
                  <a:lin ang="13500000" scaled="1"/>
                </a:gradFill>
                <a:effectLst>
                  <a:outerShdw dist="17819" dir="2700000" algn="ctr" rotWithShape="0">
                    <a:srgbClr val="000000"/>
                  </a:outerShdw>
                </a:effectLst>
                <a:latin typeface="Arial Black"/>
              </a:rPr>
              <a:t>СПАСИБО </a:t>
            </a:r>
          </a:p>
          <a:p>
            <a:pPr algn="ctr"/>
            <a:r>
              <a:rPr lang="ru-RU" sz="3600" kern="10"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FFA800"/>
                    </a:gs>
                    <a:gs pos="100000">
                      <a:srgbClr val="825600">
                        <a:alpha val="93999"/>
                      </a:srgbClr>
                    </a:gs>
                  </a:gsLst>
                  <a:lin ang="13500000" scaled="1"/>
                </a:gradFill>
                <a:effectLst>
                  <a:outerShdw dist="17819" dir="2700000" algn="ctr" rotWithShape="0">
                    <a:srgbClr val="000000"/>
                  </a:outerShdw>
                </a:effectLst>
                <a:latin typeface="Arial Black"/>
              </a:rPr>
              <a:t>ЗА ВНИМАНИЕ!</a:t>
            </a:r>
          </a:p>
        </p:txBody>
      </p:sp>
      <p:pic>
        <p:nvPicPr>
          <p:cNvPr id="38914" name="Рисунок 7" descr="Герб КР_min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142875"/>
            <a:ext cx="1149350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5" name="Picture 3" descr="Y:\Перминов Николай Геннадьевич\doc\СЭР слайды\Карты\Карта3_2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25" y="285750"/>
            <a:ext cx="8777288" cy="614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rgbClr val="333399"/>
                </a:solidFill>
              </a:rPr>
              <a:t>Прогноз показателей по крестьянским хозяйствам</a:t>
            </a:r>
            <a:endParaRPr lang="ru-RU" sz="2800" dirty="0">
              <a:solidFill>
                <a:srgbClr val="333399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528982708"/>
              </p:ext>
            </p:extLst>
          </p:nvPr>
        </p:nvGraphicFramePr>
        <p:xfrm>
          <a:off x="457200" y="1412776"/>
          <a:ext cx="8147248" cy="4258915"/>
        </p:xfrm>
        <a:graphic>
          <a:graphicData uri="http://schemas.openxmlformats.org/drawingml/2006/table">
            <a:tbl>
              <a:tblPr/>
              <a:tblGrid>
                <a:gridCol w="2890664"/>
                <a:gridCol w="1152128"/>
                <a:gridCol w="1440160"/>
                <a:gridCol w="1296144"/>
                <a:gridCol w="1368152"/>
              </a:tblGrid>
              <a:tr h="967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ожид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38200" algn="l"/>
                        </a:tabLst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2014 прогноз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2015 прогноз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2016  прогноз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4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Поголовье коров, голов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75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Производство молока, тонн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1560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1652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0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Надой на 1 корову, кг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3516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0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Производство зерна, тонн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7855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smtClean="0">
                <a:solidFill>
                  <a:srgbClr val="333399"/>
                </a:solidFill>
              </a:rPr>
              <a:t>Промышленность</a:t>
            </a:r>
          </a:p>
        </p:txBody>
      </p:sp>
      <p:graphicFrame>
        <p:nvGraphicFramePr>
          <p:cNvPr id="41041" name="Group 8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3869105"/>
              </p:ext>
            </p:extLst>
          </p:nvPr>
        </p:nvGraphicFramePr>
        <p:xfrm>
          <a:off x="395288" y="1052513"/>
          <a:ext cx="8497887" cy="5637531"/>
        </p:xfrm>
        <a:graphic>
          <a:graphicData uri="http://schemas.openxmlformats.org/drawingml/2006/table">
            <a:tbl>
              <a:tblPr/>
              <a:tblGrid>
                <a:gridCol w="3198812"/>
                <a:gridCol w="965200"/>
                <a:gridCol w="1116013"/>
                <a:gridCol w="1128935"/>
                <a:gridCol w="1026890"/>
                <a:gridCol w="1062037"/>
              </a:tblGrid>
              <a:tr h="1130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Показатели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Ед. изм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2013 </a:t>
                      </a:r>
                      <a:r>
                        <a:rPr kumimoji="0" lang="ru-R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ожид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44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Объем промышленного производства,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Млн.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1182,5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1251,1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1332,4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1405,7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обрабатывающие отрасли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Млн.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84,1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88,6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94,0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99,4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добыча нефти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Тыс.т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производство лыж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Тыс.пар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35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пошив изделий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Тыс. штук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smtClean="0">
                <a:solidFill>
                  <a:srgbClr val="333399"/>
                </a:solidFill>
              </a:rPr>
              <a:t>Потребительский рынок</a:t>
            </a:r>
          </a:p>
        </p:txBody>
      </p:sp>
      <p:graphicFrame>
        <p:nvGraphicFramePr>
          <p:cNvPr id="43067" name="Group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0332680"/>
              </p:ext>
            </p:extLst>
          </p:nvPr>
        </p:nvGraphicFramePr>
        <p:xfrm>
          <a:off x="457200" y="1600200"/>
          <a:ext cx="8229600" cy="4726305"/>
        </p:xfrm>
        <a:graphic>
          <a:graphicData uri="http://schemas.openxmlformats.org/drawingml/2006/table">
            <a:tbl>
              <a:tblPr/>
              <a:tblGrid>
                <a:gridCol w="2819400"/>
                <a:gridCol w="1150938"/>
                <a:gridCol w="1081087"/>
                <a:gridCol w="1079500"/>
                <a:gridCol w="1079500"/>
                <a:gridCol w="1019175"/>
              </a:tblGrid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Ед. </a:t>
                      </a:r>
                      <a:r>
                        <a:rPr kumimoji="0" lang="ru-R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2013 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 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 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 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Розничный товарооборот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665,7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740,9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820,9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909,6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12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Платные услуги населения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Бытовые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Сводный индекс потребительских цен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>
          <a:xfrm>
            <a:off x="974725" y="325438"/>
            <a:ext cx="5026025" cy="889000"/>
          </a:xfrm>
        </p:spPr>
        <p:txBody>
          <a:bodyPr/>
          <a:lstStyle/>
          <a:p>
            <a:pPr eaLnBrk="1" hangingPunct="1"/>
            <a:r>
              <a:rPr lang="ru-RU" sz="3200" smtClean="0">
                <a:solidFill>
                  <a:srgbClr val="333399"/>
                </a:solidFill>
              </a:rPr>
              <a:t>Капитальные вложения</a:t>
            </a:r>
          </a:p>
        </p:txBody>
      </p:sp>
      <p:sp>
        <p:nvSpPr>
          <p:cNvPr id="21506" name="Номер слайда 6"/>
          <p:cNvSpPr txBox="1">
            <a:spLocks/>
          </p:cNvSpPr>
          <p:nvPr/>
        </p:nvSpPr>
        <p:spPr bwMode="gray">
          <a:xfrm>
            <a:off x="214313" y="6357938"/>
            <a:ext cx="4286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fld id="{4BDBBE78-8613-4619-B765-42E2A5BFBDC6}" type="slidenum">
              <a:rPr lang="en-GB" sz="1400" b="1">
                <a:solidFill>
                  <a:srgbClr val="333399"/>
                </a:solidFill>
              </a:rPr>
              <a:pPr>
                <a:lnSpc>
                  <a:spcPct val="93000"/>
                </a:lnSpc>
                <a:buClr>
                  <a:srgbClr val="000000"/>
                </a:buClr>
                <a:buSzPct val="100000"/>
                <a:buFont typeface="Arial" charset="0"/>
                <a:buNone/>
              </a:pPr>
              <a:t>6</a:t>
            </a:fld>
            <a:endParaRPr lang="en-GB" sz="1400" b="1">
              <a:solidFill>
                <a:srgbClr val="333399"/>
              </a:solidFill>
            </a:endParaRPr>
          </a:p>
        </p:txBody>
      </p:sp>
      <p:graphicFrame>
        <p:nvGraphicFramePr>
          <p:cNvPr id="26716" name="Group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095692"/>
              </p:ext>
            </p:extLst>
          </p:nvPr>
        </p:nvGraphicFramePr>
        <p:xfrm>
          <a:off x="468313" y="1700213"/>
          <a:ext cx="8393112" cy="3111183"/>
        </p:xfrm>
        <a:graphic>
          <a:graphicData uri="http://schemas.openxmlformats.org/drawingml/2006/table">
            <a:tbl>
              <a:tblPr/>
              <a:tblGrid>
                <a:gridCol w="4000500"/>
                <a:gridCol w="1223962"/>
                <a:gridCol w="1008063"/>
                <a:gridCol w="1008062"/>
                <a:gridCol w="1152525"/>
              </a:tblGrid>
              <a:tr h="709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ожид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2015	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2016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Сумма инвестиций, млн. руб.	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130,8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144,7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161,7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181,8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Темп роста к предшеств. году, %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53,7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106,6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107,2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107,6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Ввод жилья, кв.м.	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2300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2600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2900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2900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539" name="Заголовок 1"/>
          <p:cNvSpPr txBox="1">
            <a:spLocks/>
          </p:cNvSpPr>
          <p:nvPr/>
        </p:nvSpPr>
        <p:spPr bwMode="gray">
          <a:xfrm>
            <a:off x="1619250" y="908050"/>
            <a:ext cx="6215063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/>
            <a:r>
              <a:rPr lang="ru-RU" b="1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827088" y="188913"/>
            <a:ext cx="5668962" cy="1143000"/>
          </a:xfrm>
        </p:spPr>
        <p:txBody>
          <a:bodyPr/>
          <a:lstStyle/>
          <a:p>
            <a:pPr eaLnBrk="1" hangingPunct="1"/>
            <a:r>
              <a:rPr lang="ru-RU" sz="2400" dirty="0" smtClean="0">
                <a:solidFill>
                  <a:srgbClr val="333399"/>
                </a:solidFill>
              </a:rPr>
              <a:t>Инвестиции  на 2014 год</a:t>
            </a:r>
          </a:p>
        </p:txBody>
      </p:sp>
      <p:sp>
        <p:nvSpPr>
          <p:cNvPr id="22530" name="Номер слайда 6"/>
          <p:cNvSpPr txBox="1">
            <a:spLocks/>
          </p:cNvSpPr>
          <p:nvPr/>
        </p:nvSpPr>
        <p:spPr bwMode="gray">
          <a:xfrm>
            <a:off x="214313" y="6357938"/>
            <a:ext cx="4286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fld id="{2DF5EA5E-3CFC-4303-B0D4-A7F61C8B5B4B}" type="slidenum">
              <a:rPr lang="en-GB" sz="1400" b="1">
                <a:solidFill>
                  <a:srgbClr val="333399"/>
                </a:solidFill>
              </a:rPr>
              <a:pPr>
                <a:lnSpc>
                  <a:spcPct val="93000"/>
                </a:lnSpc>
                <a:buClr>
                  <a:srgbClr val="000000"/>
                </a:buClr>
                <a:buSzPct val="100000"/>
                <a:buFont typeface="Arial" charset="0"/>
                <a:buNone/>
              </a:pPr>
              <a:t>7</a:t>
            </a:fld>
            <a:endParaRPr lang="en-GB" sz="1400" b="1">
              <a:solidFill>
                <a:srgbClr val="333399"/>
              </a:solidFill>
            </a:endParaRPr>
          </a:p>
        </p:txBody>
      </p:sp>
      <p:graphicFrame>
        <p:nvGraphicFramePr>
          <p:cNvPr id="28742" name="Group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2783296"/>
              </p:ext>
            </p:extLst>
          </p:nvPr>
        </p:nvGraphicFramePr>
        <p:xfrm>
          <a:off x="214313" y="980728"/>
          <a:ext cx="8432800" cy="5682010"/>
        </p:xfrm>
        <a:graphic>
          <a:graphicData uri="http://schemas.openxmlformats.org/drawingml/2006/table">
            <a:tbl>
              <a:tblPr/>
              <a:tblGrid>
                <a:gridCol w="7238006"/>
                <a:gridCol w="1194794"/>
              </a:tblGrid>
              <a:tr h="7471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Объекты строительства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Млн. руб.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4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Строительство школы с детским садом в д. </a:t>
                      </a:r>
                      <a:r>
                        <a:rPr kumimoji="0" lang="ru-R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Багыр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12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Строительство комплекса в с. </a:t>
                      </a:r>
                      <a:r>
                        <a:rPr kumimoji="0" lang="ru-R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Кокман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(ПИР)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12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Капитальный ремонт моста в с. Красногорское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4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Строительство разводящих газовых сетей в с. </a:t>
                      </a:r>
                      <a:r>
                        <a:rPr kumimoji="0" lang="ru-RU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Дебы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4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Строительство домов по переселению из ветхого жилья	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4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Капитальный ремонт сетей водоснабжений д. Багыр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4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Строительство межпоселкового газопровода г. Глазов – с. Красногорское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Заголовок 1"/>
          <p:cNvSpPr>
            <a:spLocks noGrp="1"/>
          </p:cNvSpPr>
          <p:nvPr>
            <p:ph type="title"/>
          </p:nvPr>
        </p:nvSpPr>
        <p:spPr>
          <a:xfrm>
            <a:off x="1500188" y="642938"/>
            <a:ext cx="3143250" cy="1143000"/>
          </a:xfrm>
        </p:spPr>
        <p:txBody>
          <a:bodyPr/>
          <a:lstStyle/>
          <a:p>
            <a:pPr eaLnBrk="1" hangingPunct="1"/>
            <a:r>
              <a:rPr lang="ru-RU" sz="1800" smtClean="0">
                <a:solidFill>
                  <a:srgbClr val="333399"/>
                </a:solidFill>
              </a:rPr>
              <a:t>Фонд оплаты труда, </a:t>
            </a:r>
            <a:br>
              <a:rPr lang="ru-RU" sz="1800" smtClean="0">
                <a:solidFill>
                  <a:srgbClr val="333399"/>
                </a:solidFill>
              </a:rPr>
            </a:br>
            <a:r>
              <a:rPr lang="ru-RU" sz="1800" smtClean="0">
                <a:solidFill>
                  <a:srgbClr val="333399"/>
                </a:solidFill>
              </a:rPr>
              <a:t>млн. руб.</a:t>
            </a:r>
            <a:endParaRPr lang="ru-RU" sz="1800" smtClean="0"/>
          </a:p>
        </p:txBody>
      </p:sp>
      <p:sp>
        <p:nvSpPr>
          <p:cNvPr id="18438" name="Номер слайда 6"/>
          <p:cNvSpPr txBox="1">
            <a:spLocks/>
          </p:cNvSpPr>
          <p:nvPr/>
        </p:nvSpPr>
        <p:spPr bwMode="gray">
          <a:xfrm>
            <a:off x="214313" y="6357938"/>
            <a:ext cx="4286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fld id="{5B3130F6-E763-440F-85D0-3B24BCD8F687}" type="slidenum">
              <a:rPr lang="en-GB" sz="1400" b="1">
                <a:solidFill>
                  <a:srgbClr val="333399"/>
                </a:solidFill>
              </a:rPr>
              <a:pPr>
                <a:lnSpc>
                  <a:spcPct val="93000"/>
                </a:lnSpc>
                <a:buClr>
                  <a:srgbClr val="000000"/>
                </a:buClr>
                <a:buSzPct val="100000"/>
                <a:buFont typeface="Arial" charset="0"/>
                <a:buNone/>
              </a:pPr>
              <a:t>8</a:t>
            </a:fld>
            <a:endParaRPr lang="en-GB" sz="1400" b="1">
              <a:solidFill>
                <a:srgbClr val="333399"/>
              </a:solidFill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7283258"/>
              </p:ext>
            </p:extLst>
          </p:nvPr>
        </p:nvGraphicFramePr>
        <p:xfrm>
          <a:off x="771525" y="1700213"/>
          <a:ext cx="3929063" cy="4567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2043931"/>
              </p:ext>
            </p:extLst>
          </p:nvPr>
        </p:nvGraphicFramePr>
        <p:xfrm>
          <a:off x="4841875" y="1690688"/>
          <a:ext cx="3913188" cy="4479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439" name="Заголовок 1"/>
          <p:cNvSpPr txBox="1">
            <a:spLocks/>
          </p:cNvSpPr>
          <p:nvPr/>
        </p:nvSpPr>
        <p:spPr bwMode="gray">
          <a:xfrm>
            <a:off x="5643563" y="642938"/>
            <a:ext cx="33734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/>
            <a:r>
              <a:rPr lang="ru-RU" b="1">
                <a:solidFill>
                  <a:srgbClr val="333399"/>
                </a:solidFill>
              </a:rPr>
              <a:t>Среднемесячная заработная плата, руб.</a:t>
            </a:r>
            <a:endParaRPr lang="ru-RU" b="1">
              <a:solidFill>
                <a:srgbClr val="0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57250" y="285750"/>
            <a:ext cx="4899025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914400">
              <a:buFont typeface="Arial" charset="0"/>
              <a:buNone/>
              <a:defRPr/>
            </a:pPr>
            <a:r>
              <a:rPr lang="ru-RU" sz="2400" b="1" dirty="0">
                <a:solidFill>
                  <a:srgbClr val="333399"/>
                </a:solidFill>
              </a:rPr>
              <a:t>Доходы населения</a:t>
            </a:r>
            <a:endParaRPr lang="ru-RU" sz="2400" b="1" kern="0" dirty="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smtClean="0">
                <a:solidFill>
                  <a:srgbClr val="333399"/>
                </a:solidFill>
              </a:rPr>
              <a:t>Управление муниципальной собственностью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124744"/>
            <a:ext cx="8856984" cy="4669979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 использования муниципального имущества;</a:t>
            </a:r>
          </a:p>
          <a:p>
            <a:pPr>
              <a:lnSpc>
                <a:spcPct val="80000"/>
              </a:lnSpc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оптимизация состава муниципального имущества;</a:t>
            </a:r>
          </a:p>
          <a:p>
            <a:pPr>
              <a:lnSpc>
                <a:spcPct val="80000"/>
              </a:lnSpc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в практику наряду с  аукционом, конкурсом (при наличии спроса), реализации имущества публичным предложением и продажи без объявления цены (при низкой ликвидности); </a:t>
            </a:r>
          </a:p>
          <a:p>
            <a:pPr>
              <a:lnSpc>
                <a:spcPct val="80000"/>
              </a:lnSpc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регистрация  прав собственности  на объекты недвижимого муниципального имущества;</a:t>
            </a:r>
          </a:p>
          <a:p>
            <a:pPr>
              <a:lnSpc>
                <a:spcPct val="80000"/>
              </a:lnSpc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регулирование земельных отношений, формирование земельных участков с постановкой их на кадастровый учет; </a:t>
            </a:r>
          </a:p>
          <a:p>
            <a:pPr>
              <a:lnSpc>
                <a:spcPct val="80000"/>
              </a:lnSpc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в бюджет района от  имущества 1798 тыс. руб.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B4E3EE"/>
      </a:lt1>
      <a:dk2>
        <a:srgbClr val="189180"/>
      </a:dk2>
      <a:lt2>
        <a:srgbClr val="808080"/>
      </a:lt2>
      <a:accent1>
        <a:srgbClr val="FF7F00"/>
      </a:accent1>
      <a:accent2>
        <a:srgbClr val="B3DC27"/>
      </a:accent2>
      <a:accent3>
        <a:srgbClr val="D6EFF5"/>
      </a:accent3>
      <a:accent4>
        <a:srgbClr val="000000"/>
      </a:accent4>
      <a:accent5>
        <a:srgbClr val="FFC0AA"/>
      </a:accent5>
      <a:accent6>
        <a:srgbClr val="A2C722"/>
      </a:accent6>
      <a:hlink>
        <a:srgbClr val="6FB9D7"/>
      </a:hlink>
      <a:folHlink>
        <a:srgbClr val="F93D17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B4E3EE"/>
        </a:lt1>
        <a:dk2>
          <a:srgbClr val="189180"/>
        </a:dk2>
        <a:lt2>
          <a:srgbClr val="808080"/>
        </a:lt2>
        <a:accent1>
          <a:srgbClr val="FF7F00"/>
        </a:accent1>
        <a:accent2>
          <a:srgbClr val="B3DC27"/>
        </a:accent2>
        <a:accent3>
          <a:srgbClr val="D6EFF5"/>
        </a:accent3>
        <a:accent4>
          <a:srgbClr val="000000"/>
        </a:accent4>
        <a:accent5>
          <a:srgbClr val="FFC0AA"/>
        </a:accent5>
        <a:accent6>
          <a:srgbClr val="A2C722"/>
        </a:accent6>
        <a:hlink>
          <a:srgbClr val="6FB9D7"/>
        </a:hlink>
        <a:folHlink>
          <a:srgbClr val="F93D1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EE384"/>
        </a:lt1>
        <a:dk2>
          <a:srgbClr val="FD8334"/>
        </a:dk2>
        <a:lt2>
          <a:srgbClr val="808080"/>
        </a:lt2>
        <a:accent1>
          <a:srgbClr val="F98EB2"/>
        </a:accent1>
        <a:accent2>
          <a:srgbClr val="FCB43E"/>
        </a:accent2>
        <a:accent3>
          <a:srgbClr val="FEEFC2"/>
        </a:accent3>
        <a:accent4>
          <a:srgbClr val="000000"/>
        </a:accent4>
        <a:accent5>
          <a:srgbClr val="FBC6D5"/>
        </a:accent5>
        <a:accent6>
          <a:srgbClr val="E4A337"/>
        </a:accent6>
        <a:hlink>
          <a:srgbClr val="FA6D73"/>
        </a:hlink>
        <a:folHlink>
          <a:srgbClr val="D264C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D4E1EE"/>
        </a:lt1>
        <a:dk2>
          <a:srgbClr val="2F84AF"/>
        </a:dk2>
        <a:lt2>
          <a:srgbClr val="808080"/>
        </a:lt2>
        <a:accent1>
          <a:srgbClr val="9899C1"/>
        </a:accent1>
        <a:accent2>
          <a:srgbClr val="4BBAC3"/>
        </a:accent2>
        <a:accent3>
          <a:srgbClr val="E6EEF5"/>
        </a:accent3>
        <a:accent4>
          <a:srgbClr val="000000"/>
        </a:accent4>
        <a:accent5>
          <a:srgbClr val="CACADD"/>
        </a:accent5>
        <a:accent6>
          <a:srgbClr val="43A8B0"/>
        </a:accent6>
        <a:hlink>
          <a:srgbClr val="7AC5B9"/>
        </a:hlink>
        <a:folHlink>
          <a:srgbClr val="719FC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4942</TotalTime>
  <Words>1161</Words>
  <Application>Microsoft Office PowerPoint</Application>
  <PresentationFormat>Экран (4:3)</PresentationFormat>
  <Paragraphs>335</Paragraphs>
  <Slides>22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Default Design</vt:lpstr>
      <vt:lpstr>Презентация PowerPoint</vt:lpstr>
      <vt:lpstr>Презентация PowerPoint</vt:lpstr>
      <vt:lpstr>Прогноз показателей по крестьянским хозяйствам</vt:lpstr>
      <vt:lpstr>Промышленность</vt:lpstr>
      <vt:lpstr>Потребительский рынок</vt:lpstr>
      <vt:lpstr>Капитальные вложения</vt:lpstr>
      <vt:lpstr>Инвестиции  на 2014 год</vt:lpstr>
      <vt:lpstr>Фонд оплаты труда,  млн. руб.</vt:lpstr>
      <vt:lpstr>Управление муниципальной собственностью</vt:lpstr>
      <vt:lpstr>Презентация PowerPoint</vt:lpstr>
      <vt:lpstr>Демографическая и семейная политика</vt:lpstr>
      <vt:lpstr>ЗАДАЧИ ЗДРАВООХРАНЕНИЯ</vt:lpstr>
      <vt:lpstr>Основные показатели здравоохранения</vt:lpstr>
      <vt:lpstr>Развитие системы образования</vt:lpstr>
      <vt:lpstr>Основные задачи в области образования</vt:lpstr>
      <vt:lpstr>КУЛЬТУРА</vt:lpstr>
      <vt:lpstr>Спорт</vt:lpstr>
      <vt:lpstr>Молодежная политика</vt:lpstr>
      <vt:lpstr> Социальная помощь населению </vt:lpstr>
      <vt:lpstr>АДМИНИСТРАТИВНАЯ РЕФОРМА</vt:lpstr>
      <vt:lpstr>Бюджетная политика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Финансирование целевых республиканских программ (тыс. руб.)</dc:title>
  <dc:creator>User</dc:creator>
  <cp:lastModifiedBy>User</cp:lastModifiedBy>
  <cp:revision>392</cp:revision>
  <cp:lastPrinted>2013-12-24T07:50:40Z</cp:lastPrinted>
  <dcterms:modified xsi:type="dcterms:W3CDTF">2013-12-24T07:51:44Z</dcterms:modified>
</cp:coreProperties>
</file>