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506" r:id="rId3"/>
    <p:sldId id="508" r:id="rId4"/>
    <p:sldId id="509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3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521" r:id="rId26"/>
    <p:sldId id="533" r:id="rId27"/>
    <p:sldId id="532" r:id="rId28"/>
    <p:sldId id="535" r:id="rId29"/>
    <p:sldId id="536" r:id="rId3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BFC5"/>
    <a:srgbClr val="FFFFFF"/>
    <a:srgbClr val="EBF998"/>
    <a:srgbClr val="D1EEC4"/>
    <a:srgbClr val="8DD7DB"/>
    <a:srgbClr val="43CABF"/>
    <a:srgbClr val="41E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4BFC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Обрабатывающее производство</c:v>
                </c:pt>
                <c:pt idx="1">
                  <c:v>Обеспечение эл.энергией</c:v>
                </c:pt>
                <c:pt idx="2">
                  <c:v>Управление, соц.обеспечение</c:v>
                </c:pt>
                <c:pt idx="3">
                  <c:v>Сельское, лесное хоз-во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34.6</c:v>
                </c:pt>
                <c:pt idx="1">
                  <c:v>53.8</c:v>
                </c:pt>
                <c:pt idx="2">
                  <c:v>48.9</c:v>
                </c:pt>
                <c:pt idx="3">
                  <c:v>29.1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F-418E-972C-53CFC8E997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3"/>
        <c:axId val="429660168"/>
        <c:axId val="429661480"/>
      </c:barChart>
      <c:catAx>
        <c:axId val="429660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429661480"/>
        <c:crosses val="autoZero"/>
        <c:auto val="1"/>
        <c:lblAlgn val="ctr"/>
        <c:lblOffset val="100"/>
        <c:noMultiLvlLbl val="0"/>
      </c:catAx>
      <c:valAx>
        <c:axId val="429661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966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41E2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B14-447B-85D5-905369F3E8C4}"/>
              </c:ext>
            </c:extLst>
          </c:dPt>
          <c:dPt>
            <c:idx val="1"/>
            <c:bubble3D val="0"/>
            <c:spPr>
              <a:solidFill>
                <a:srgbClr val="43CA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14-447B-85D5-905369F3E8C4}"/>
              </c:ext>
            </c:extLst>
          </c:dPt>
          <c:dPt>
            <c:idx val="2"/>
            <c:bubble3D val="0"/>
            <c:spPr>
              <a:solidFill>
                <a:srgbClr val="8DD7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B14-447B-85D5-905369F3E8C4}"/>
              </c:ext>
            </c:extLst>
          </c:dPt>
          <c:dPt>
            <c:idx val="3"/>
            <c:bubble3D val="0"/>
            <c:spPr>
              <a:solidFill>
                <a:srgbClr val="D1EE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14-447B-85D5-905369F3E8C4}"/>
              </c:ext>
            </c:extLst>
          </c:dPt>
          <c:dPt>
            <c:idx val="4"/>
            <c:bubble3D val="0"/>
            <c:spPr>
              <a:solidFill>
                <a:srgbClr val="EBF9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B14-447B-85D5-905369F3E8C4}"/>
              </c:ext>
            </c:extLst>
          </c:dPt>
          <c:dPt>
            <c:idx val="5"/>
            <c:bubble3D val="0"/>
            <c:spPr>
              <a:solidFill>
                <a:srgbClr val="44BF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14-447B-85D5-905369F3E8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Торговля</c:v>
                </c:pt>
                <c:pt idx="1">
                  <c:v>Промышленность</c:v>
                </c:pt>
                <c:pt idx="2">
                  <c:v>Деятельность профессиональная</c:v>
                </c:pt>
                <c:pt idx="3">
                  <c:v>Сельское хозяйство</c:v>
                </c:pt>
                <c:pt idx="4">
                  <c:v>Бытовые услуги</c:v>
                </c:pt>
                <c:pt idx="5">
                  <c:v>Другое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38.6</c:v>
                </c:pt>
                <c:pt idx="1">
                  <c:v>16.3</c:v>
                </c:pt>
                <c:pt idx="2">
                  <c:v>11.4</c:v>
                </c:pt>
                <c:pt idx="3">
                  <c:v>10.199999999999999</c:v>
                </c:pt>
                <c:pt idx="4">
                  <c:v>7.2</c:v>
                </c:pt>
                <c:pt idx="5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14-447B-85D5-905369F3E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"/>
        <c:holeSize val="5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2243468735022831"/>
          <c:w val="0.91223533496610931"/>
          <c:h val="0.26819031322648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9739162213233"/>
          <c:y val="8.1360199119637086E-2"/>
          <c:w val="0.59615639874968074"/>
          <c:h val="0.522405490895766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41E2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77-4DEA-AE49-66247D37DF69}"/>
              </c:ext>
            </c:extLst>
          </c:dPt>
          <c:dPt>
            <c:idx val="1"/>
            <c:bubble3D val="0"/>
            <c:spPr>
              <a:solidFill>
                <a:srgbClr val="43CA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77-4DEA-AE49-66247D37DF69}"/>
              </c:ext>
            </c:extLst>
          </c:dPt>
          <c:dPt>
            <c:idx val="2"/>
            <c:bubble3D val="0"/>
            <c:spPr>
              <a:solidFill>
                <a:srgbClr val="8DD7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77-4DEA-AE49-66247D37DF69}"/>
              </c:ext>
            </c:extLst>
          </c:dPt>
          <c:dPt>
            <c:idx val="3"/>
            <c:bubble3D val="0"/>
            <c:spPr>
              <a:solidFill>
                <a:srgbClr val="D1EE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77-4DEA-AE49-66247D37DF69}"/>
              </c:ext>
            </c:extLst>
          </c:dPt>
          <c:dPt>
            <c:idx val="4"/>
            <c:bubble3D val="0"/>
            <c:spPr>
              <a:solidFill>
                <a:srgbClr val="EBF9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D77-4DEA-AE49-66247D37DF69}"/>
              </c:ext>
            </c:extLst>
          </c:dPt>
          <c:dPt>
            <c:idx val="5"/>
            <c:bubble3D val="0"/>
            <c:spPr>
              <a:solidFill>
                <a:srgbClr val="44BF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D77-4DEA-AE49-66247D37DF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</c:v>
                </c:pt>
                <c:pt idx="1">
                  <c:v>Торговля</c:v>
                </c:pt>
                <c:pt idx="2">
                  <c:v>Промышленность</c:v>
                </c:pt>
                <c:pt idx="3">
                  <c:v>ЖКХ</c:v>
                </c:pt>
                <c:pt idx="4">
                  <c:v>Общественное питание</c:v>
                </c:pt>
                <c:pt idx="5">
                  <c:v>Другое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34.700000000000003</c:v>
                </c:pt>
                <c:pt idx="1">
                  <c:v>31.1</c:v>
                </c:pt>
                <c:pt idx="2">
                  <c:v>10.9</c:v>
                </c:pt>
                <c:pt idx="3">
                  <c:v>8.8000000000000007</c:v>
                </c:pt>
                <c:pt idx="4">
                  <c:v>4.8</c:v>
                </c:pt>
                <c:pt idx="5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D77-4DEA-AE49-66247D37D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"/>
        <c:holeSize val="5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2243468735022831"/>
          <c:w val="0.74647667422771746"/>
          <c:h val="0.26819031322648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87CFA-A226-4F15-9DF3-B62FF5C15B0E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B87CB-E65A-4C9A-90B3-929560289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29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0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9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5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9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110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95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28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42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3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34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08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7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33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57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11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32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78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038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91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31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1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86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06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7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2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0A29-4B7B-4826-A99B-3112D64817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8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http://E348E89CF33B21B9BC25D9F1D1228EFE.dms.sberbank.ru/E348E89CF33B21B9BC25D9F1D1228EFE-5ED1C973C31C90FC7C36F949D769D5E2-864ABC4BAC6087E45D43A3A62CC10499/1.png" TargetMode="External"/><Relationship Id="rId2" Type="http://schemas.openxmlformats.org/officeDocument/2006/relationships/image" Target="http://E348E89CF33B21B9BC25D9F1D1228EFE.dms.sberbank.ru/E348E89CF33B21B9BC25D9F1D1228EFE-5ED1C973C31C90FC7C36F949D769D5E2-EDBD9FAB6204A5787BBD7DE26935FA8E/1.png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http://E348E89CF33B21B9BC25D9F1D1228EFE.dms.sberbank.ru/E348E89CF33B21B9BC25D9F1D1228EFE-5ED1C973C31C90FC7C36F949D769D5E2-6227424B894C283F6AC6ACD07E1B20C7/1.png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http://E348E89CF33B21B9BC25D9F1D1228EFE.dms.sberbank.ru/E348E89CF33B21B9BC25D9F1D1228EFE-5ED1C973C31C90FC7C36F949D769D5E2-6227424B894C283F6AC6ACD07E1B20C7/1.png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http://E348E89CF33B21B9BC25D9F1D1228EFE.dms.sberbank.ru/E348E89CF33B21B9BC25D9F1D1228EFE-5ED1C973C31C90FC7C36F949D769D5E2-6227424B894C283F6AC6ACD07E1B20C7/1.png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0404C-B700-E99A-391B-AE678FC1C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9C9354-4A53-CDCD-CA85-8887C5B1D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A3A3C-7CF6-AA8E-2166-9230FF3A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E118C-95B0-09BD-2D43-126F7681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A4B8E2-6B06-E66B-959A-CFA7CA41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3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27E65-0352-91BE-CC4B-31EB4428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F8C7D1-97EF-FF78-C269-6CA36BAD1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8005E-2184-C958-EED8-32E6BB97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9A278-6EBD-C8B9-7DA9-2D54B217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252F5-2773-ECAB-7E61-6AA390E6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7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82CFE6-DA4D-10B0-28C8-5096EAD92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721042-3917-60BA-EA0E-CDA5EF619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06DB2E-4A1A-5C2F-CA42-0F6EA75E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8F12D5-2FAA-84EF-33A0-F0E8AF99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D35F9-67A3-10A5-D2A9-6980B02D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0656-C42F-6249-B5D4-9CAD062A88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http://E348E89CF33B21B9BC25D9F1D1228EFE.dms.sberbank.ru/E348E89CF33B21B9BC25D9F1D1228EFE-5ED1C973C31C90FC7C36F949D769D5E2-EDBD9FAB6204A5787BBD7DE26935FA8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8" name="Рисунок 7" descr="http://E348E89CF33B21B9BC25D9F1D1228EFE.dms.sberbank.ru/E348E89CF33B21B9BC25D9F1D1228EFE-5ED1C973C31C90FC7C36F949D769D5E2-864ABC4BAC6087E45D43A3A62CC10499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92EE-1669-8E4E-B1BA-75965B529C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47" name="Рисунок 546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48" name="Рисунок 547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49" name="Рисунок 548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0" name="Рисунок 549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1" name="Рисунок 550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2" name="Рисунок 551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3" name="Рисунок 552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4" name="Рисунок 553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5" name="Рисунок 554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6" name="Рисунок 555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7" name="Рисунок 556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8" name="Рисунок 557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9" name="Рисунок 558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60" name="Рисунок 559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61" name="Рисунок 560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62" name="Рисунок 561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63" name="Рисунок 562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64" name="Рисунок 563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7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CE4A-844B-1142-AD0C-6FF385C976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49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85C0-A4DA-C645-97BE-5A845806F2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7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CD1F-2CAC-4348-8CFC-B1D01E4195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9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2571-061F-D240-8B0C-199BC1016F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36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2F25-FB29-E149-8E0B-B46B00618B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25" name="Рисунок 424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6" name="Рисунок 425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7" name="Рисунок 426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8" name="Рисунок 427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9" name="Рисунок 428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0" name="Рисунок 429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1" name="Рисунок 430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2" name="Рисунок 431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3" name="Рисунок 432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4" name="Рисунок 433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5" name="Рисунок 434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6" name="Рисунок 435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7" name="Рисунок 436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8" name="Рисунок 437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6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9CA-A55B-7D46-A3BA-6A999DBA9C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5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82D70-7D52-32E5-E163-B87C541AF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37DE36-6350-6B36-856B-4F997605C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5FF3E8-AC8A-021D-55C5-AD6D5FED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DC12F-A184-75CB-49FA-00DEE29F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93F568-C721-1521-CD14-3E02D2B3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92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F6EF5-A21C-D54D-A288-5B34DF5D10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96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764C-D07A-FC44-B40A-AEA33454D9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67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F544F-E8F9-8647-BA1A-0C2C2B54E4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41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Рисунок 13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5" name="Рисунок 14" descr="http://E348E89CF33B21B9BC25D9F1D1228EFE.dms.sberbank.ru/E348E89CF33B21B9BC25D9F1D1228EFE-5ED1C973C31C90FC7C36F949D769D5E2-6227424B894C283F6AC6ACD07E1B20C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F5B03-51CA-A71A-0FE4-60BAABBC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6A9A5A-BC83-AC50-321D-160A2D239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1925F-A3F4-8680-56FB-20B14A77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A6537E-E98C-086E-D4AB-13C806B4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9563B9-8A57-CDA1-6728-326462D2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4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AF320-2CCB-FAEB-0911-BB4FA3FE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13CF6-9483-AE9D-D185-31036B6AD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1375ED-2E2F-E754-0650-0FD4516D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8183F3-2D83-775F-BFF2-52829C42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8C9A9B-80DA-C95D-DF20-9D9EDA62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90216-7065-7E8C-9413-DD446FB8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331E4-E3A0-4C22-8CC3-BD7C97EA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728A82-0AE9-12C7-0E73-FC25B9F63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641689-3306-F71A-B17D-14C8C7BAB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ED8CC5-E856-A4C6-41F5-E05729C62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8456D2-92AE-8347-8E78-3FD3F7D09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0861C0-8676-D261-3DF1-5A2D80B0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F7E585-B53D-B528-EA00-752FDF86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D6102A6-A05D-D007-B1C1-5C5466FC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6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995FB-3E3F-8469-9172-76586987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87218-5866-FBCC-45E4-CEC7501E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964CBF-39F3-FE53-F36A-AA449E0E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4E595A-8071-D323-220C-24C44260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3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28A0EC-5BEF-CBF2-1142-3B5EE7910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D444C0-CFA3-ECE4-D5E4-F43833F3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FDEF09-C965-474E-2F97-A6613983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3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4F8CA-058F-D58E-7198-D0DB3C71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E2A4C-87EC-2763-F3E2-89D501B89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7B6478-4E18-AD57-ECB4-15F89F58C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9B7FF-26C1-B9DE-655A-6EF65344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B1195C-A89D-8BF8-CC50-AD73D2C1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ADCE77-5634-C876-9145-49DAD336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20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0ABBE-0803-04FA-9CE7-3CA32A08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E86FE4-4550-6383-8E26-B45CBA792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11D9A9-B4F2-B4BE-AA4E-599BEC8D5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77FFA9-207C-3B4E-8EEA-2B617EE7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0F83A7-A44F-6592-8DF3-873083FC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BF4343-6632-9FC5-D7A9-D061B92A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4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5F8A0-02C9-FEF6-CAA3-596642CC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D1C7F-09F9-8650-9296-A24B0C868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29E767-F479-C38D-B91E-5EA085EF1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23F71-93F5-45CE-9386-059E73AF4A24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5BF333-F06A-7E39-4DD4-72862DEA5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8F60BA-67B7-DEA8-C4C5-5B40BB8E4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4655-4B64-414A-BE6B-0697DFBF8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E7F41-8901-264F-B32E-5AF2268560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FCE4D-0376-47B7-89C6-617FB4B326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5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48.gif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76.png"/><Relationship Id="rId5" Type="http://schemas.openxmlformats.org/officeDocument/2006/relationships/image" Target="../media/image2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82.pn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87.svg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10" Type="http://schemas.openxmlformats.org/officeDocument/2006/relationships/image" Target="../media/image86.png"/><Relationship Id="rId4" Type="http://schemas.openxmlformats.org/officeDocument/2006/relationships/image" Target="../media/image2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6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chart" Target="../charts/chart3.xml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22.jpg"/><Relationship Id="rId4" Type="http://schemas.microsoft.com/office/2007/relationships/hdphoto" Target="../media/hdphoto1.wdp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D45AF8-EBFD-2845-9B9C-90D6945F88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40"/>
            <a:ext cx="12192000" cy="6851512"/>
          </a:xfrm>
          <a:prstGeom prst="rect">
            <a:avLst/>
          </a:prstGeom>
        </p:spPr>
      </p:pic>
      <p:sp>
        <p:nvSpPr>
          <p:cNvPr id="10" name="object 8"/>
          <p:cNvSpPr txBox="1"/>
          <p:nvPr/>
        </p:nvSpPr>
        <p:spPr>
          <a:xfrm>
            <a:off x="11129538" y="6201338"/>
            <a:ext cx="484708" cy="22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3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kumimoji="0" sz="14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202</a:t>
            </a:r>
            <a:r>
              <a:rPr kumimoji="0" lang="ru-RU" sz="14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835" y="2730724"/>
            <a:ext cx="6318702" cy="2487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Инвестиционная привлекательность 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3600" spc="-2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cs typeface="Arial"/>
              </a:rPr>
              <a:t>Красногорского </a:t>
            </a:r>
            <a:r>
              <a:rPr kumimoji="0" lang="ru-RU" sz="36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района Удмуртской Республики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23A094DB-2A04-864D-A3FC-D867E6E3625C}"/>
              </a:ext>
            </a:extLst>
          </p:cNvPr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5834" y="252061"/>
            <a:ext cx="1294683" cy="1317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6EB6DC-B9A7-6648-B655-3D610B70A7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09" y="30540"/>
            <a:ext cx="4325264" cy="2432962"/>
          </a:xfrm>
          <a:prstGeom prst="rect">
            <a:avLst/>
          </a:prstGeom>
        </p:spPr>
      </p:pic>
      <p:pic>
        <p:nvPicPr>
          <p:cNvPr id="9" name="Рисунок 8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2172050" y="225271"/>
            <a:ext cx="973486" cy="1344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5716" y="6138501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kern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</p:spTree>
    <p:extLst>
      <p:ext uri="{BB962C8B-B14F-4D97-AF65-F5344CB8AC3E}">
        <p14:creationId xmlns:p14="http://schemas.microsoft.com/office/powerpoint/2010/main" val="97074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976646" y="4103701"/>
            <a:ext cx="636017" cy="6811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4464577" y="4103701"/>
            <a:ext cx="636017" cy="6811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8036286" y="4103701"/>
            <a:ext cx="636017" cy="6811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4447676" y="1568428"/>
            <a:ext cx="636017" cy="6811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8039728" y="1583437"/>
            <a:ext cx="636017" cy="6811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976647" y="1568428"/>
            <a:ext cx="636017" cy="6811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10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11578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Перспективные для инвестиций сектора сельского хозяйства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01F571-124E-188E-C667-A496BF3643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53" y="2316878"/>
            <a:ext cx="2587999" cy="1666044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20">
            <a:extLst>
              <a:ext uri="{FF2B5EF4-FFF2-40B4-BE49-F238E27FC236}">
                <a16:creationId xmlns:a16="http://schemas.microsoft.com/office/drawing/2014/main" id="{A5CD2C52-E4C9-9376-B84B-83B4A8E6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451968" y="4173283"/>
            <a:ext cx="3069137" cy="63881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Кормовые и технические культуры</a:t>
            </a:r>
          </a:p>
        </p:txBody>
      </p:sp>
      <p:sp>
        <p:nvSpPr>
          <p:cNvPr id="14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8036286" y="1561815"/>
            <a:ext cx="3310127" cy="7060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Сбор и выращивание плодово-ягодных культур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6C5BE-BA08-707B-F1EC-1038D0E477DA}"/>
              </a:ext>
            </a:extLst>
          </p:cNvPr>
          <p:cNvSpPr txBox="1"/>
          <p:nvPr/>
        </p:nvSpPr>
        <p:spPr>
          <a:xfrm>
            <a:off x="7297272" y="3113024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64AC93-FA80-E857-D41C-603211E726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190" y="3113024"/>
            <a:ext cx="2540229" cy="1468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D3F017-3F83-4047-1DF1-BB187801A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153" y="2333111"/>
            <a:ext cx="2577087" cy="1685989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38C90B-1971-0BE3-52E5-F159565F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414" y="2334808"/>
            <a:ext cx="2582924" cy="169250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Заголовок 20">
            <a:extLst>
              <a:ext uri="{FF2B5EF4-FFF2-40B4-BE49-F238E27FC236}">
                <a16:creationId xmlns:a16="http://schemas.microsoft.com/office/drawing/2014/main" id="{957B3265-7225-C3C8-CD22-84628CB86DF0}"/>
              </a:ext>
            </a:extLst>
          </p:cNvPr>
          <p:cNvSpPr txBox="1">
            <a:spLocks/>
          </p:cNvSpPr>
          <p:nvPr/>
        </p:nvSpPr>
        <p:spPr>
          <a:xfrm rot="10800000" flipV="1">
            <a:off x="1213106" y="4083110"/>
            <a:ext cx="2655904" cy="767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Выращивание коров и молодняка КРС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E64D2A3-674E-0E4F-4BEF-AC92D07A24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27"/>
          <a:stretch/>
        </p:blipFill>
        <p:spPr>
          <a:xfrm>
            <a:off x="1264853" y="4850998"/>
            <a:ext cx="2666227" cy="1870629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C34E82-43A6-262C-7268-8DB6929A7D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860" y="4869450"/>
            <a:ext cx="2624146" cy="1870629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Заголовок 20">
            <a:extLst>
              <a:ext uri="{FF2B5EF4-FFF2-40B4-BE49-F238E27FC236}">
                <a16:creationId xmlns:a16="http://schemas.microsoft.com/office/drawing/2014/main" id="{A9FB5807-9792-87F4-30CA-DEA02765FBCD}"/>
              </a:ext>
            </a:extLst>
          </p:cNvPr>
          <p:cNvSpPr txBox="1">
            <a:spLocks/>
          </p:cNvSpPr>
          <p:nvPr/>
        </p:nvSpPr>
        <p:spPr>
          <a:xfrm rot="10800000" flipV="1">
            <a:off x="8489718" y="4083110"/>
            <a:ext cx="2274313" cy="767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Пчеловодство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6971DAB-9682-88E9-FA2C-CA032629DD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13"/>
          <a:stretch/>
        </p:blipFill>
        <p:spPr>
          <a:xfrm>
            <a:off x="8340654" y="4869450"/>
            <a:ext cx="2572443" cy="1866354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995252" y="1516315"/>
            <a:ext cx="3310127" cy="706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Зерновые культуры</a:t>
            </a:r>
          </a:p>
        </p:txBody>
      </p:sp>
      <p:sp>
        <p:nvSpPr>
          <p:cNvPr id="32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4556137" y="1541278"/>
            <a:ext cx="2840066" cy="706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Картофель</a:t>
            </a:r>
          </a:p>
        </p:txBody>
      </p:sp>
    </p:spTree>
    <p:extLst>
      <p:ext uri="{BB962C8B-B14F-4D97-AF65-F5344CB8AC3E}">
        <p14:creationId xmlns:p14="http://schemas.microsoft.com/office/powerpoint/2010/main" val="67217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11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7171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Свободные ниши для инвестирования</a:t>
            </a:r>
          </a:p>
        </p:txBody>
      </p:sp>
      <p:sp>
        <p:nvSpPr>
          <p:cNvPr id="10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702326" y="4103701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4592593" y="4103701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4575692" y="1568428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702327" y="1568428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оловок 20">
            <a:extLst>
              <a:ext uri="{FF2B5EF4-FFF2-40B4-BE49-F238E27FC236}">
                <a16:creationId xmlns:a16="http://schemas.microsoft.com/office/drawing/2014/main" id="{A5CD2C52-E4C9-9376-B84B-83B4A8E6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579984" y="4173283"/>
            <a:ext cx="3069137" cy="63881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Бытовые услуги</a:t>
            </a:r>
          </a:p>
        </p:txBody>
      </p:sp>
      <p:sp>
        <p:nvSpPr>
          <p:cNvPr id="17" name="Заголовок 20">
            <a:extLst>
              <a:ext uri="{FF2B5EF4-FFF2-40B4-BE49-F238E27FC236}">
                <a16:creationId xmlns:a16="http://schemas.microsoft.com/office/drawing/2014/main" id="{957B3265-7225-C3C8-CD22-84628CB86DF0}"/>
              </a:ext>
            </a:extLst>
          </p:cNvPr>
          <p:cNvSpPr txBox="1">
            <a:spLocks/>
          </p:cNvSpPr>
          <p:nvPr/>
        </p:nvSpPr>
        <p:spPr>
          <a:xfrm rot="10800000" flipV="1">
            <a:off x="938786" y="4083110"/>
            <a:ext cx="2655904" cy="767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Пищевая промышленность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720932" y="1516315"/>
            <a:ext cx="3310127" cy="706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Переработка с/х продукции</a:t>
            </a:r>
          </a:p>
        </p:txBody>
      </p:sp>
      <p:sp>
        <p:nvSpPr>
          <p:cNvPr id="21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4684153" y="1541278"/>
            <a:ext cx="2840066" cy="706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Разведение рыбы</a:t>
            </a:r>
          </a:p>
        </p:txBody>
      </p:sp>
      <p:pic>
        <p:nvPicPr>
          <p:cNvPr id="26" name="Рисунок 25" descr="Изображение выглядит как в помещении, расположенные в ряд&#10;&#10;Автоматически созданное описание">
            <a:extLst>
              <a:ext uri="{FF2B5EF4-FFF2-40B4-BE49-F238E27FC236}">
                <a16:creationId xmlns:a16="http://schemas.microsoft.com/office/drawing/2014/main" id="{3AE001F8-D40E-C9DB-88DE-6A92E3AD19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34" y="2472293"/>
            <a:ext cx="2679193" cy="127881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Изображение выглядит как человек, в помещении, кухня, подготовка&#10;&#10;Автоматически созданное описание">
            <a:extLst>
              <a:ext uri="{FF2B5EF4-FFF2-40B4-BE49-F238E27FC236}">
                <a16:creationId xmlns:a16="http://schemas.microsoft.com/office/drawing/2014/main" id="{F001E68C-CA59-E18D-E594-71B3459A3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34" y="4918468"/>
            <a:ext cx="2698994" cy="1336028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Изображение выглядит как трава, на открытом воздухе, рек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9439FEB-76D5-21FF-222D-2C2A55559C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593" y="2472293"/>
            <a:ext cx="2658528" cy="130776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Изображение выглядит как человек, в помещении, спорт, подготовка&#10;&#10;Автоматически созданное описание">
            <a:extLst>
              <a:ext uri="{FF2B5EF4-FFF2-40B4-BE49-F238E27FC236}">
                <a16:creationId xmlns:a16="http://schemas.microsoft.com/office/drawing/2014/main" id="{3B7392E9-2078-F5AE-63B8-382FDEB707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593" y="4918468"/>
            <a:ext cx="2658528" cy="1356250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object 4">
            <a:extLst>
              <a:ext uri="{FF2B5EF4-FFF2-40B4-BE49-F238E27FC236}">
                <a16:creationId xmlns:a16="http://schemas.microsoft.com/office/drawing/2014/main" id="{19E6C021-8675-E24A-909F-0BCBDFC54039}"/>
              </a:ext>
            </a:extLst>
          </p:cNvPr>
          <p:cNvGrpSpPr/>
          <p:nvPr/>
        </p:nvGrpSpPr>
        <p:grpSpPr>
          <a:xfrm>
            <a:off x="7249950" y="3670404"/>
            <a:ext cx="4823114" cy="3187596"/>
            <a:chOff x="7267956" y="2868167"/>
            <a:chExt cx="4924425" cy="3990340"/>
          </a:xfrm>
        </p:grpSpPr>
        <p:sp>
          <p:nvSpPr>
            <p:cNvPr id="31" name="object 5">
              <a:extLst>
                <a:ext uri="{FF2B5EF4-FFF2-40B4-BE49-F238E27FC236}">
                  <a16:creationId xmlns:a16="http://schemas.microsoft.com/office/drawing/2014/main" id="{C455268F-E2B1-5D4A-8B36-11F93E63E623}"/>
                </a:ext>
              </a:extLst>
            </p:cNvPr>
            <p:cNvSpPr/>
            <p:nvPr/>
          </p:nvSpPr>
          <p:spPr>
            <a:xfrm>
              <a:off x="7267956" y="3724655"/>
              <a:ext cx="4924044" cy="31333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6">
              <a:extLst>
                <a:ext uri="{FF2B5EF4-FFF2-40B4-BE49-F238E27FC236}">
                  <a16:creationId xmlns:a16="http://schemas.microsoft.com/office/drawing/2014/main" id="{CACF68B4-D457-6F45-9E25-33DCEBDA4A07}"/>
                </a:ext>
              </a:extLst>
            </p:cNvPr>
            <p:cNvSpPr/>
            <p:nvPr/>
          </p:nvSpPr>
          <p:spPr>
            <a:xfrm>
              <a:off x="8747760" y="2868167"/>
              <a:ext cx="3444240" cy="3508248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03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12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1078861" y="1421202"/>
            <a:ext cx="4592792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3303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РЕСУРСНАЯ БАЗА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907180" y="2406116"/>
            <a:ext cx="2985919" cy="3313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12 месторождений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песчано-гравийной смеси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 запасами ресурсов сырья 2946,4 тыс.м</a:t>
            </a:r>
            <a:r>
              <a:rPr lang="ru-RU" sz="1400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44BFC5"/>
              </a:buClr>
            </a:pP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1 месторождение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глинистого сырья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 запасом ресурсов 573 тыс. м</a:t>
            </a:r>
            <a:r>
              <a:rPr lang="ru-RU" sz="1400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16 торфяных месторождений с запасами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торфа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14666 </a:t>
            </a:r>
            <a:r>
              <a:rPr lang="ru-RU" sz="1400" dirty="0" err="1">
                <a:latin typeface="Century Gothic" panose="020B0502020202020204" pitchFamily="34" charset="0"/>
                <a:cs typeface="Arial" panose="020B0604020202020204" pitchFamily="34" charset="0"/>
              </a:rPr>
              <a:t>тыс.т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1556620" y="1918961"/>
            <a:ext cx="342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 и проявления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6734989" y="1421203"/>
            <a:ext cx="4592792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CEF82C-A8E9-2B2D-C20E-54BB9FA46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308" y="2406116"/>
            <a:ext cx="1818926" cy="1014475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A7DFD5-52A8-A312-E2C6-A4AB3C2ABC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308" y="3857119"/>
            <a:ext cx="1818926" cy="1014475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F2B0AF-0722-AB34-B40F-6C17F57A5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9308" y="5117828"/>
            <a:ext cx="1818926" cy="1014475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629874" y="2434581"/>
            <a:ext cx="4699542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  <a:buClr>
                <a:srgbClr val="44BFC5"/>
              </a:buClr>
            </a:pP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Общий запас леса 77,891 тыс.м</a:t>
            </a:r>
            <a:r>
              <a:rPr lang="ru-RU" sz="1400" b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Aft>
                <a:spcPts val="800"/>
              </a:spcAft>
              <a:buClr>
                <a:srgbClr val="44BFC5"/>
              </a:buClr>
            </a:pP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хвойные породы  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31,19 тыс. м</a:t>
            </a:r>
            <a:r>
              <a:rPr lang="ru-RU" sz="1400" b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спелые породы  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46,7 тыс. м</a:t>
            </a:r>
            <a:r>
              <a:rPr lang="ru-RU" sz="1400" b="1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800"/>
              </a:spcAft>
              <a:buClr>
                <a:srgbClr val="44BFC5"/>
              </a:buClr>
            </a:pP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почвы: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преобладают дерново-, сильно и –слабоподзолистые, дерново-карбонатные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почвы подходят для лесопосадки и выращивания картофеля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значительно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распространены  торфяно-болотные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почвы подходят для ведения  лесных хозяйств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7279314" y="1947426"/>
            <a:ext cx="342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Леса и почвы</a:t>
            </a:r>
          </a:p>
        </p:txBody>
      </p:sp>
    </p:spTree>
    <p:extLst>
      <p:ext uri="{BB962C8B-B14F-4D97-AF65-F5344CB8AC3E}">
        <p14:creationId xmlns:p14="http://schemas.microsoft.com/office/powerpoint/2010/main" val="320425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13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1330314" y="1281287"/>
            <a:ext cx="3880592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11408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Инвестиционные площадки на территории муниципального образования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905399" y="2260121"/>
            <a:ext cx="4784493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8 земельных участков общей площадью 1459,21 га  из земель </a:t>
            </a: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сельскохозяйственного назначения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для ведения сельского хозяйства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Земельный участок площадью 1 га в с. Красногорское по ул. Комсомольская, 39 - </a:t>
            </a: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под размещение АГЗС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(объекты придорожного сервиса)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природных ресурсов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(торфяные болота, пруды)</a:t>
            </a:r>
          </a:p>
          <a:p>
            <a:pPr marL="285750" indent="-285750">
              <a:spcAft>
                <a:spcPts val="800"/>
              </a:spcAft>
              <a:buClr>
                <a:srgbClr val="44BFC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неиспользуемых здания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площадью 859,8 кв. м.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9E6BED-3B88-A3F7-181F-FDB3C9D19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442" y="1794358"/>
            <a:ext cx="4068579" cy="228049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1F93CF-5FB4-AF5E-D91C-27B8A85C8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6364" y="4424172"/>
            <a:ext cx="4068579" cy="2229445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A2CE07-1A92-F2FE-3CED-CEC37C8B4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8626" y="4892389"/>
            <a:ext cx="186553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14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8044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Земли сельскохозяйственного назначения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61C31A-167B-5E84-C292-841ED92BD5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983" y="2678611"/>
            <a:ext cx="2705201" cy="189848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781092"/>
              </p:ext>
            </p:extLst>
          </p:nvPr>
        </p:nvGraphicFramePr>
        <p:xfrm>
          <a:off x="375329" y="1444956"/>
          <a:ext cx="5935868" cy="518493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376,12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Земли сельскохозяйственного использования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18:15:000000:1318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49449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Электроснабжение, водоснабжение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200 м -свободные мощности имеются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грунтовая дорога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91304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Требуются культур-технические работы (реализация древесины, возмещение 50% затрат из бюджета)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6923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Готовность для предложения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 к заключению договора аренды без торгов (в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течение 14 дней со дня подачи заявления)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 в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106,065 </a:t>
                      </a: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6,5 млн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от 20 %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 лет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668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 у</a:t>
            </a:r>
          </a:p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д. Малая Игра </a:t>
            </a:r>
            <a:endParaRPr lang="ru-RU" sz="2400" dirty="0">
              <a:solidFill>
                <a:srgbClr val="44BFC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8024C6-170B-86BE-38F1-A8400A40A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983" y="4820128"/>
            <a:ext cx="2705201" cy="189848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A1F179-AC56-69BD-0FE5-D5F6DE99E8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91" y="2694884"/>
            <a:ext cx="2705201" cy="1882209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46AEA1-CFA1-7447-C9FE-95D2C4E72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345" y="4911577"/>
            <a:ext cx="1770749" cy="177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15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8044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Земли сельскохозяйственного назначения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208988"/>
              </p:ext>
            </p:extLst>
          </p:nvPr>
        </p:nvGraphicFramePr>
        <p:xfrm>
          <a:off x="375329" y="1444956"/>
          <a:ext cx="5935868" cy="528588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4,68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Земли сельскохозяйственного использования (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овощи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, плодово-ягодные культуры)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18:15:007001:1018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49449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Электроснабжение, водоснабжение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 менее 200 метров, водоснабжения 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грунтовая дорога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91304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Требуются культур-технические работы (реализация древесины, возмещение 50% затрат из бюджета)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6923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Готовность для предложения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 к заключению договора аренды без торгов (в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течение 14 дней со дня подачи заявления)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 в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0,603</a:t>
                      </a: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 млн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от 40 %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668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 у</a:t>
            </a:r>
          </a:p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д. Большая Игра </a:t>
            </a:r>
            <a:endParaRPr lang="ru-RU" sz="2400" dirty="0">
              <a:solidFill>
                <a:srgbClr val="44BFC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67414F-C36D-D90F-EB08-581BD344B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526" y="2427913"/>
            <a:ext cx="4407916" cy="2550880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E38778-D2EA-DC3F-A19E-96E2C560C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26" y="5331700"/>
            <a:ext cx="1526300" cy="15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22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16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8044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Земли сельскохозяйственного назначения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460296"/>
              </p:ext>
            </p:extLst>
          </p:nvPr>
        </p:nvGraphicFramePr>
        <p:xfrm>
          <a:off x="375329" y="1444956"/>
          <a:ext cx="5935868" cy="528588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Земли сельскохозяйственного использования (плодово-ягодные насаждения)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18:15:007001:1017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49449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Электроснабжение, водоснабжение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 менее 200 метров, водоснабжения 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грунтовая дорога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91304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Требуются культур-технические работы (реализация древесины, возмещение 50% затрат из бюджета)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6923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Готовность для предложения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 к заключению договора аренды без торгов (в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течение 14 дней со дня подачи заявления)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 в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2,322 тыс.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 млн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от 40 %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668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 у</a:t>
            </a:r>
          </a:p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д. Большая Игра </a:t>
            </a:r>
            <a:endParaRPr lang="ru-RU" sz="2400" dirty="0">
              <a:solidFill>
                <a:srgbClr val="44BFC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69DF31-3BB7-96F6-5A89-583AA5E38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691" y="5036191"/>
            <a:ext cx="1694649" cy="16946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6727C2-5483-937A-0AB9-05A6A99312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2022" b="2191"/>
          <a:stretch/>
        </p:blipFill>
        <p:spPr>
          <a:xfrm>
            <a:off x="6906877" y="2428213"/>
            <a:ext cx="3370979" cy="242725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01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F4D6FD-0054-FE06-0812-CE39B40AF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915" y="4437269"/>
            <a:ext cx="2630700" cy="240226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17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8044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Земли сельскохозяйственного назначения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329038"/>
              </p:ext>
            </p:extLst>
          </p:nvPr>
        </p:nvGraphicFramePr>
        <p:xfrm>
          <a:off x="375329" y="1444956"/>
          <a:ext cx="5935868" cy="54303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Земли сельскохозяйственного использования (выращивание КРС мясного направления)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18:15:020001:370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49449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грунтовая дорога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Электроснабжение, водоснабжение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91304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Требуются культур-технические работы (реализация древесины, возмещение 50% затрат из бюджета)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692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Готовность для предложения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 к заключению договора аренды без торгов 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течении 14 дней со дня поступления заявления)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 в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37,788 тыс.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4,5 млн.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 лет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9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  в 1100 м от с. Большой </a:t>
            </a:r>
            <a:r>
              <a:rPr lang="ru-RU" altLang="ru-RU" sz="2400" b="1" kern="0" dirty="0" err="1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Селег</a:t>
            </a:r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A4C814-25AC-BF91-9983-684D56593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351" y="2419339"/>
            <a:ext cx="2924266" cy="2178063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E2C59B-221D-0C3E-CF3A-1630932EE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349" y="5058161"/>
            <a:ext cx="1690411" cy="16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8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18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8044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Земли сельскохозяйственного назначения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607738"/>
              </p:ext>
            </p:extLst>
          </p:nvPr>
        </p:nvGraphicFramePr>
        <p:xfrm>
          <a:off x="375329" y="1444956"/>
          <a:ext cx="5935868" cy="483784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823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Земли сельскохозяйственного использования 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Комплекс по выращиванию овощей в закрытом и открытом грунте)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18:15:000000:1314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49449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Форма собственности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грунтовая дорога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требуются культур-технические работы (реализация древесины, возмещение 50% затрат из бюджета)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63644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Готовность для предложения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 к заключению договора аренды без торгов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aseline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течении 14 дней со дня поступления заявления)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3529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 в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232,069 тыс.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80 млн.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23 %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5-6 лет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9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  в 400 м от с. Большой </a:t>
            </a:r>
            <a:r>
              <a:rPr lang="ru-RU" altLang="ru-RU" sz="2400" b="1" kern="0" dirty="0" err="1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Селег</a:t>
            </a:r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A75383-B3EE-13C0-0D23-151E418D76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767" y="2340211"/>
            <a:ext cx="2091629" cy="193301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625967-0764-A0F2-6C4D-54BD94BA2F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6811" y="2340212"/>
            <a:ext cx="2203142" cy="1902106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BC5064-F76D-003E-EF22-D49F0F43A5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767" y="4448199"/>
            <a:ext cx="2091629" cy="200629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7AB41E0-69F2-B134-4A99-67B1FB4F75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811" y="4448200"/>
            <a:ext cx="2203142" cy="208502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F65360-BE96-7430-3986-EEA28F9425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7770" y="5094251"/>
            <a:ext cx="1438971" cy="14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5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19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432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Придорожный сервис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158850"/>
              </p:ext>
            </p:extLst>
          </p:nvPr>
        </p:nvGraphicFramePr>
        <p:xfrm>
          <a:off x="375329" y="1444956"/>
          <a:ext cx="5935868" cy="510252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302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18:15:052016:68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Инфраструктура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в 100 – 500 м, свободные мощности имеются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до 5 м</a:t>
                      </a:r>
                      <a:r>
                        <a:rPr lang="ru-RU" sz="1200" baseline="300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час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до 200 кВтч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Водоснабжение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подключение объекта к системам водоснабжения 200-300 м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636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грунтовая дорога , до асфальта 100 м, до очистных сооружений 200 м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352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 АГЗС и дополнительно возможны автомойка, продажа автозапчастей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Готовность для предложения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Готов к заключению договора аренды по итогам торгов (в течение 10 </a:t>
                      </a:r>
                      <a:r>
                        <a:rPr lang="ru-RU" sz="1200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 по итогам торгов)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 в год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Начальная цена от 350 тыс. руб.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млн руб.</a:t>
                      </a: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42 %</a:t>
                      </a: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 marL="64650" marR="64650" marT="32325" marB="323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 marL="64650" marR="64650" marT="32325" marB="3232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377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286209"/>
            <a:ext cx="4988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  </a:t>
            </a:r>
          </a:p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с. Красногорское</a:t>
            </a:r>
          </a:p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ул. Комсомольская, 39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12A83D-EA37-AF46-439C-AECB8ED3D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950" y="2583296"/>
            <a:ext cx="2573533" cy="2203264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DC8B8E-A0F0-7D26-7BCF-D68983C60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0524" y="2583296"/>
            <a:ext cx="2867237" cy="2203264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79BB5F-66B0-3D3E-16C3-238AE7FAF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2950" y="4958789"/>
            <a:ext cx="1649791" cy="16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4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Picture 2" descr="Красногорский район (Удмуртия) (Удмуртия)">
            <a:extLst>
              <a:ext uri="{FF2B5EF4-FFF2-40B4-BE49-F238E27FC236}">
                <a16:creationId xmlns:a16="http://schemas.microsoft.com/office/drawing/2014/main" id="{147A2206-82F9-1CD2-996F-10C3414E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640546"/>
            <a:ext cx="3383280" cy="42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object 40">
            <a:extLst>
              <a:ext uri="{FF2B5EF4-FFF2-40B4-BE49-F238E27FC236}">
                <a16:creationId xmlns:a16="http://schemas.microsoft.com/office/drawing/2014/main" id="{BC63B02C-5AF8-E742-867F-F8541B98D601}"/>
              </a:ext>
            </a:extLst>
          </p:cNvPr>
          <p:cNvSpPr/>
          <p:nvPr/>
        </p:nvSpPr>
        <p:spPr>
          <a:xfrm>
            <a:off x="6563509" y="3566460"/>
            <a:ext cx="636017" cy="304997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bject 40">
            <a:extLst>
              <a:ext uri="{FF2B5EF4-FFF2-40B4-BE49-F238E27FC236}">
                <a16:creationId xmlns:a16="http://schemas.microsoft.com/office/drawing/2014/main" id="{BC63B02C-5AF8-E742-867F-F8541B98D601}"/>
              </a:ext>
            </a:extLst>
          </p:cNvPr>
          <p:cNvSpPr/>
          <p:nvPr/>
        </p:nvSpPr>
        <p:spPr>
          <a:xfrm>
            <a:off x="9412587" y="3566460"/>
            <a:ext cx="636017" cy="304997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40">
            <a:extLst>
              <a:ext uri="{FF2B5EF4-FFF2-40B4-BE49-F238E27FC236}">
                <a16:creationId xmlns:a16="http://schemas.microsoft.com/office/drawing/2014/main" id="{BC63B02C-5AF8-E742-867F-F8541B98D601}"/>
              </a:ext>
            </a:extLst>
          </p:cNvPr>
          <p:cNvSpPr/>
          <p:nvPr/>
        </p:nvSpPr>
        <p:spPr>
          <a:xfrm>
            <a:off x="3640065" y="3566460"/>
            <a:ext cx="636017" cy="304997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BB6C76D-61FD-AA40-81B9-EA318E85C546}"/>
              </a:ext>
            </a:extLst>
          </p:cNvPr>
          <p:cNvSpPr/>
          <p:nvPr/>
        </p:nvSpPr>
        <p:spPr>
          <a:xfrm>
            <a:off x="4004385" y="3646042"/>
            <a:ext cx="2332565" cy="162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Географическое положение</a:t>
            </a:r>
          </a:p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171450" lvl="0" indent="-171450" defTabSz="1219170" fontAlgn="t">
              <a:spcAft>
                <a:spcPts val="400"/>
              </a:spcAft>
              <a:buClr>
                <a:srgbClr val="3EC1C8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Граничит с Кировской областью, Юкаменским, </a:t>
            </a:r>
            <a:r>
              <a:rPr lang="ru-RU" sz="12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Глазовским</a:t>
            </a:r>
            <a:r>
              <a:rPr lang="ru-RU" sz="12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ru-RU" sz="12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Игринским</a:t>
            </a:r>
            <a:r>
              <a:rPr lang="ru-RU" sz="12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ru-RU" sz="12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Балезинским</a:t>
            </a:r>
            <a:r>
              <a:rPr lang="ru-RU" sz="12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ru-RU" sz="12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Селтинским</a:t>
            </a:r>
            <a:r>
              <a:rPr lang="ru-RU" sz="12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районами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3A2A4E2-E565-9D4F-AEFA-8A286814B57F}"/>
              </a:ext>
            </a:extLst>
          </p:cNvPr>
          <p:cNvSpPr/>
          <p:nvPr/>
        </p:nvSpPr>
        <p:spPr>
          <a:xfrm>
            <a:off x="4047943" y="5429839"/>
            <a:ext cx="2304509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EC1C8"/>
              </a:buClr>
              <a:buSzTx/>
              <a:buFontTx/>
              <a:buNone/>
              <a:tabLst/>
              <a:defRPr/>
            </a:pPr>
            <a:endParaRPr kumimoji="0" lang="ru-RU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lvl="0" defTabSz="1219170" fontAlgn="t">
              <a:lnSpc>
                <a:spcPct val="80000"/>
              </a:lnSpc>
              <a:spcAft>
                <a:spcPts val="400"/>
              </a:spcAft>
              <a:buClr>
                <a:srgbClr val="000000"/>
              </a:buClr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Транспортное сообщение – </a:t>
            </a:r>
            <a:endParaRPr kumimoji="0" lang="ru-RU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171450" indent="-171450" defTabSz="1219170" fontAlgn="t">
              <a:spcAft>
                <a:spcPts val="400"/>
              </a:spcAft>
              <a:buClr>
                <a:srgbClr val="3EC1C8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автомобильная дорога</a:t>
            </a:r>
          </a:p>
          <a:p>
            <a:pPr marR="0" lvl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EC1C8"/>
              </a:buClr>
              <a:buSzTx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171450" marR="0" lvl="0" indent="-17145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EC1C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3A2A4E2-E565-9D4F-AEFA-8A286814B57F}"/>
              </a:ext>
            </a:extLst>
          </p:cNvPr>
          <p:cNvSpPr/>
          <p:nvPr/>
        </p:nvSpPr>
        <p:spPr>
          <a:xfrm>
            <a:off x="7062314" y="3646042"/>
            <a:ext cx="213857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EC1C8"/>
              </a:buClr>
              <a:buSzTx/>
              <a:buFontTx/>
              <a:buNone/>
              <a:tabLst/>
              <a:defRPr/>
            </a:pPr>
            <a:endParaRPr kumimoji="0" lang="ru-RU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lvl="0" defTabSz="1219170" fontAlgn="t">
              <a:lnSpc>
                <a:spcPct val="80000"/>
              </a:lnSpc>
              <a:spcAft>
                <a:spcPts val="400"/>
              </a:spcAft>
              <a:buClr>
                <a:srgbClr val="000000"/>
              </a:buClr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Специализация района – 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171450" lvl="0" indent="-171450" defTabSz="1219170" fontAlgn="t">
              <a:spcAft>
                <a:spcPts val="400"/>
              </a:spcAft>
              <a:buClr>
                <a:srgbClr val="3EC1C8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latin typeface="Century Gothic" panose="020B0502020202020204" pitchFamily="34" charset="0"/>
                <a:cs typeface="Arial"/>
                <a:sym typeface="Arial"/>
              </a:rPr>
              <a:t>сельское хозяйство (выращивание зерна, производство молока и мяса)</a:t>
            </a:r>
          </a:p>
        </p:txBody>
      </p:sp>
      <p:sp>
        <p:nvSpPr>
          <p:cNvPr id="64" name="object 14"/>
          <p:cNvSpPr txBox="1"/>
          <p:nvPr/>
        </p:nvSpPr>
        <p:spPr>
          <a:xfrm>
            <a:off x="608917" y="786458"/>
            <a:ext cx="74237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Почему </a:t>
            </a:r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Красногорский 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район?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26C0C35-BC66-A84D-B3F2-97424CCEC9F5}"/>
              </a:ext>
            </a:extLst>
          </p:cNvPr>
          <p:cNvGrpSpPr/>
          <p:nvPr/>
        </p:nvGrpSpPr>
        <p:grpSpPr>
          <a:xfrm>
            <a:off x="184239" y="1274039"/>
            <a:ext cx="11530800" cy="1126491"/>
            <a:chOff x="319843" y="1513510"/>
            <a:chExt cx="11530800" cy="1126491"/>
          </a:xfrm>
        </p:grpSpPr>
        <p:sp>
          <p:nvSpPr>
            <p:cNvPr id="70" name="object 7">
              <a:extLst>
                <a:ext uri="{FF2B5EF4-FFF2-40B4-BE49-F238E27FC236}">
                  <a16:creationId xmlns:a16="http://schemas.microsoft.com/office/drawing/2014/main" id="{ED077EC2-6C1B-BE4C-86B6-21A1D5F9F5E9}"/>
                </a:ext>
              </a:extLst>
            </p:cNvPr>
            <p:cNvSpPr/>
            <p:nvPr/>
          </p:nvSpPr>
          <p:spPr>
            <a:xfrm>
              <a:off x="319843" y="1513511"/>
              <a:ext cx="6662847" cy="1039368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bject 7">
              <a:extLst>
                <a:ext uri="{FF2B5EF4-FFF2-40B4-BE49-F238E27FC236}">
                  <a16:creationId xmlns:a16="http://schemas.microsoft.com/office/drawing/2014/main" id="{E4C338A0-961D-DF43-8899-1FB0F2BA1DD8}"/>
                </a:ext>
              </a:extLst>
            </p:cNvPr>
            <p:cNvSpPr/>
            <p:nvPr/>
          </p:nvSpPr>
          <p:spPr>
            <a:xfrm>
              <a:off x="2374276" y="1513511"/>
              <a:ext cx="6662847" cy="1039368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bject 7">
              <a:extLst>
                <a:ext uri="{FF2B5EF4-FFF2-40B4-BE49-F238E27FC236}">
                  <a16:creationId xmlns:a16="http://schemas.microsoft.com/office/drawing/2014/main" id="{CAAACBD0-366A-CA48-8459-C244CDE651FD}"/>
                </a:ext>
              </a:extLst>
            </p:cNvPr>
            <p:cNvSpPr/>
            <p:nvPr/>
          </p:nvSpPr>
          <p:spPr>
            <a:xfrm>
              <a:off x="5961413" y="1513510"/>
              <a:ext cx="5829541" cy="101231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bject 7">
              <a:extLst>
                <a:ext uri="{FF2B5EF4-FFF2-40B4-BE49-F238E27FC236}">
                  <a16:creationId xmlns:a16="http://schemas.microsoft.com/office/drawing/2014/main" id="{AF08BE02-5D19-D24E-8896-DB39572AF4B8}"/>
                </a:ext>
              </a:extLst>
            </p:cNvPr>
            <p:cNvSpPr/>
            <p:nvPr/>
          </p:nvSpPr>
          <p:spPr>
            <a:xfrm>
              <a:off x="4883145" y="1513511"/>
              <a:ext cx="6662847" cy="1039368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3" name="object 17">
              <a:extLst>
                <a:ext uri="{FF2B5EF4-FFF2-40B4-BE49-F238E27FC236}">
                  <a16:creationId xmlns:a16="http://schemas.microsoft.com/office/drawing/2014/main" id="{8C400778-F976-304C-9B74-CDED4A09EC7C}"/>
                </a:ext>
              </a:extLst>
            </p:cNvPr>
            <p:cNvGrpSpPr/>
            <p:nvPr/>
          </p:nvGrpSpPr>
          <p:grpSpPr>
            <a:xfrm>
              <a:off x="10668908" y="1513511"/>
              <a:ext cx="1181735" cy="1126490"/>
              <a:chOff x="8526780" y="2772155"/>
              <a:chExt cx="1181735" cy="1126490"/>
            </a:xfrm>
          </p:grpSpPr>
          <p:sp>
            <p:nvSpPr>
              <p:cNvPr id="86" name="object 18">
                <a:extLst>
                  <a:ext uri="{FF2B5EF4-FFF2-40B4-BE49-F238E27FC236}">
                    <a16:creationId xmlns:a16="http://schemas.microsoft.com/office/drawing/2014/main" id="{FA0AD8F3-7090-504C-B585-B2DBA673A4DD}"/>
                  </a:ext>
                </a:extLst>
              </p:cNvPr>
              <p:cNvSpPr/>
              <p:nvPr/>
            </p:nvSpPr>
            <p:spPr>
              <a:xfrm>
                <a:off x="8755380" y="2772155"/>
                <a:ext cx="952626" cy="954024"/>
              </a:xfrm>
              <a:prstGeom prst="rect">
                <a:avLst/>
              </a:prstGeom>
              <a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bject 19">
                <a:extLst>
                  <a:ext uri="{FF2B5EF4-FFF2-40B4-BE49-F238E27FC236}">
                    <a16:creationId xmlns:a16="http://schemas.microsoft.com/office/drawing/2014/main" id="{A071089D-4920-974A-8408-6DA59435ED09}"/>
                  </a:ext>
                </a:extLst>
              </p:cNvPr>
              <p:cNvSpPr/>
              <p:nvPr/>
            </p:nvSpPr>
            <p:spPr>
              <a:xfrm>
                <a:off x="8526780" y="3319272"/>
                <a:ext cx="579120" cy="579119"/>
              </a:xfrm>
              <a:prstGeom prst="rect">
                <a:avLst/>
              </a:prstGeom>
              <a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512306" y="1292822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1 868,7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43CE7E5-D80D-674E-971F-5425206F55B3}"/>
              </a:ext>
            </a:extLst>
          </p:cNvPr>
          <p:cNvSpPr/>
          <p:nvPr/>
        </p:nvSpPr>
        <p:spPr>
          <a:xfrm>
            <a:off x="510404" y="1818543"/>
            <a:ext cx="171268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ПЛОЩАДЬ</a:t>
            </a:r>
            <a:r>
              <a:rPr kumimoji="0" lang="ru-RU" sz="105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РАЙОНА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2097583" y="1380744"/>
            <a:ext cx="74378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кв. км.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E39FFE4-713C-0545-8910-D47114B4D8BA}"/>
              </a:ext>
            </a:extLst>
          </p:cNvPr>
          <p:cNvSpPr/>
          <p:nvPr/>
        </p:nvSpPr>
        <p:spPr>
          <a:xfrm>
            <a:off x="3128107" y="1818543"/>
            <a:ext cx="16743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1050" kern="0" noProof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КОЛ-ВО НАСЕЛЁННЫХ ПУНКТОВ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81EDB7B-672A-F44E-B629-B5F9FB0918A9}"/>
              </a:ext>
            </a:extLst>
          </p:cNvPr>
          <p:cNvSpPr txBox="1"/>
          <p:nvPr/>
        </p:nvSpPr>
        <p:spPr>
          <a:xfrm>
            <a:off x="3128107" y="1292822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73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147C254-DB23-6145-B1BA-1F80D3D32BAD}"/>
              </a:ext>
            </a:extLst>
          </p:cNvPr>
          <p:cNvSpPr txBox="1"/>
          <p:nvPr/>
        </p:nvSpPr>
        <p:spPr>
          <a:xfrm>
            <a:off x="5169545" y="1292822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7 480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A918FFDD-130A-D545-9F8F-70DB93F2DA45}"/>
              </a:ext>
            </a:extLst>
          </p:cNvPr>
          <p:cNvSpPr/>
          <p:nvPr/>
        </p:nvSpPr>
        <p:spPr>
          <a:xfrm>
            <a:off x="5167643" y="1818543"/>
            <a:ext cx="11544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105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НАСЕЛЕНИЕ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484D18-5511-9D43-83C8-0F4A5BC00421}"/>
              </a:ext>
            </a:extLst>
          </p:cNvPr>
          <p:cNvSpPr txBox="1"/>
          <p:nvPr/>
        </p:nvSpPr>
        <p:spPr>
          <a:xfrm>
            <a:off x="6375595" y="1380744"/>
            <a:ext cx="64953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чел.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object 27">
            <a:extLst>
              <a:ext uri="{FF2B5EF4-FFF2-40B4-BE49-F238E27FC236}">
                <a16:creationId xmlns:a16="http://schemas.microsoft.com/office/drawing/2014/main" id="{21605ABD-2FD6-E24E-A1A2-52A9F2A0B833}"/>
              </a:ext>
            </a:extLst>
          </p:cNvPr>
          <p:cNvSpPr/>
          <p:nvPr/>
        </p:nvSpPr>
        <p:spPr>
          <a:xfrm>
            <a:off x="3326160" y="3249938"/>
            <a:ext cx="1227437" cy="975221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bject 24">
            <a:extLst>
              <a:ext uri="{FF2B5EF4-FFF2-40B4-BE49-F238E27FC236}">
                <a16:creationId xmlns:a16="http://schemas.microsoft.com/office/drawing/2014/main" id="{5562D430-9334-E94A-902A-D770596F4D1F}"/>
              </a:ext>
            </a:extLst>
          </p:cNvPr>
          <p:cNvSpPr/>
          <p:nvPr/>
        </p:nvSpPr>
        <p:spPr>
          <a:xfrm>
            <a:off x="6248903" y="3119275"/>
            <a:ext cx="1269873" cy="1025270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bject 26">
            <a:extLst>
              <a:ext uri="{FF2B5EF4-FFF2-40B4-BE49-F238E27FC236}">
                <a16:creationId xmlns:a16="http://schemas.microsoft.com/office/drawing/2014/main" id="{4FE99807-683C-944C-8FF0-18BF3665DB48}"/>
              </a:ext>
            </a:extLst>
          </p:cNvPr>
          <p:cNvSpPr/>
          <p:nvPr/>
        </p:nvSpPr>
        <p:spPr>
          <a:xfrm>
            <a:off x="9133989" y="3166199"/>
            <a:ext cx="1193213" cy="1065400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147C254-DB23-6145-B1BA-1F80D3D32BAD}"/>
              </a:ext>
            </a:extLst>
          </p:cNvPr>
          <p:cNvSpPr txBox="1"/>
          <p:nvPr/>
        </p:nvSpPr>
        <p:spPr>
          <a:xfrm>
            <a:off x="7276621" y="1292822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138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A918FFDD-130A-D545-9F8F-70DB93F2DA45}"/>
              </a:ext>
            </a:extLst>
          </p:cNvPr>
          <p:cNvSpPr/>
          <p:nvPr/>
        </p:nvSpPr>
        <p:spPr>
          <a:xfrm>
            <a:off x="7274719" y="1818543"/>
            <a:ext cx="11544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105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РАССТОЯНИЕ ДО ИЖЕВСКА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7484D18-5511-9D43-83C8-0F4A5BC00421}"/>
              </a:ext>
            </a:extLst>
          </p:cNvPr>
          <p:cNvSpPr txBox="1"/>
          <p:nvPr/>
        </p:nvSpPr>
        <p:spPr>
          <a:xfrm>
            <a:off x="8108681" y="1403622"/>
            <a:ext cx="55335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км.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47C254-DB23-6145-B1BA-1F80D3D32BAD}"/>
              </a:ext>
            </a:extLst>
          </p:cNvPr>
          <p:cNvSpPr txBox="1"/>
          <p:nvPr/>
        </p:nvSpPr>
        <p:spPr>
          <a:xfrm>
            <a:off x="9202794" y="1274796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A918FFDD-130A-D545-9F8F-70DB93F2DA45}"/>
              </a:ext>
            </a:extLst>
          </p:cNvPr>
          <p:cNvSpPr/>
          <p:nvPr/>
        </p:nvSpPr>
        <p:spPr>
          <a:xfrm>
            <a:off x="9200892" y="1800517"/>
            <a:ext cx="11544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105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РАССТОЯНИЕ ДО ГЛАЗОВА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7484D18-5511-9D43-83C8-0F4A5BC00421}"/>
              </a:ext>
            </a:extLst>
          </p:cNvPr>
          <p:cNvSpPr txBox="1"/>
          <p:nvPr/>
        </p:nvSpPr>
        <p:spPr>
          <a:xfrm>
            <a:off x="9778822" y="1385596"/>
            <a:ext cx="55335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км.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03A2A4E2-E565-9D4F-AEFA-8A286814B57F}"/>
              </a:ext>
            </a:extLst>
          </p:cNvPr>
          <p:cNvSpPr/>
          <p:nvPr/>
        </p:nvSpPr>
        <p:spPr>
          <a:xfrm>
            <a:off x="9778134" y="3659566"/>
            <a:ext cx="2138578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EC1C8"/>
              </a:buClr>
              <a:buSzTx/>
              <a:buFontTx/>
              <a:buNone/>
              <a:tabLst/>
              <a:defRPr/>
            </a:pPr>
            <a:endParaRPr kumimoji="0" lang="ru-RU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lvl="0" defTabSz="1219170" fontAlgn="t">
              <a:lnSpc>
                <a:spcPct val="80000"/>
              </a:lnSpc>
              <a:spcAft>
                <a:spcPts val="400"/>
              </a:spcAft>
              <a:buClr>
                <a:srgbClr val="000000"/>
              </a:buClr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Промышленность 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171450" lvl="0" indent="-171450" defTabSz="1219170" fontAlgn="t">
              <a:spcAft>
                <a:spcPts val="400"/>
              </a:spcAft>
              <a:buClr>
                <a:srgbClr val="3EC1C8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latin typeface="Century Gothic" panose="020B0502020202020204" pitchFamily="34" charset="0"/>
                <a:cs typeface="Arial"/>
                <a:sym typeface="Arial"/>
              </a:rPr>
              <a:t>производство хлеба</a:t>
            </a:r>
          </a:p>
          <a:p>
            <a:pPr marL="171450" lvl="0" indent="-171450" defTabSz="1219170" fontAlgn="t">
              <a:spcAft>
                <a:spcPts val="400"/>
              </a:spcAft>
              <a:buClr>
                <a:srgbClr val="3EC1C8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latin typeface="Century Gothic" panose="020B0502020202020204" pitchFamily="34" charset="0"/>
                <a:cs typeface="Arial"/>
                <a:sym typeface="Arial"/>
              </a:rPr>
              <a:t>веников</a:t>
            </a:r>
          </a:p>
          <a:p>
            <a:pPr marL="171450" lvl="0" indent="-171450" defTabSz="1219170" fontAlgn="t">
              <a:spcAft>
                <a:spcPts val="400"/>
              </a:spcAft>
              <a:buClr>
                <a:srgbClr val="3EC1C8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latin typeface="Century Gothic" panose="020B0502020202020204" pitchFamily="34" charset="0"/>
                <a:cs typeface="Arial"/>
                <a:sym typeface="Arial"/>
              </a:rPr>
              <a:t>деревообработка </a:t>
            </a:r>
          </a:p>
          <a:p>
            <a:pPr marR="0" lvl="0" algn="l" defTabSz="121917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EC1C8"/>
              </a:buClr>
              <a:buSzTx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865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20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7094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Использование природных ресурсов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398975"/>
              </p:ext>
            </p:extLst>
          </p:nvPr>
        </p:nvGraphicFramePr>
        <p:xfrm>
          <a:off x="5880660" y="1734856"/>
          <a:ext cx="5935868" cy="323306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Общее количество прудов, ед.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90, в том числе 18 прудов с площадью водной глади более 5 га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Первоначальные затраты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от 3 млн. руб.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Рентабельность отрасли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30% и выше</a:t>
                      </a:r>
                      <a:endParaRPr lang="ru-RU" sz="12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49449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Объем рынка по рыбе в Удмуртии, тыс. тонн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3,5 тыс. тонн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Свободная ниша, тыс. тонн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более 1 тыс. тонн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63644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-возмещение части затрат на корма;</a:t>
                      </a:r>
                    </a:p>
                    <a:p>
                      <a:r>
                        <a:rPr lang="ru-RU" sz="12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льготная ставка по кредиту;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-гранты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0" y="1629621"/>
            <a:ext cx="49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Создание рыбоводческого хозяйства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E738C8-FAEC-DD29-C3F9-03878A248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37" y="4780707"/>
            <a:ext cx="4100521" cy="1989907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FDF9C74A-23CE-8281-0A4C-83F9901AC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075" y="2546239"/>
            <a:ext cx="4084244" cy="2131783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21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21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7094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Использование природных ресурсов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03294"/>
              </p:ext>
            </p:extLst>
          </p:nvPr>
        </p:nvGraphicFramePr>
        <p:xfrm>
          <a:off x="375329" y="1655268"/>
          <a:ext cx="5935868" cy="19659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3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 болота: </a:t>
                      </a:r>
                    </a:p>
                    <a:p>
                      <a:r>
                        <a:rPr lang="ru-RU" sz="13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0" dirty="0" err="1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Лаптевское</a:t>
                      </a:r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0" dirty="0" err="1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Чумаковское</a:t>
                      </a:r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0" dirty="0" err="1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Пивоваровское</a:t>
                      </a:r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300" b="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0" dirty="0" err="1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Чебаковское</a:t>
                      </a:r>
                      <a:endParaRPr lang="ru-RU" sz="1300" b="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3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 общими запасами более 3500 тыс. тонн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302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3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300" dirty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Расстояние до железной дороги г. Глазова – 60км. или п. Игра - 40 км </a:t>
                      </a:r>
                    </a:p>
                  </a:txBody>
                  <a:tcPr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700214" y="1655268"/>
            <a:ext cx="49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Разработка торфяных болот и песчано-гравийной смеси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9C2C16-BDC4-C954-350C-245C1F1F95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098" y="3946402"/>
            <a:ext cx="3995854" cy="2455550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90A3F8-6BAD-5E10-3007-C02020002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467" y="3642619"/>
            <a:ext cx="4189736" cy="30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0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22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599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Торговля, производство, услуги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947216"/>
              </p:ext>
            </p:extLst>
          </p:nvPr>
        </p:nvGraphicFramePr>
        <p:xfrm>
          <a:off x="375329" y="1444956"/>
          <a:ext cx="5935868" cy="517659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кв.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255,4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302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 магазин, производственный цех, склад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Население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130 человек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18:15:034001:413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Форма собственности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есть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34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Водоснабжение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есть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352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Отопление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Печное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есть возможность подключения до 5 м</a:t>
                      </a:r>
                      <a:r>
                        <a:rPr lang="ru-RU" sz="1200" baseline="300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час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гравийная дорога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Здание кирпичное, одноэтажное, нужен ремонт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Сумма арендной платы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194,104</a:t>
                      </a: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млн руб.</a:t>
                      </a: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37728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26 %</a:t>
                      </a: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31912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</a:p>
                  </a:txBody>
                  <a:tcPr marL="58186" marR="58186" marT="29093" marB="290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 marL="58186" marR="58186" marT="29093" marB="29093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1434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9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Здание в с. Васильевское, ул. Советская, 24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7BFF5A-BFFE-D327-D041-950B8BEE3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2872" y="4483172"/>
            <a:ext cx="3003494" cy="201288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3B544E-3DAA-897B-A666-21AA6228B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295" y="2448117"/>
            <a:ext cx="3138887" cy="1900925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F95357-71B0-B493-3551-5DF3B064B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356" y="4812669"/>
            <a:ext cx="166435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0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23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599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Торговля, производство, услуги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C27CBDF-94A4-8727-360E-CB23931BD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605017"/>
              </p:ext>
            </p:extLst>
          </p:nvPr>
        </p:nvGraphicFramePr>
        <p:xfrm>
          <a:off x="375329" y="1444956"/>
          <a:ext cx="5935868" cy="461297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7033">
                  <a:extLst>
                    <a:ext uri="{9D8B030D-6E8A-4147-A177-3AD203B41FA5}">
                      <a16:colId xmlns:a16="http://schemas.microsoft.com/office/drawing/2014/main" val="3704571933"/>
                    </a:ext>
                  </a:extLst>
                </a:gridCol>
                <a:gridCol w="3088835">
                  <a:extLst>
                    <a:ext uri="{9D8B030D-6E8A-4147-A177-3AD203B41FA5}">
                      <a16:colId xmlns:a16="http://schemas.microsoft.com/office/drawing/2014/main" val="3093370340"/>
                    </a:ext>
                  </a:extLst>
                </a:gridCol>
              </a:tblGrid>
              <a:tr h="282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Площадь, кв. м.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435,4 (3 этаж)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57852"/>
                  </a:ext>
                </a:extLst>
              </a:tr>
              <a:tr h="302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Назначение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 швейный цех, офис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14481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Проходимость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центре села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7817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18:15:052055:10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7673"/>
                  </a:ext>
                </a:extLst>
              </a:tr>
              <a:tr h="312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Форма собственности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Частная (ПАО Ростелеком)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05189"/>
                  </a:ext>
                </a:extLst>
              </a:tr>
              <a:tr h="332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Электроснабжение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Есть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6406"/>
                  </a:ext>
                </a:extLst>
              </a:tr>
              <a:tr h="34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Водоснабжение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Есть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792987"/>
                  </a:ext>
                </a:extLst>
              </a:tr>
              <a:tr h="352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Отопление 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централизованное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38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Есть возможность подключения, до 5 м</a:t>
                      </a:r>
                      <a:r>
                        <a:rPr lang="ru-RU" sz="1200" kern="1200" baseline="300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час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1200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Подъездные пути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Асфальтовая дорога 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67576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Здание кирпичное, трехэтажное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1186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Инвестиции</a:t>
                      </a: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млн. руб.</a:t>
                      </a: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495571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37728"/>
                  </a:ext>
                </a:extLst>
              </a:tr>
              <a:tr h="326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окупаемости </a:t>
                      </a:r>
                    </a:p>
                  </a:txBody>
                  <a:tcPr marL="61231" marR="61231" marT="30615" marB="3061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 marL="61231" marR="61231" marT="30615" marB="30615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3191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0D350-3DB0-354D-1AAC-F1D51DE93929}"/>
              </a:ext>
            </a:extLst>
          </p:cNvPr>
          <p:cNvSpPr txBox="1"/>
          <p:nvPr/>
        </p:nvSpPr>
        <p:spPr>
          <a:xfrm rot="10800000" flipV="1">
            <a:off x="6652080" y="1470875"/>
            <a:ext cx="49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Здание в с. Красногорское,</a:t>
            </a:r>
          </a:p>
          <a:p>
            <a:pPr algn="ctr"/>
            <a:r>
              <a:rPr lang="ru-RU" altLang="ru-RU" sz="2400" b="1" kern="0" dirty="0">
                <a:solidFill>
                  <a:srgbClr val="44BFC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ул. Кирова, 5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E7643C-310E-A10A-3661-6A3B5A738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4859" y="4146462"/>
            <a:ext cx="2428051" cy="192652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F3D91B-81D6-E365-1ACD-A3D6749DA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374" y="2431668"/>
            <a:ext cx="2810931" cy="192652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4B8CF9-5EF3-C45C-84B8-79731AA92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9389" y="4929245"/>
            <a:ext cx="15668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7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24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1092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ТУРИЗМ. Достопримечательности Красногорского района</a:t>
            </a:r>
          </a:p>
        </p:txBody>
      </p:sp>
      <p:sp>
        <p:nvSpPr>
          <p:cNvPr id="10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1287542" y="4103701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4775473" y="4103701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8347182" y="4103701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4758572" y="1568428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8350624" y="1583437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40">
            <a:extLst>
              <a:ext uri="{FF2B5EF4-FFF2-40B4-BE49-F238E27FC236}">
                <a16:creationId xmlns:a16="http://schemas.microsoft.com/office/drawing/2014/main" id="{FEA0E505-36C8-AF40-9180-BFC4A1D876BA}"/>
              </a:ext>
            </a:extLst>
          </p:cNvPr>
          <p:cNvSpPr/>
          <p:nvPr/>
        </p:nvSpPr>
        <p:spPr>
          <a:xfrm>
            <a:off x="1287543" y="1568428"/>
            <a:ext cx="636017" cy="681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Заголовок 20">
            <a:extLst>
              <a:ext uri="{FF2B5EF4-FFF2-40B4-BE49-F238E27FC236}">
                <a16:creationId xmlns:a16="http://schemas.microsoft.com/office/drawing/2014/main" id="{A5CD2C52-E4C9-9376-B84B-83B4A8E6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762864" y="4173283"/>
            <a:ext cx="3069137" cy="63881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Туристический центр «Лукоморье» д.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Малягурт</a:t>
            </a:r>
            <a:endParaRPr lang="ru-RU" sz="18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8347182" y="1561815"/>
            <a:ext cx="3310127" cy="7060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Каскад прудов на р. Убыть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6C5BE-BA08-707B-F1EC-1038D0E477DA}"/>
              </a:ext>
            </a:extLst>
          </p:cNvPr>
          <p:cNvSpPr txBox="1"/>
          <p:nvPr/>
        </p:nvSpPr>
        <p:spPr>
          <a:xfrm>
            <a:off x="7608168" y="3113024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64AC93-FA80-E857-D41C-603211E72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086" y="3113024"/>
            <a:ext cx="2540229" cy="1468105"/>
          </a:xfrm>
          <a:prstGeom prst="rect">
            <a:avLst/>
          </a:prstGeom>
        </p:spPr>
      </p:pic>
      <p:sp>
        <p:nvSpPr>
          <p:cNvPr id="23" name="Заголовок 20">
            <a:extLst>
              <a:ext uri="{FF2B5EF4-FFF2-40B4-BE49-F238E27FC236}">
                <a16:creationId xmlns:a16="http://schemas.microsoft.com/office/drawing/2014/main" id="{957B3265-7225-C3C8-CD22-84628CB86DF0}"/>
              </a:ext>
            </a:extLst>
          </p:cNvPr>
          <p:cNvSpPr txBox="1">
            <a:spLocks/>
          </p:cNvSpPr>
          <p:nvPr/>
        </p:nvSpPr>
        <p:spPr>
          <a:xfrm rot="10800000" flipV="1">
            <a:off x="1524002" y="4083110"/>
            <a:ext cx="2655904" cy="767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Красногорский краеведческий музей</a:t>
            </a:r>
          </a:p>
        </p:txBody>
      </p:sp>
      <p:sp>
        <p:nvSpPr>
          <p:cNvPr id="26" name="Заголовок 20">
            <a:extLst>
              <a:ext uri="{FF2B5EF4-FFF2-40B4-BE49-F238E27FC236}">
                <a16:creationId xmlns:a16="http://schemas.microsoft.com/office/drawing/2014/main" id="{A9FB5807-9792-87F4-30CA-DEA02765FBCD}"/>
              </a:ext>
            </a:extLst>
          </p:cNvPr>
          <p:cNvSpPr txBox="1">
            <a:spLocks/>
          </p:cNvSpPr>
          <p:nvPr/>
        </p:nvSpPr>
        <p:spPr>
          <a:xfrm rot="10800000" flipV="1">
            <a:off x="8538208" y="4173283"/>
            <a:ext cx="3443137" cy="767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Экологическая тропа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Кокманского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природного ботанического заказника</a:t>
            </a:r>
          </a:p>
        </p:txBody>
      </p:sp>
      <p:sp>
        <p:nvSpPr>
          <p:cNvPr id="28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1306148" y="1516315"/>
            <a:ext cx="3310127" cy="706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Свято-Покровский храм с. Красногорское</a:t>
            </a:r>
          </a:p>
        </p:txBody>
      </p:sp>
      <p:sp>
        <p:nvSpPr>
          <p:cNvPr id="29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4867033" y="1541278"/>
            <a:ext cx="3059994" cy="706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Символ Красногорского района «Лось»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1427B91-4DD3-B732-5DFE-BC6FE65DB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656" y="2351619"/>
            <a:ext cx="1705065" cy="1278799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6641B37-276D-D1BF-077D-355B09DAB9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1056" y="2351619"/>
            <a:ext cx="1696150" cy="1326843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C76797-6D4D-B963-76AA-7146442C36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231" y="2351619"/>
            <a:ext cx="1724168" cy="1295326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20CCCE8-705D-4257-7198-8D0F8C844F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9656" y="5136140"/>
            <a:ext cx="1696150" cy="1359913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E383072-F592-173B-3F21-758E0280F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1056" y="5186993"/>
            <a:ext cx="1766113" cy="1295326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BC319B4-771B-4D09-0E67-82AA4970E9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4231" y="5136140"/>
            <a:ext cx="1639752" cy="133096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09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25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1243656" y="3209616"/>
            <a:ext cx="2615184" cy="3291696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4898208" y="3209615"/>
            <a:ext cx="2615184" cy="3291696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8547493" y="3209615"/>
            <a:ext cx="2615184" cy="3291696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07320-A77B-D729-86D6-6BAC701A1BED}"/>
              </a:ext>
            </a:extLst>
          </p:cNvPr>
          <p:cNvSpPr txBox="1"/>
          <p:nvPr/>
        </p:nvSpPr>
        <p:spPr>
          <a:xfrm>
            <a:off x="1123201" y="3848873"/>
            <a:ext cx="2891139" cy="196977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indent="0" algn="ctr"/>
            <a:r>
              <a:rPr lang="ru-RU" sz="1600" b="1" i="0" dirty="0"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Межрегиональный фестиваль - конкурс самодеятельных театральных коллективов</a:t>
            </a:r>
          </a:p>
          <a:p>
            <a:pPr marL="0" indent="0" algn="ctr"/>
            <a:r>
              <a:rPr lang="ru-RU" sz="1600" b="1" i="0" dirty="0"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 «Вишневый сад Книппер - Чеховой. </a:t>
            </a:r>
          </a:p>
          <a:p>
            <a:pPr marL="0" indent="0" algn="ctr"/>
            <a:r>
              <a:rPr lang="ru-RU" sz="1600" b="1" i="0" dirty="0"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Театр под открытым небом»</a:t>
            </a:r>
            <a:endParaRPr lang="ru-RU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F3833-9E28-F73C-93E8-EC03B30E6B80}"/>
              </a:ext>
            </a:extLst>
          </p:cNvPr>
          <p:cNvSpPr txBox="1"/>
          <p:nvPr/>
        </p:nvSpPr>
        <p:spPr>
          <a:xfrm>
            <a:off x="5459947" y="3847367"/>
            <a:ext cx="176136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95 лет 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Красногорскому району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2BB30-72FE-A445-D517-86ED371874C9}"/>
              </a:ext>
            </a:extLst>
          </p:cNvPr>
          <p:cNvSpPr txBox="1"/>
          <p:nvPr/>
        </p:nvSpPr>
        <p:spPr>
          <a:xfrm>
            <a:off x="8394438" y="3847367"/>
            <a:ext cx="2921293" cy="123110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indent="0" algn="ctr"/>
            <a:r>
              <a:rPr lang="ru-RU" sz="1600" b="1" i="0" dirty="0"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Межрегиональный фестиваль русской старообрядческой культуры «Петровское Заговенье»</a:t>
            </a:r>
            <a:r>
              <a:rPr lang="ru-RU" sz="1600" b="1" dirty="0">
                <a:latin typeface="Century Gothic" panose="020B0502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ru-RU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227FF6-DE36-580B-F502-04AC82FE3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207" y="1524608"/>
            <a:ext cx="3445478" cy="181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C6A610-5EED-DDA8-917E-63414793D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0229" y="1524608"/>
            <a:ext cx="2891139" cy="1742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1B1AD2-0866-9F45-266B-996077B9FD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9237" y="1539757"/>
            <a:ext cx="3445478" cy="1726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11163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ТУРИЗМ. Событийные мероприятия Красногорского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99289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1611337" y="2475129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1590821" y="4023701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5096597" y="1000085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5096597" y="2476874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5096597" y="4023701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8523928" y="1000084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8523928" y="2475129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8523928" y="4023701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26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9813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Почему стоит инвестировать в сельское хозяйство?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1606096" y="1000085"/>
            <a:ext cx="1366074" cy="310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5279" y="1948513"/>
            <a:ext cx="2982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«Агростартап»:</a:t>
            </a:r>
            <a:r>
              <a:rPr lang="ru-RU" sz="1400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грант на реализацию идей до 5 млн.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48335" y="1948513"/>
            <a:ext cx="299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«Семейная ферма»:</a:t>
            </a:r>
          </a:p>
          <a:p>
            <a:pPr lvl="0">
              <a:defRPr/>
            </a:pP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грант до 15 млн. руб. на развитие фермерского хозяйства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35279" y="3345947"/>
            <a:ext cx="29822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Кооперативы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 возмещение затрат на приобретение техники до 50%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31788" y="3345947"/>
            <a:ext cx="2982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Социальный контракт малоимущим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трудоустройство на срок 3 месяцев, субсидия на создание бизнеса до 350 тыс.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5277" y="5169958"/>
            <a:ext cx="2982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Выплаты молодым специалистам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31789" y="5169958"/>
            <a:ext cx="2807687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Господдержка страхования посевов и животных</a:t>
            </a:r>
          </a:p>
          <a:p>
            <a:pPr lvl="0">
              <a:spcBef>
                <a:spcPts val="1000"/>
              </a:spcBef>
              <a:defRPr/>
            </a:pPr>
            <a:endParaRPr lang="ru-RU" sz="1400" kern="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68085" y="1948512"/>
            <a:ext cx="299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Кооперативы 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грант до 20 млн. руб. на укрепление материально-технической базы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51538" y="3345946"/>
            <a:ext cx="2982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Субсидии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: на молоко;   на приобретение племенного скота; на элитное семеноводство; на строительство и реконструкцию ферм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751539" y="5169957"/>
            <a:ext cx="2127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«Школа фермера»</a:t>
            </a:r>
          </a:p>
        </p:txBody>
      </p:sp>
    </p:spTree>
    <p:extLst>
      <p:ext uri="{BB962C8B-B14F-4D97-AF65-F5344CB8AC3E}">
        <p14:creationId xmlns:p14="http://schemas.microsoft.com/office/powerpoint/2010/main" val="3613014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1781338" y="2305129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1760822" y="3853701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5440334" y="830085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5440334" y="2306874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5440334" y="3853701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9077977" y="830084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9077977" y="2305129"/>
            <a:ext cx="1366074" cy="34477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9077977" y="3853701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27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573207" y="909317"/>
            <a:ext cx="8601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Меры поддержки инвестиционных проектов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CF7046D3-6005-3F44-BBCF-D3BFF0166A92}"/>
              </a:ext>
            </a:extLst>
          </p:cNvPr>
          <p:cNvSpPr/>
          <p:nvPr/>
        </p:nvSpPr>
        <p:spPr>
          <a:xfrm rot="16200000">
            <a:off x="1776097" y="830085"/>
            <a:ext cx="1366074" cy="34477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5279" y="1948513"/>
            <a:ext cx="3308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Земельный участок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в аренду без проведения торгов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22071" y="1948513"/>
            <a:ext cx="33201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Бюджетные инвестиции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в инфраструктуру до земельного участка (постановление Правительства РФ от 19.10.2020 № 1704)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35279" y="3345947"/>
            <a:ext cx="3308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Льготные условия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пользования земельным участком (1 руб. – 3 года, потом 2 года - 75% от установленной арендной платы)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05524" y="3345947"/>
            <a:ext cx="33085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Освобождение от налога на имущество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для инвестиционного проекта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5277" y="4996222"/>
            <a:ext cx="3308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Центр инжиниринга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(аудит, сертификация, оптимизация бизнес-процессов)</a:t>
            </a:r>
          </a:p>
          <a:p>
            <a:pPr lvl="0">
              <a:defRPr/>
            </a:pP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Соглашение о </a:t>
            </a: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Защите и поощрении</a:t>
            </a:r>
          </a:p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капиталовложений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05525" y="4996222"/>
            <a:ext cx="3114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Снижение налога на прибыль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для регионального инвестиционного проекта до 10%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52133" y="1948512"/>
            <a:ext cx="3555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Льготное кредитование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(</a:t>
            </a:r>
            <a:r>
              <a:rPr lang="ru-RU" sz="14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микрокредиты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 от 5%; льготный лизинг на оборудование от 6% до 8%, кредиты для приоритетных отраслей  от 4,5%, поручительство гарантийного фонда от 0,25% до 1%)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135586" y="3345946"/>
            <a:ext cx="3308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Сопровождение проектов </a:t>
            </a: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в режиме «одного окна»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135586" y="4996221"/>
            <a:ext cx="3349281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ru-RU" sz="1400" b="1" kern="0" dirty="0">
                <a:solidFill>
                  <a:srgbClr val="3EC1C8"/>
                </a:solidFill>
                <a:latin typeface="Century Gothic" panose="020B0502020202020204" pitchFamily="34" charset="0"/>
                <a:cs typeface="Arial"/>
              </a:rPr>
              <a:t>Льготы по УСН:</a:t>
            </a:r>
          </a:p>
          <a:p>
            <a:pPr lvl="0">
              <a:spcBef>
                <a:spcPts val="1000"/>
              </a:spcBef>
              <a:defRPr/>
            </a:pPr>
            <a:r>
              <a:rPr lang="ru-RU" sz="14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для предпринимателей перерегистрировавшихся в Удмуртскую Республику «Доходы» - 1%, и  «Доходы-расходы» - 5%.</a:t>
            </a:r>
          </a:p>
        </p:txBody>
      </p:sp>
    </p:spTree>
    <p:extLst>
      <p:ext uri="{BB962C8B-B14F-4D97-AF65-F5344CB8AC3E}">
        <p14:creationId xmlns:p14="http://schemas.microsoft.com/office/powerpoint/2010/main" val="421972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40">
            <a:extLst>
              <a:ext uri="{FF2B5EF4-FFF2-40B4-BE49-F238E27FC236}">
                <a16:creationId xmlns:a16="http://schemas.microsoft.com/office/drawing/2014/main" id="{BC63B02C-5AF8-E742-867F-F8541B98D601}"/>
              </a:ext>
            </a:extLst>
          </p:cNvPr>
          <p:cNvSpPr/>
          <p:nvPr/>
        </p:nvSpPr>
        <p:spPr>
          <a:xfrm>
            <a:off x="2902044" y="4856336"/>
            <a:ext cx="636017" cy="88209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40590" y="4842209"/>
            <a:ext cx="4607892" cy="882099"/>
          </a:xfrm>
          <a:prstGeom prst="roundRect">
            <a:avLst>
              <a:gd name="adj" fmla="val 731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Курирует привлечение инвестиций в район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82804" y="2828544"/>
            <a:ext cx="7247551" cy="1349152"/>
            <a:chOff x="782804" y="2780039"/>
            <a:chExt cx="7247551" cy="134915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782804" y="2866358"/>
              <a:ext cx="7247551" cy="1039369"/>
              <a:chOff x="227426" y="2221365"/>
              <a:chExt cx="7247551" cy="1039369"/>
            </a:xfrm>
          </p:grpSpPr>
          <p:sp>
            <p:nvSpPr>
              <p:cNvPr id="15" name="object 7">
                <a:extLst>
                  <a:ext uri="{FF2B5EF4-FFF2-40B4-BE49-F238E27FC236}">
                    <a16:creationId xmlns:a16="http://schemas.microsoft.com/office/drawing/2014/main" id="{ED077EC2-6C1B-BE4C-86B6-21A1D5F9F5E9}"/>
                  </a:ext>
                </a:extLst>
              </p:cNvPr>
              <p:cNvSpPr/>
              <p:nvPr/>
            </p:nvSpPr>
            <p:spPr>
              <a:xfrm>
                <a:off x="227426" y="2221366"/>
                <a:ext cx="4209647" cy="1039368"/>
              </a:xfrm>
              <a:prstGeom prst="rect">
                <a:avLst/>
              </a:pr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bject 7">
                <a:extLst>
                  <a:ext uri="{FF2B5EF4-FFF2-40B4-BE49-F238E27FC236}">
                    <a16:creationId xmlns:a16="http://schemas.microsoft.com/office/drawing/2014/main" id="{E4C338A0-961D-DF43-8899-1FB0F2BA1DD8}"/>
                  </a:ext>
                </a:extLst>
              </p:cNvPr>
              <p:cNvSpPr/>
              <p:nvPr/>
            </p:nvSpPr>
            <p:spPr>
              <a:xfrm>
                <a:off x="1525435" y="2221366"/>
                <a:ext cx="4209647" cy="1039368"/>
              </a:xfrm>
              <a:prstGeom prst="rect">
                <a:avLst/>
              </a:pr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bject 7">
                <a:extLst>
                  <a:ext uri="{FF2B5EF4-FFF2-40B4-BE49-F238E27FC236}">
                    <a16:creationId xmlns:a16="http://schemas.microsoft.com/office/drawing/2014/main" id="{CAAACBD0-366A-CA48-8459-C244CDE651FD}"/>
                  </a:ext>
                </a:extLst>
              </p:cNvPr>
              <p:cNvSpPr/>
              <p:nvPr/>
            </p:nvSpPr>
            <p:spPr>
              <a:xfrm>
                <a:off x="3791821" y="2221365"/>
                <a:ext cx="3683156" cy="1012317"/>
              </a:xfrm>
              <a:prstGeom prst="rect">
                <a:avLst/>
              </a:prstGeom>
              <a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AF08BE02-5D19-D24E-8896-DB39572AF4B8}"/>
                  </a:ext>
                </a:extLst>
              </p:cNvPr>
              <p:cNvSpPr/>
              <p:nvPr/>
            </p:nvSpPr>
            <p:spPr>
              <a:xfrm>
                <a:off x="3235072" y="2229345"/>
                <a:ext cx="4209647" cy="1012316"/>
              </a:xfrm>
              <a:prstGeom prst="rect">
                <a:avLst/>
              </a:pr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3053080" y="2229345"/>
                <a:ext cx="606852" cy="1012804"/>
              </a:xfrm>
              <a:prstGeom prst="rect">
                <a:avLst/>
              </a:prstGeom>
              <a:solidFill>
                <a:srgbClr val="44BF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1311858" y="2226841"/>
                <a:ext cx="606852" cy="1012804"/>
              </a:xfrm>
              <a:prstGeom prst="rect">
                <a:avLst/>
              </a:prstGeom>
              <a:solidFill>
                <a:srgbClr val="44BF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Скругленный прямоугольник 9"/>
            <p:cNvSpPr/>
            <p:nvPr/>
          </p:nvSpPr>
          <p:spPr>
            <a:xfrm>
              <a:off x="822789" y="2780039"/>
              <a:ext cx="6725693" cy="1349152"/>
            </a:xfrm>
            <a:prstGeom prst="roundRect">
              <a:avLst>
                <a:gd name="adj" fmla="val 731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Иванова Ирина Николаевна</a:t>
              </a:r>
            </a:p>
            <a:p>
              <a:pPr lvl="0" algn="ctr"/>
              <a:r>
                <a:rPr lang="en-US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8</a:t>
              </a:r>
              <a:r>
                <a:rPr lang="ru-RU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(34164) 2-14-21;           iin@kra.udmr.ru</a:t>
              </a:r>
            </a:p>
            <a:p>
              <a:pPr lvl="0"/>
              <a:r>
                <a:rPr lang="en-US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         </a:t>
              </a:r>
              <a:r>
                <a:rPr lang="ru-RU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          </a:t>
              </a:r>
              <a:r>
                <a:rPr lang="en-US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+7 912 458 3290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4" name="Рисунок 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D368E2-336C-4CBE-FEC4-F1703428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202" y="6295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FCE4D-0376-47B7-89C6-617FB4B3266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http://www.vexillographia.ru/russia/subjects/towns/images/krasgor1.gif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93C29BF-F919-D4FF-2F4B-A53E940D75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649" y="4317796"/>
            <a:ext cx="2019048" cy="2019048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737602" y="1566763"/>
            <a:ext cx="7332659" cy="882099"/>
          </a:xfrm>
          <a:prstGeom prst="roundRect">
            <a:avLst>
              <a:gd name="adj" fmla="val 731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Инвестиционный уполномоченный: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первый заместитель главы Администрации по экономике муниципального образования «Муниципальный округ Красногорский район Удмуртской Республики» </a:t>
            </a:r>
          </a:p>
        </p:txBody>
      </p:sp>
      <p:pic>
        <p:nvPicPr>
          <p:cNvPr id="31" name="Рисунок 30" descr="Конверт со сплошной заливкой">
            <a:extLst>
              <a:ext uri="{FF2B5EF4-FFF2-40B4-BE49-F238E27FC236}">
                <a16:creationId xmlns:a16="http://schemas.microsoft.com/office/drawing/2014/main" id="{64A7AF3C-42B6-1A19-EA31-7C3835010D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73611" y="3254349"/>
            <a:ext cx="330269" cy="330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" b="99783" l="0" r="100000">
                        <a14:foregroundMark x1="31136" y1="36957" x2="31136" y2="36957"/>
                        <a14:foregroundMark x1="51023" y1="32500" x2="51023" y2="32500"/>
                        <a14:foregroundMark x1="54773" y1="24239" x2="54773" y2="24239"/>
                        <a14:foregroundMark x1="52727" y1="43043" x2="52727" y2="4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763" y="3234111"/>
            <a:ext cx="311161" cy="325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72" b="963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324" y="3545189"/>
            <a:ext cx="533736" cy="337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19D665-0E9D-FA72-0085-9A649AB6F9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9734" y="1430311"/>
            <a:ext cx="3538357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9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3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7619512" y="748840"/>
            <a:ext cx="2132815" cy="452446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765207" y="929001"/>
            <a:ext cx="7176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ТРАНСПОРТНАЯ ДОСТУПНОСТЬ ОКРУГА</a:t>
            </a:r>
            <a:endParaRPr lang="ru-ID" sz="2800" b="1" spc="-5" dirty="0">
              <a:solidFill>
                <a:prstClr val="black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702370" y="2157232"/>
            <a:ext cx="3694358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Автотранспорт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c. Красногорское – г. Ижевск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138 км.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c. Красногорское – г. Глазов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60 км.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7619513" y="3211204"/>
            <a:ext cx="2132815" cy="452446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702371" y="4619596"/>
            <a:ext cx="3694358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Автомобильные дороги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 твёрдым покрытием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31,2%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соответствует нормам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25,5%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79658C-489B-951C-87D0-C0674205B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95" y="2296526"/>
            <a:ext cx="5914304" cy="38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7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7468813" y="2298334"/>
            <a:ext cx="3160160" cy="5748334"/>
          </a:xfrm>
          <a:prstGeom prst="round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1494273" y="2300514"/>
            <a:ext cx="3160160" cy="5748334"/>
          </a:xfrm>
          <a:prstGeom prst="round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4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658368" y="1347835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3 670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44BFC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2158531" y="1434012"/>
            <a:ext cx="199284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чел.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трудовой потенциал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658368" y="2097298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2 229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2158531" y="2183475"/>
            <a:ext cx="19928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чел.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занято в экономике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658368" y="2857172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40,07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2141216" y="3016501"/>
            <a:ext cx="199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тыс. 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средняя з/</a:t>
            </a:r>
            <a:r>
              <a:rPr lang="ru-RU" sz="1600" b="1" dirty="0" err="1">
                <a:latin typeface="Century Gothic" panose="020B0502020202020204" pitchFamily="34" charset="0"/>
              </a:rPr>
              <a:t>пл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75581909"/>
              </p:ext>
            </p:extLst>
          </p:nvPr>
        </p:nvGraphicFramePr>
        <p:xfrm>
          <a:off x="449876" y="3981569"/>
          <a:ext cx="5146040" cy="298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765207" y="929001"/>
            <a:ext cx="6532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ЗАНЯТОСТЬ И ДОХОДЫ НАСЕЛЕНИЯ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861560" y="3604167"/>
            <a:ext cx="4689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отраслям в 2023 году, тыс.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7491844" y="1606935"/>
            <a:ext cx="973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1,4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8392238" y="1693112"/>
            <a:ext cx="19928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%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регистрируемая безработица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7491844" y="2356398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8392238" y="2442575"/>
            <a:ext cx="19928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чел.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безработные граждане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1E670700-A4DD-87C8-FDA8-57EF98ACB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532621"/>
              </p:ext>
            </p:extLst>
          </p:nvPr>
        </p:nvGraphicFramePr>
        <p:xfrm>
          <a:off x="6734146" y="4355853"/>
          <a:ext cx="4536000" cy="230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960170181"/>
                    </a:ext>
                  </a:extLst>
                </a:gridCol>
              </a:tblGrid>
              <a:tr h="600970">
                <a:tc>
                  <a:txBody>
                    <a:bodyPr/>
                    <a:lstStyle/>
                    <a:p>
                      <a:pPr algn="ctr"/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ед. изм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ID" sz="1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ID" sz="1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ID" sz="1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1116087"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реднемесячная 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з/</a:t>
                      </a:r>
                      <a:r>
                        <a:rPr lang="ru-RU" sz="1200" b="1" i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пл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одного работающего         по полному кругу предприятий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30 523,2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35 429,1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40 072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583972"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ID" sz="1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114,7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116,1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ID" sz="12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4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6993825" y="3604166"/>
            <a:ext cx="4202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динамике</a:t>
            </a:r>
          </a:p>
        </p:txBody>
      </p:sp>
    </p:spTree>
    <p:extLst>
      <p:ext uri="{BB962C8B-B14F-4D97-AF65-F5344CB8AC3E}">
        <p14:creationId xmlns:p14="http://schemas.microsoft.com/office/powerpoint/2010/main" val="134454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5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82577541"/>
              </p:ext>
            </p:extLst>
          </p:nvPr>
        </p:nvGraphicFramePr>
        <p:xfrm>
          <a:off x="765207" y="2035156"/>
          <a:ext cx="4060723" cy="463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1139047" y="1588490"/>
            <a:ext cx="3426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МСП муниципального образования на 01.01.2024,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2045753" y="3181641"/>
            <a:ext cx="144985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4000" b="1" dirty="0">
                <a:latin typeface="Century Gothic" panose="020B0502020202020204" pitchFamily="34" charset="0"/>
              </a:rPr>
              <a:t>166</a:t>
            </a:r>
            <a:r>
              <a:rPr lang="ru-RU" sz="1600" b="1" dirty="0">
                <a:latin typeface="Century Gothic" panose="020B0502020202020204" pitchFamily="34" charset="0"/>
              </a:rPr>
              <a:t> МСП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4" name="object 4">
            <a:extLst>
              <a:ext uri="{FF2B5EF4-FFF2-40B4-BE49-F238E27FC236}">
                <a16:creationId xmlns:a16="http://schemas.microsoft.com/office/drawing/2014/main" id="{19E6C021-8675-E24A-909F-0BCBDFC54039}"/>
              </a:ext>
            </a:extLst>
          </p:cNvPr>
          <p:cNvGrpSpPr/>
          <p:nvPr/>
        </p:nvGrpSpPr>
        <p:grpSpPr>
          <a:xfrm>
            <a:off x="7254351" y="3683726"/>
            <a:ext cx="4823114" cy="3187596"/>
            <a:chOff x="7267956" y="2868167"/>
            <a:chExt cx="4924425" cy="3990340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C455268F-E2B1-5D4A-8B36-11F93E63E623}"/>
                </a:ext>
              </a:extLst>
            </p:cNvPr>
            <p:cNvSpPr/>
            <p:nvPr/>
          </p:nvSpPr>
          <p:spPr>
            <a:xfrm>
              <a:off x="7267956" y="3724655"/>
              <a:ext cx="4924044" cy="31333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CACF68B4-D457-6F45-9E25-33DCEBDA4A07}"/>
                </a:ext>
              </a:extLst>
            </p:cNvPr>
            <p:cNvSpPr/>
            <p:nvPr/>
          </p:nvSpPr>
          <p:spPr>
            <a:xfrm>
              <a:off x="8747760" y="2868167"/>
              <a:ext cx="3444240" cy="3508248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5130" y="6033646"/>
            <a:ext cx="3017393" cy="773176"/>
            <a:chOff x="10080117" y="0"/>
            <a:chExt cx="1615313" cy="773176"/>
          </a:xfrm>
        </p:grpSpPr>
        <p:sp>
          <p:nvSpPr>
            <p:cNvPr id="18" name="object 11"/>
            <p:cNvSpPr txBox="1"/>
            <p:nvPr/>
          </p:nvSpPr>
          <p:spPr>
            <a:xfrm>
              <a:off x="10080117" y="0"/>
              <a:ext cx="1128395" cy="4857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81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 .  .  .  .  .  . 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8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 .  .  .  .  .  . 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</p:txBody>
        </p:sp>
        <p:sp>
          <p:nvSpPr>
            <p:cNvPr id="19" name="object 12"/>
            <p:cNvSpPr txBox="1"/>
            <p:nvPr/>
          </p:nvSpPr>
          <p:spPr>
            <a:xfrm>
              <a:off x="10080117" y="497840"/>
              <a:ext cx="1615313" cy="27533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. . . . . .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</p:txBody>
        </p:sp>
        <p:sp>
          <p:nvSpPr>
            <p:cNvPr id="20" name="object 13"/>
            <p:cNvSpPr txBox="1"/>
            <p:nvPr/>
          </p:nvSpPr>
          <p:spPr>
            <a:xfrm>
              <a:off x="10080117" y="287527"/>
              <a:ext cx="1128395" cy="2851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. . . . . .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6339263" y="1565965"/>
            <a:ext cx="535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занятых в экономике района субъектов малого предпринимательства на 01.01.2024, 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63910" y="3342969"/>
            <a:ext cx="3897026" cy="3540264"/>
          </a:xfrm>
          <a:prstGeom prst="rect">
            <a:avLst/>
          </a:prstGeom>
          <a:solidFill>
            <a:srgbClr val="FFFFFF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38825623"/>
              </p:ext>
            </p:extLst>
          </p:nvPr>
        </p:nvGraphicFramePr>
        <p:xfrm>
          <a:off x="6984547" y="2032154"/>
          <a:ext cx="4060723" cy="463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7970521" y="3292850"/>
            <a:ext cx="144985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4000" b="1" dirty="0">
                <a:latin typeface="Century Gothic" panose="020B0502020202020204" pitchFamily="34" charset="0"/>
              </a:rPr>
              <a:t>746</a:t>
            </a:r>
            <a:r>
              <a:rPr lang="ru-RU" sz="1600" b="1" dirty="0">
                <a:latin typeface="Century Gothic" panose="020B0502020202020204" pitchFamily="34" charset="0"/>
              </a:rPr>
              <a:t> чел.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6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765207" y="929001"/>
            <a:ext cx="7159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Социальная инфраструктура района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2354511" y="230286"/>
            <a:ext cx="2440777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7940543" y="230285"/>
            <a:ext cx="2440777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1281234" y="1832407"/>
            <a:ext cx="4667282" cy="1892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6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дошкольных учреждений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7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общеобразовательных учреждений</a:t>
            </a:r>
            <a:endParaRPr lang="ru-RU" dirty="0">
              <a:latin typeface="Century Gothic" panose="020B0502020202020204" pitchFamily="34" charset="0"/>
            </a:endParaRPr>
          </a:p>
          <a:p>
            <a:pPr fontAlgn="t"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учреждения дополнительного образования (ДШИ, ЦДТ, ДЮСШ)</a:t>
            </a:r>
            <a:endParaRPr lang="ru-RU" dirty="0">
              <a:latin typeface="Century Gothic" panose="020B0502020202020204" pitchFamily="34" charset="0"/>
            </a:endParaRPr>
          </a:p>
          <a:p>
            <a:pPr fontAlgn="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Детский дом</a:t>
            </a:r>
            <a:endParaRPr lang="ru-RU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827291" y="1750517"/>
            <a:ext cx="466728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Поликлиника, стационар</a:t>
            </a:r>
          </a:p>
          <a:p>
            <a:pPr fontAlgn="t"/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10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ФАПов</a:t>
            </a:r>
            <a:endParaRPr lang="ru-RU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Стадион, ФОК, хоккейная площадка, спортивные площадки</a:t>
            </a:r>
          </a:p>
          <a:p>
            <a:pPr fontAlgn="t"/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Домов культуры и клубов</a:t>
            </a:r>
          </a:p>
          <a:p>
            <a:pPr fontAlgn="t"/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библиотек, </a:t>
            </a:r>
          </a:p>
          <a:p>
            <a:pPr fontAlgn="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Музей, Дом ремесел</a:t>
            </a:r>
          </a:p>
          <a:p>
            <a:pPr fontAlgn="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КЦСОН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44DF5A-52E3-8113-2611-7A0DE0A762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75" y="4215870"/>
            <a:ext cx="3292034" cy="2499566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7E684C-9539-7BF9-5839-733D4BB43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51" y="4215870"/>
            <a:ext cx="3546087" cy="2486232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72B9CC-C4A5-5BA8-7093-76FD54DD5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834" y="4215870"/>
            <a:ext cx="3546088" cy="2486231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01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7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1175613" y="1248664"/>
            <a:ext cx="4188060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6761645" y="1248663"/>
            <a:ext cx="4188060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750321" y="2934231"/>
            <a:ext cx="4940967" cy="1918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Инициативное бюджетирование - 6 проектов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1957,31 тыс. руб.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МИБ «Атмосфера» - 6 проектов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2128,46 тыс. руб.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ИБ ЛСИ «Без границ» 5 проектов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2116,87 тыс. руб.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Самообложение – 2 проекта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898,9 тыс. руб.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Проекты, конкурсы – 17 проект -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11033,5 тыс. руб.</a:t>
            </a: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5130" y="6033646"/>
            <a:ext cx="3017393" cy="773176"/>
            <a:chOff x="10080117" y="0"/>
            <a:chExt cx="1615313" cy="773176"/>
          </a:xfrm>
        </p:grpSpPr>
        <p:sp>
          <p:nvSpPr>
            <p:cNvPr id="12" name="object 11"/>
            <p:cNvSpPr txBox="1"/>
            <p:nvPr/>
          </p:nvSpPr>
          <p:spPr>
            <a:xfrm>
              <a:off x="10080117" y="0"/>
              <a:ext cx="1128395" cy="4857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81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 .  .  .  .  .  . 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8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 .  .  .  .  .  . 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</p:txBody>
        </p:sp>
        <p:sp>
          <p:nvSpPr>
            <p:cNvPr id="13" name="object 12"/>
            <p:cNvSpPr txBox="1"/>
            <p:nvPr/>
          </p:nvSpPr>
          <p:spPr>
            <a:xfrm>
              <a:off x="10080117" y="497840"/>
              <a:ext cx="1615313" cy="27533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. . . . . .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</p:txBody>
        </p:sp>
        <p:sp>
          <p:nvSpPr>
            <p:cNvPr id="14" name="object 13"/>
            <p:cNvSpPr txBox="1"/>
            <p:nvPr/>
          </p:nvSpPr>
          <p:spPr>
            <a:xfrm>
              <a:off x="10080117" y="287527"/>
              <a:ext cx="1128395" cy="2851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 . . . . . .</a:t>
              </a:r>
              <a:r>
                <a:rPr kumimoji="0" sz="1700" b="1" i="0" u="none" strike="noStrike" kern="1200" cap="none" spc="20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 </a:t>
              </a:r>
              <a:r>
                <a:rPr kumimoji="0" sz="1700" b="1" i="0" u="none" strike="noStrike" kern="1200" cap="none" spc="-5" normalizeH="0" baseline="0" noProof="0" dirty="0">
                  <a:ln>
                    <a:noFill/>
                  </a:ln>
                  <a:solidFill>
                    <a:srgbClr val="50CCB7"/>
                  </a:solidFill>
                  <a:effectLst/>
                  <a:uLnTx/>
                  <a:uFillTx/>
                  <a:latin typeface="CabinSketch"/>
                  <a:ea typeface="+mn-ea"/>
                  <a:cs typeface="CabinSketch"/>
                </a:rPr>
                <a:t>.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Sketch"/>
                <a:ea typeface="+mn-ea"/>
                <a:cs typeface="CabinSketch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1556620" y="1918961"/>
            <a:ext cx="342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проекты 2023 г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(гранты НКО, инициативное   бюджетирование и т.д.)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19288" y="4964469"/>
            <a:ext cx="3672000" cy="723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476889" y="2934231"/>
            <a:ext cx="4940967" cy="1703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Инициативное бюджетирование - 6 проектов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3560 тыс. руб.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МИБ «Атмосфера» - 7 проектов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2340,0 тыс. руб.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ИБ ЛСИ «Без границ» - 5 проектов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2287,0 тыс. руб.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Самообложение – 11 проектов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3909,3 тыс. руб.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Проекты, конкурсы – 9 проектов –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6370,95 тыс. руб.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6204205" y="1918961"/>
            <a:ext cx="516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проектов 2024 г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итогам 1 полугодия 2024)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(гранты НКО, инициативное бюджетирование и т.д.)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765207" y="929001"/>
            <a:ext cx="7159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Привлечение внебюджетных средств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1929987" y="5031182"/>
            <a:ext cx="385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36 проектов – 18,2 млн руб.</a:t>
            </a:r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7508845" y="5031182"/>
            <a:ext cx="385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38 проектов – 18,5 млн руб.</a:t>
            </a:r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598146" y="4963746"/>
            <a:ext cx="3672000" cy="723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46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8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765207" y="929001"/>
            <a:ext cx="8926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Успешные инвестиционные вложения в районе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1961996" y="462281"/>
            <a:ext cx="2615294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7548027" y="462279"/>
            <a:ext cx="2615295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750321" y="2449599"/>
            <a:ext cx="4940967" cy="851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Площадь 883,8 м</a:t>
            </a:r>
            <a:r>
              <a:rPr lang="ru-RU" sz="1400" baseline="30000" dirty="0"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Проект реализован в 2019 году</a:t>
            </a:r>
          </a:p>
          <a:p>
            <a:pPr>
              <a:spcAft>
                <a:spcPts val="800"/>
              </a:spcAft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ООО «А-Базис» г. Пермь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1556620" y="1918961"/>
            <a:ext cx="3426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магазина «Магнит»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6204205" y="1918961"/>
            <a:ext cx="516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Молочно-товарная ферма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799726" y="3430697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1700120" y="3516874"/>
            <a:ext cx="19928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млн 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объём инвестиций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3526882" y="3430696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4033590" y="3497274"/>
            <a:ext cx="161072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создано рабочих мест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491432" y="2449599"/>
            <a:ext cx="4940967" cy="851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На 276 голов с доильным залом на 8 голов</a:t>
            </a:r>
          </a:p>
          <a:p>
            <a:pPr>
              <a:spcAft>
                <a:spcPts val="800"/>
              </a:spcAft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в д. </a:t>
            </a:r>
            <a:r>
              <a:rPr lang="ru-RU" sz="1400" dirty="0" err="1">
                <a:latin typeface="Century Gothic" panose="020B0502020202020204" pitchFamily="34" charset="0"/>
                <a:cs typeface="Arial" panose="020B0604020202020204" pitchFamily="34" charset="0"/>
              </a:rPr>
              <a:t>Гаинцы</a:t>
            </a: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КФХ Мусаевой Т.М.К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6540837" y="3430697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7441231" y="3516874"/>
            <a:ext cx="19928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>
                <a:solidFill>
                  <a:srgbClr val="44BFC5"/>
                </a:solidFill>
                <a:latin typeface="Century Gothic" panose="020B0502020202020204" pitchFamily="34" charset="0"/>
              </a:rPr>
              <a:t>млн 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объём инвестиций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272ABA-9AA7-FF46-9BB1-BBB9E1D2E1A1}"/>
              </a:ext>
            </a:extLst>
          </p:cNvPr>
          <p:cNvSpPr txBox="1"/>
          <p:nvPr/>
        </p:nvSpPr>
        <p:spPr>
          <a:xfrm>
            <a:off x="9267993" y="3430696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44BF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B24B5D-2579-324A-9E73-7E1C2C59A844}"/>
              </a:ext>
            </a:extLst>
          </p:cNvPr>
          <p:cNvSpPr txBox="1"/>
          <p:nvPr/>
        </p:nvSpPr>
        <p:spPr>
          <a:xfrm>
            <a:off x="9774701" y="3497274"/>
            <a:ext cx="161072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600" b="1" dirty="0">
                <a:latin typeface="Century Gothic" panose="020B0502020202020204" pitchFamily="34" charset="0"/>
              </a:rPr>
              <a:t>создано рабочих места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9F99D09-85F8-2608-7F92-767DC17EC7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543" y="4572061"/>
            <a:ext cx="3820743" cy="2030736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9CF0ED-8D6A-21E2-BF2F-39371E21E1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229" y="4657491"/>
            <a:ext cx="3884823" cy="2021653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0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5207" y="186242"/>
            <a:ext cx="439201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067" dirty="0">
                <a:solidFill>
                  <a:prstClr val="black"/>
                </a:solidFill>
                <a:latin typeface="Century Gothic" panose="020B0502020202020204" pitchFamily="34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05399" y="755039"/>
            <a:ext cx="9950523" cy="6237"/>
          </a:xfrm>
          <a:prstGeom prst="line">
            <a:avLst/>
          </a:prstGeom>
          <a:ln w="28575">
            <a:solidFill>
              <a:srgbClr val="3EC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8802" y="-94575"/>
            <a:ext cx="1144262" cy="6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"/>
          <p:cNvSpPr/>
          <p:nvPr/>
        </p:nvSpPr>
        <p:spPr>
          <a:xfrm>
            <a:off x="12077464" y="0"/>
            <a:ext cx="147827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0558946" y="6496053"/>
            <a:ext cx="1422400" cy="366183"/>
          </a:xfrm>
          <a:prstGeom prst="rect">
            <a:avLst/>
          </a:prstGeom>
        </p:spPr>
        <p:txBody>
          <a:bodyPr vert="horz" lIns="121901" tIns="60951" rIns="121901" bIns="60951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960">
              <a:defRPr/>
            </a:pPr>
            <a:fld id="{B007B4E1-B79A-4B16-8AFD-87D4A8A6D10B}" type="slidenum">
              <a:rPr lang="ru-RU" sz="120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 defTabSz="1218960">
                <a:defRPr/>
              </a:pPr>
              <a:t>9</a:t>
            </a:fld>
            <a:endParaRPr lang="ru-RU" sz="1200" dirty="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Рисунок 43" descr="http://www.vexillographia.ru/russia/subjects/towns/images/krasgor1.gif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5" r="24888"/>
          <a:stretch/>
        </p:blipFill>
        <p:spPr bwMode="auto">
          <a:xfrm>
            <a:off x="68930" y="82671"/>
            <a:ext cx="589438" cy="8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9CAB7C8C-186A-DC4A-A06E-95EF7095FE63}"/>
              </a:ext>
            </a:extLst>
          </p:cNvPr>
          <p:cNvSpPr/>
          <p:nvPr/>
        </p:nvSpPr>
        <p:spPr>
          <a:xfrm rot="16200000">
            <a:off x="6057428" y="1202944"/>
            <a:ext cx="4608684" cy="52201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C419B-3CC2-87BF-B687-F56B95F82788}"/>
              </a:ext>
            </a:extLst>
          </p:cNvPr>
          <p:cNvSpPr txBox="1"/>
          <p:nvPr/>
        </p:nvSpPr>
        <p:spPr>
          <a:xfrm>
            <a:off x="6126971" y="1947097"/>
            <a:ext cx="4940967" cy="39241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Наличие свободных земель сельскохозяйственного назначения</a:t>
            </a:r>
          </a:p>
          <a:p>
            <a:pPr>
              <a:spcAft>
                <a:spcPts val="1800"/>
              </a:spcAft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Хорошая экология</a:t>
            </a:r>
          </a:p>
          <a:p>
            <a:pPr>
              <a:spcAft>
                <a:spcPts val="1800"/>
              </a:spcAft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Наличие лесных запасов</a:t>
            </a:r>
          </a:p>
          <a:p>
            <a:pPr>
              <a:spcAft>
                <a:spcPts val="1800"/>
              </a:spcAft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Наличие источников чистой воды (пруды, родники)</a:t>
            </a:r>
          </a:p>
          <a:p>
            <a:pPr>
              <a:spcAft>
                <a:spcPts val="1800"/>
              </a:spcAft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Свободные энергетические мощности</a:t>
            </a:r>
          </a:p>
          <a:p>
            <a:pPr>
              <a:spcAft>
                <a:spcPts val="1800"/>
              </a:spcAft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Богатый растительный и животный мир, наличие грибов и ягод, наличие природных заказников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AADDF-ED54-35FC-3C61-86C32C903F73}"/>
              </a:ext>
            </a:extLst>
          </p:cNvPr>
          <p:cNvSpPr txBox="1"/>
          <p:nvPr/>
        </p:nvSpPr>
        <p:spPr>
          <a:xfrm>
            <a:off x="765207" y="929001"/>
            <a:ext cx="531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5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</a:rPr>
              <a:t>Преимущества территории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D636206-D29A-1D17-E05E-4CE33CAB7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" y="1618488"/>
            <a:ext cx="3273552" cy="2185416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7FB6F7-0E57-3CC0-7CAD-B7120BDC71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80" y="1721221"/>
            <a:ext cx="772921" cy="7729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7FB6F7-0E57-3CC0-7CAD-B7120BDC71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80" y="2368469"/>
            <a:ext cx="772921" cy="772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7FB6F7-0E57-3CC0-7CAD-B7120BDC71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80" y="3015717"/>
            <a:ext cx="772921" cy="7729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7FB6F7-0E57-3CC0-7CAD-B7120BDC71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80" y="3662965"/>
            <a:ext cx="772921" cy="7729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7FB6F7-0E57-3CC0-7CAD-B7120BDC71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80" y="4310213"/>
            <a:ext cx="772921" cy="7729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7FB6F7-0E57-3CC0-7CAD-B7120BDC71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80" y="4957461"/>
            <a:ext cx="772921" cy="7729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4006920"/>
            <a:ext cx="3246695" cy="2489133"/>
          </a:xfrm>
          <a:prstGeom prst="roundRect">
            <a:avLst>
              <a:gd name="adj" fmla="val 83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481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2468</Words>
  <Application>Microsoft Office PowerPoint</Application>
  <PresentationFormat>Широкоэкранный</PresentationFormat>
  <Paragraphs>566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CabinSketch</vt:lpstr>
      <vt:lpstr>Calibri</vt:lpstr>
      <vt:lpstr>Calibri Light</vt:lpstr>
      <vt:lpstr>Century Gothic</vt:lpstr>
      <vt:lpstr>Times New Roman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Кормовые и технические культуры</vt:lpstr>
      <vt:lpstr>Бытовые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Туристический центр «Лукоморье» д. Малягурт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Сухих Елена Ивановна</dc:creator>
  <cp:lastModifiedBy>Сухих Елена Ивановна</cp:lastModifiedBy>
  <cp:revision>44</cp:revision>
  <cp:lastPrinted>2024-10-20T06:03:30Z</cp:lastPrinted>
  <dcterms:created xsi:type="dcterms:W3CDTF">2024-10-11T08:48:18Z</dcterms:created>
  <dcterms:modified xsi:type="dcterms:W3CDTF">2024-10-20T06:22:16Z</dcterms:modified>
</cp:coreProperties>
</file>