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27" r:id="rId3"/>
    <p:sldId id="446" r:id="rId4"/>
    <p:sldId id="341" r:id="rId5"/>
    <p:sldId id="450" r:id="rId6"/>
    <p:sldId id="451" r:id="rId7"/>
    <p:sldId id="354" r:id="rId8"/>
    <p:sldId id="453" r:id="rId9"/>
    <p:sldId id="360" r:id="rId10"/>
    <p:sldId id="452" r:id="rId11"/>
    <p:sldId id="454" r:id="rId12"/>
    <p:sldId id="444" r:id="rId13"/>
    <p:sldId id="44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истрация" initials="А" lastIdx="1" clrIdx="0">
    <p:extLst>
      <p:ext uri="{19B8F6BF-5375-455C-9EA6-DF929625EA0E}">
        <p15:presenceInfo xmlns:p15="http://schemas.microsoft.com/office/powerpoint/2012/main" userId="Администраци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4" d="100"/>
          <a:sy n="84" d="100"/>
        </p:scale>
        <p:origin x="63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4961007390854661E-2"/>
          <c:y val="1.4899462467098334E-3"/>
          <c:w val="0.89928601577026779"/>
          <c:h val="0.646212499950006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42"/>
        <c:axId val="211782272"/>
        <c:axId val="49512832"/>
      </c:barChart>
      <c:catAx>
        <c:axId val="21178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512832"/>
        <c:crosses val="autoZero"/>
        <c:auto val="1"/>
        <c:lblAlgn val="ctr"/>
        <c:lblOffset val="100"/>
        <c:noMultiLvlLbl val="0"/>
      </c:catAx>
      <c:valAx>
        <c:axId val="495128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11782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1904319007103978"/>
          <c:y val="0.88007065965726983"/>
          <c:w val="0.60409931979979015"/>
          <c:h val="9.053924272286526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7T09:09:43.479" idx="1">
    <p:pos x="5760" y="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DD5E9A51-AA67-0A5D-0E11-D596C2BEE72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252520" cy="51484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1.86473E-7</cdr:y>
    </cdr:from>
    <cdr:to>
      <cdr:x>1</cdr:x>
      <cdr:y>0.57706</cdr:y>
    </cdr:to>
    <cdr:sp macro="" textlink="">
      <cdr:nvSpPr>
        <cdr:cNvPr id="5" name="Объект 2">
          <a:extLst xmlns:a="http://schemas.openxmlformats.org/drawingml/2006/main">
            <a:ext uri="{FF2B5EF4-FFF2-40B4-BE49-F238E27FC236}">
              <a16:creationId xmlns:a16="http://schemas.microsoft.com/office/drawing/2014/main" id="{2F839E42-B23F-F87F-A1CB-E10A7EB7905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1"/>
          <a:ext cx="9143999" cy="30946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91440" tIns="45720" rIns="91440" bIns="45720" rtlCol="0">
          <a:normAutofit lnSpcReduction="10000"/>
        </a:bodyPr>
        <a:lstStyle xmlns:a="http://schemas.openxmlformats.org/drawingml/2006/main">
          <a:lvl1pPr marL="228600" indent="-22860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Char char="•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buNone/>
          </a:pP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0.10272</cdr:x>
      <cdr:y>0.18637</cdr:y>
    </cdr:from>
    <cdr:to>
      <cdr:x>0.80314</cdr:x>
      <cdr:y>0.34022</cdr:y>
    </cdr:to>
    <cdr:sp macro="" textlink="">
      <cdr:nvSpPr>
        <cdr:cNvPr id="2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D3FF0D9D-5837-1E1B-6292-ACD50F2D89D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50392" y="959520"/>
          <a:ext cx="648072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ru-RU" sz="31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0.10272</cdr:x>
      <cdr:y>0.17394</cdr:y>
    </cdr:from>
    <cdr:to>
      <cdr:x>0.80314</cdr:x>
      <cdr:y>0.93953</cdr:y>
    </cdr:to>
    <cdr:sp macro="" textlink="">
      <cdr:nvSpPr>
        <cdr:cNvPr id="3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D3FF0D9D-5837-1E1B-6292-ACD50F2D89D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50392" y="959520"/>
          <a:ext cx="6480720" cy="4223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ru-RU" sz="31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6" name="Рисунок 5">
          <a:extLst xmlns:a="http://schemas.openxmlformats.org/drawingml/2006/main">
            <a:ext uri="{FF2B5EF4-FFF2-40B4-BE49-F238E27FC236}">
              <a16:creationId xmlns:a16="http://schemas.microsoft.com/office/drawing/2014/main" id="{C731CB72-8657-50E8-2677-8F0FAE16CE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81050" y="-1700808"/>
          <a:ext cx="8962949" cy="505682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D6E15-B590-4684-9123-2F131869E1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2271A-48A1-4680-9073-970D2AFBCA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04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2271A-48A1-4680-9073-970D2AFBCA1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0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7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0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7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1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81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6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C68D9-4325-464D-B273-BE249C9CDD96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8BA22-18DA-4C78-899F-45CFAD5E3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3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gif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84702"/>
            <a:ext cx="6264696" cy="650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4" name="Рисунок 3" descr="http://www.vexillographia.ru/russia/subjects/towns/images/krasgor1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251520" y="184702"/>
            <a:ext cx="1224136" cy="1660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92B549-3EED-DC1D-92D1-82A3FEAB2F0B}"/>
              </a:ext>
            </a:extLst>
          </p:cNvPr>
          <p:cNvSpPr/>
          <p:nvPr/>
        </p:nvSpPr>
        <p:spPr>
          <a:xfrm rot="10800000" flipV="1">
            <a:off x="0" y="2712985"/>
            <a:ext cx="8748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-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привлекательность </a:t>
            </a:r>
            <a:r>
              <a:rPr lang="ru-RU" sz="4400" spc="-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Красногорского района </a:t>
            </a:r>
          </a:p>
          <a:p>
            <a:pPr algn="ctr"/>
            <a:r>
              <a:rPr lang="ru-RU" sz="4400" spc="-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1061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70" y="-105020"/>
            <a:ext cx="9379611" cy="717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7"/>
            <a:ext cx="6624736" cy="25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01BF98-7403-81A2-C032-5CFA29091253}"/>
              </a:ext>
            </a:extLst>
          </p:cNvPr>
          <p:cNvSpPr/>
          <p:nvPr/>
        </p:nvSpPr>
        <p:spPr>
          <a:xfrm>
            <a:off x="1" y="696076"/>
            <a:ext cx="7775325" cy="972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для инвестиций сектора сельского хозяйства: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3C438E-672C-B6D4-2EDE-FA9C5388A849}"/>
              </a:ext>
            </a:extLst>
          </p:cNvPr>
          <p:cNvSpPr/>
          <p:nvPr/>
        </p:nvSpPr>
        <p:spPr>
          <a:xfrm>
            <a:off x="1656184" y="841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01F571-124E-188E-C667-A496BF364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30" y="2397120"/>
            <a:ext cx="2318773" cy="1560094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A5CD2C52-E4C9-9376-B84B-83B4A8E6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935746" y="4365851"/>
            <a:ext cx="2540229" cy="575317"/>
          </a:xfrm>
        </p:spPr>
        <p:txBody>
          <a:bodyPr>
            <a:noAutofit/>
          </a:bodyPr>
          <a:lstStyle/>
          <a:p>
            <a:r>
              <a:rPr lang="ru-RU" sz="1800" b="1" dirty="0"/>
              <a:t>Кормовые и технические культуры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A811F60-EA00-58A1-66BB-3B8A7BA9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9460"/>
            <a:ext cx="2201967" cy="54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Зерновые</a:t>
            </a:r>
            <a:r>
              <a:rPr lang="ru-RU" sz="1800" dirty="0"/>
              <a:t> </a:t>
            </a:r>
            <a:r>
              <a:rPr lang="ru-RU" sz="1800" b="1" dirty="0"/>
              <a:t>культуры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id="{85493D4A-081A-EA5A-0334-61608D7633D2}"/>
              </a:ext>
            </a:extLst>
          </p:cNvPr>
          <p:cNvSpPr txBox="1">
            <a:spLocks/>
          </p:cNvSpPr>
          <p:nvPr/>
        </p:nvSpPr>
        <p:spPr>
          <a:xfrm rot="10800000" flipV="1">
            <a:off x="3491880" y="1709459"/>
            <a:ext cx="1529091" cy="423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800" b="1" dirty="0"/>
              <a:t>Картофель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B9923D3F-C7F3-6EB0-2F0C-C71B4CB5B185}"/>
              </a:ext>
            </a:extLst>
          </p:cNvPr>
          <p:cNvSpPr txBox="1">
            <a:spLocks/>
          </p:cNvSpPr>
          <p:nvPr/>
        </p:nvSpPr>
        <p:spPr>
          <a:xfrm>
            <a:off x="5652120" y="1709460"/>
            <a:ext cx="3096344" cy="54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/>
              <a:t>Сбор и выращивание плодово-ягодных культур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6C5BE-BA08-707B-F1EC-1038D0E477DA}"/>
              </a:ext>
            </a:extLst>
          </p:cNvPr>
          <p:cNvSpPr txBox="1"/>
          <p:nvPr/>
        </p:nvSpPr>
        <p:spPr>
          <a:xfrm>
            <a:off x="6084168" y="3113024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B64AC93-FA80-E857-D41C-603211E72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085" y="3113023"/>
            <a:ext cx="2540229" cy="1468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2D3F017-3F83-4047-1DF1-BB187801A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751" y="2397120"/>
            <a:ext cx="2318773" cy="16142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A38C90B-1971-0BE3-52E5-F159565F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2397119"/>
            <a:ext cx="2952328" cy="1685989"/>
          </a:xfrm>
          <a:prstGeom prst="rect">
            <a:avLst/>
          </a:prstGeom>
        </p:spPr>
      </p:pic>
      <p:sp>
        <p:nvSpPr>
          <p:cNvPr id="38" name="Заголовок 20">
            <a:extLst>
              <a:ext uri="{FF2B5EF4-FFF2-40B4-BE49-F238E27FC236}">
                <a16:creationId xmlns:a16="http://schemas.microsoft.com/office/drawing/2014/main" id="{957B3265-7225-C3C8-CD22-84628CB86DF0}"/>
              </a:ext>
            </a:extLst>
          </p:cNvPr>
          <p:cNvSpPr txBox="1">
            <a:spLocks/>
          </p:cNvSpPr>
          <p:nvPr/>
        </p:nvSpPr>
        <p:spPr>
          <a:xfrm rot="10800000" flipV="1">
            <a:off x="337132" y="4365851"/>
            <a:ext cx="2318773" cy="48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Выращивание коров и молодняка КРС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64D2A3-674E-0E4F-4BEF-AC92D07A24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9" y="5259633"/>
            <a:ext cx="2624146" cy="170763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1C34E82-43A6-262C-7268-8DB6929A7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5482" y="5295616"/>
            <a:ext cx="2624146" cy="1671652"/>
          </a:xfrm>
          <a:prstGeom prst="rect">
            <a:avLst/>
          </a:prstGeom>
        </p:spPr>
      </p:pic>
      <p:sp>
        <p:nvSpPr>
          <p:cNvPr id="42" name="Заголовок 20">
            <a:extLst>
              <a:ext uri="{FF2B5EF4-FFF2-40B4-BE49-F238E27FC236}">
                <a16:creationId xmlns:a16="http://schemas.microsoft.com/office/drawing/2014/main" id="{A9FB5807-9792-87F4-30CA-DEA02765FBCD}"/>
              </a:ext>
            </a:extLst>
          </p:cNvPr>
          <p:cNvSpPr txBox="1">
            <a:spLocks/>
          </p:cNvSpPr>
          <p:nvPr/>
        </p:nvSpPr>
        <p:spPr>
          <a:xfrm rot="10800000" flipV="1">
            <a:off x="6084167" y="4401052"/>
            <a:ext cx="2722698" cy="5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Пчеловодство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6971DAB-9682-88E9-FA2C-CA032629D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205" y="5259114"/>
            <a:ext cx="2909258" cy="17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E933B6-2449-F1C8-7651-4BB56A34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8A263-A09E-5C14-9B53-20ADFA08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31836"/>
            <a:ext cx="7632848" cy="68580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/>
                </a:solidFill>
              </a:rPr>
              <a:t>Свободные ниши для инвестирования</a:t>
            </a:r>
          </a:p>
        </p:txBody>
      </p:sp>
      <p:pic>
        <p:nvPicPr>
          <p:cNvPr id="7" name="Рисунок 6" descr="Изображение выглядит как трава, на открытом воздухе, рек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9439FEB-76D5-21FF-222D-2C2A55559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172150"/>
            <a:ext cx="3837112" cy="20489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 помещении, спорт, подготовка&#10;&#10;Автоматически созданное описание">
            <a:extLst>
              <a:ext uri="{FF2B5EF4-FFF2-40B4-BE49-F238E27FC236}">
                <a16:creationId xmlns:a16="http://schemas.microsoft.com/office/drawing/2014/main" id="{3B7392E9-2078-F5AE-63B8-382FDEB70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692429"/>
            <a:ext cx="3837112" cy="1864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F8393A-BE39-25AF-27E8-0CBBDCF65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348880"/>
            <a:ext cx="3888432" cy="18722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5F7FA5-F464-80D0-8D95-353B7A590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553" y="109930"/>
            <a:ext cx="1005927" cy="1225402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22DEF06-81AD-8762-0B31-D15ED7E279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430085"/>
              </p:ext>
            </p:extLst>
          </p:nvPr>
        </p:nvGraphicFramePr>
        <p:xfrm>
          <a:off x="215516" y="1717969"/>
          <a:ext cx="8712968" cy="504726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523868634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val="3890043588"/>
                    </a:ext>
                  </a:extLst>
                </a:gridCol>
              </a:tblGrid>
              <a:tr h="687804">
                <a:tc>
                  <a:txBody>
                    <a:bodyPr/>
                    <a:lstStyle/>
                    <a:p>
                      <a:r>
                        <a:rPr lang="ru-RU" dirty="0"/>
                        <a:t>Переработка сельскохозяйственной продукции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Разведение рыбы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40206"/>
                  </a:ext>
                </a:extLst>
              </a:tr>
              <a:tr h="19578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36439"/>
                  </a:ext>
                </a:extLst>
              </a:tr>
              <a:tr h="467260">
                <a:tc>
                  <a:txBody>
                    <a:bodyPr/>
                    <a:lstStyle/>
                    <a:p>
                      <a:r>
                        <a:rPr lang="ru-RU" b="1" dirty="0"/>
                        <a:t>Пищевая промышленность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Бытовые услуги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13569"/>
                  </a:ext>
                </a:extLst>
              </a:tr>
              <a:tr h="19343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63262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DFB120-8434-81AB-0AC3-117F00802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3253" y="109930"/>
            <a:ext cx="6157494" cy="6858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мещении, расположенные в ряд&#10;&#10;Автоматически созданное описание">
            <a:extLst>
              <a:ext uri="{FF2B5EF4-FFF2-40B4-BE49-F238E27FC236}">
                <a16:creationId xmlns:a16="http://schemas.microsoft.com/office/drawing/2014/main" id="{3AE001F8-D40E-C9DB-88DE-6A92E3AD1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348880"/>
            <a:ext cx="4067944" cy="187220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 помещении, кухня, подготовка&#10;&#10;Автоматически созданное описание">
            <a:extLst>
              <a:ext uri="{FF2B5EF4-FFF2-40B4-BE49-F238E27FC236}">
                <a16:creationId xmlns:a16="http://schemas.microsoft.com/office/drawing/2014/main" id="{F001E68C-CA59-E18D-E594-71B3459A34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4692428"/>
            <a:ext cx="4067944" cy="17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34" y="-136525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8414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команда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5062C0-A0DE-90F1-CE6A-0E58F49EAD80}"/>
              </a:ext>
            </a:extLst>
          </p:cNvPr>
          <p:cNvSpPr/>
          <p:nvPr/>
        </p:nvSpPr>
        <p:spPr>
          <a:xfrm>
            <a:off x="0" y="1307086"/>
            <a:ext cx="8676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управляющий</a:t>
            </a:r>
            <a:r>
              <a:rPr lang="ru-RU" sz="2400" b="1" dirty="0"/>
              <a:t>: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заместитель главы Администрации муниципального образования «Муниципальный округ Красногорский район Удмуртской Республики» Чернышова Наталья Михайловна. Тел. 8(34164) 2-14-21; </a:t>
            </a:r>
          </a:p>
          <a:p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Курирует привлечение инвестиций в район, отвечает за внедрение Регионального инвестиционного стандарта.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9120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26" y="-68263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8414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команда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763F21-423D-0F77-A395-7AC86291A72C}"/>
              </a:ext>
            </a:extLst>
          </p:cNvPr>
          <p:cNvSpPr/>
          <p:nvPr/>
        </p:nvSpPr>
        <p:spPr>
          <a:xfrm rot="10800000" flipV="1">
            <a:off x="62353" y="776366"/>
            <a:ext cx="7706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Совет по инвестиционной деятельности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CC106014-E344-A752-B5A5-CC688A5DA3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923610"/>
              </p:ext>
            </p:extLst>
          </p:nvPr>
        </p:nvGraphicFramePr>
        <p:xfrm>
          <a:off x="62354" y="1309229"/>
          <a:ext cx="8973374" cy="554399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138085">
                  <a:extLst>
                    <a:ext uri="{9D8B030D-6E8A-4147-A177-3AD203B41FA5}">
                      <a16:colId xmlns:a16="http://schemas.microsoft.com/office/drawing/2014/main" val="2282308407"/>
                    </a:ext>
                  </a:extLst>
                </a:gridCol>
                <a:gridCol w="3574290">
                  <a:extLst>
                    <a:ext uri="{9D8B030D-6E8A-4147-A177-3AD203B41FA5}">
                      <a16:colId xmlns:a16="http://schemas.microsoft.com/office/drawing/2014/main" val="2961745673"/>
                    </a:ext>
                  </a:extLst>
                </a:gridCol>
                <a:gridCol w="2260999">
                  <a:extLst>
                    <a:ext uri="{9D8B030D-6E8A-4147-A177-3AD203B41FA5}">
                      <a16:colId xmlns:a16="http://schemas.microsoft.com/office/drawing/2014/main" val="1487973638"/>
                    </a:ext>
                  </a:extLst>
                </a:gridCol>
              </a:tblGrid>
              <a:tr h="3195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91390"/>
                  </a:ext>
                </a:extLst>
              </a:tr>
              <a:tr h="367758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Клабуков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 Сергеевич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2-15-33;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8-950-154-09-81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51791"/>
                  </a:ext>
                </a:extLst>
              </a:tr>
              <a:tr h="50699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Чернышова Наталья Михайловна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 заместитель главы Администрации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2-14-21;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8-912-754-58-02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54382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Максимов Михаил Валерианович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главы Администрации по строительству, ЖКХ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2-12-31;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8-950-810-93-00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44268"/>
                  </a:ext>
                </a:extLst>
              </a:tr>
              <a:tr h="37602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Сухих Елена Ивановна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планово-экономической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2-19-32;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8-912-451-96-11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67593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Кандакова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Снежана Валериевна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имущественным вопросам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2-18-92;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8-904-275-43-81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23560"/>
                  </a:ext>
                </a:extLst>
              </a:tr>
              <a:tr h="25289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Братухина Анастасия Андреевна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строительства и ЖКХ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2-13-21;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8-950-827-75-09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24116"/>
                  </a:ext>
                </a:extLst>
              </a:tr>
              <a:tr h="30401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Лукин Юрий Спиридонович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сельского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2-10-59;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8-922-505-06-78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15191"/>
                  </a:ext>
                </a:extLst>
              </a:tr>
              <a:tr h="37030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 Алексей Николаевич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специалист-эксперт-архитектор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2-13-21;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8-904-248-44-72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158644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Куклина Татьяна Владимировна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сектора развития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2-19-32;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8-922-505-06-67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916157"/>
                  </a:ext>
                </a:extLst>
              </a:tr>
              <a:tr h="524939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Поторочина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Наталия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специалист-эксперт отдела по имущественным вопросам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8(34164) 2-18-92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8-904-310-41-23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56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78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6F1F4F-FDBA-CC8A-D425-9D568A5F2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69331"/>
            <a:ext cx="8625963" cy="5719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1573648"/>
            <a:ext cx="4104010" cy="495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67544" y="1340769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 – 1868,7 кв. км.</a:t>
            </a:r>
            <a:endParaRPr lang="en-US" alt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 – 7584 чел.</a:t>
            </a:r>
          </a:p>
          <a:p>
            <a:r>
              <a:rPr lang="ru-RU" alt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столицы Удмуртии - г. Ижевска – 138 км</a:t>
            </a:r>
          </a:p>
        </p:txBody>
      </p:sp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8173938" y="0"/>
            <a:ext cx="862558" cy="116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349446-FDE1-3725-C775-80B503F842DF}"/>
              </a:ext>
            </a:extLst>
          </p:cNvPr>
          <p:cNvSpPr/>
          <p:nvPr/>
        </p:nvSpPr>
        <p:spPr>
          <a:xfrm>
            <a:off x="1907704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323576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45290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202286"/>
              </p:ext>
            </p:extLst>
          </p:nvPr>
        </p:nvGraphicFramePr>
        <p:xfrm>
          <a:off x="-108520" y="1534198"/>
          <a:ext cx="9252520" cy="522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B45F99-EC15-6F9B-CF5E-31610BC2F043}"/>
              </a:ext>
            </a:extLst>
          </p:cNvPr>
          <p:cNvSpPr/>
          <p:nvPr/>
        </p:nvSpPr>
        <p:spPr>
          <a:xfrm>
            <a:off x="1907704" y="841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FF0D9D-5837-1E1B-6292-ACD50F2D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778"/>
            <a:ext cx="7956376" cy="1141572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экономики района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выручке от реализации продукции (работ, услуг)</a:t>
            </a: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0E4D2B0A-94DE-A385-45EF-F61CF16C3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855478"/>
              </p:ext>
            </p:extLst>
          </p:nvPr>
        </p:nvGraphicFramePr>
        <p:xfrm>
          <a:off x="4355976" y="1885950"/>
          <a:ext cx="4330823" cy="43192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87504">
                  <a:extLst>
                    <a:ext uri="{9D8B030D-6E8A-4147-A177-3AD203B41FA5}">
                      <a16:colId xmlns:a16="http://schemas.microsoft.com/office/drawing/2014/main" val="3679184209"/>
                    </a:ext>
                  </a:extLst>
                </a:gridCol>
                <a:gridCol w="1443319">
                  <a:extLst>
                    <a:ext uri="{9D8B030D-6E8A-4147-A177-3AD203B41FA5}">
                      <a16:colId xmlns:a16="http://schemas.microsoft.com/office/drawing/2014/main" val="283694397"/>
                    </a:ext>
                  </a:extLst>
                </a:gridCol>
              </a:tblGrid>
              <a:tr h="39396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79342"/>
                  </a:ext>
                </a:extLst>
              </a:tr>
              <a:tr h="75547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485835"/>
                  </a:ext>
                </a:extLst>
              </a:tr>
              <a:tr h="102303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Обрабатывающие производства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52072"/>
                  </a:ext>
                </a:extLst>
              </a:tr>
              <a:tr h="568356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Нефтедобыча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24732"/>
                  </a:ext>
                </a:extLst>
              </a:tr>
              <a:tr h="755478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Торговля и общепит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68400"/>
                  </a:ext>
                </a:extLst>
              </a:tr>
              <a:tr h="445571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728808"/>
                  </a:ext>
                </a:extLst>
              </a:tr>
            </a:tbl>
          </a:graphicData>
        </a:graphic>
      </p:graphicFrame>
      <p:sp>
        <p:nvSpPr>
          <p:cNvPr id="7" name="Объект 6">
            <a:extLst>
              <a:ext uri="{FF2B5EF4-FFF2-40B4-BE49-F238E27FC236}">
                <a16:creationId xmlns:a16="http://schemas.microsoft.com/office/drawing/2014/main" id="{4ADB9306-31FE-7A12-D150-9ECDD117C05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85950"/>
            <a:ext cx="4067175" cy="48720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Красногорский  район приходится 0,21 %  промышленной продукции и  1,1 %  продукции сельского хозяйства республики.  Основное направление развития экономики района – сельское хозяйство.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Крупные и средние предприятия отсутствуют.</a:t>
            </a:r>
          </a:p>
        </p:txBody>
      </p:sp>
    </p:spTree>
    <p:extLst>
      <p:ext uri="{BB962C8B-B14F-4D97-AF65-F5344CB8AC3E}">
        <p14:creationId xmlns:p14="http://schemas.microsoft.com/office/powerpoint/2010/main" val="56794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36298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980727"/>
            <a:ext cx="6624736" cy="2518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636206-D29A-1D17-E05E-4CE33CAB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433"/>
            <a:ext cx="2771799" cy="305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01BF98-7403-81A2-C032-5CFA29091253}"/>
              </a:ext>
            </a:extLst>
          </p:cNvPr>
          <p:cNvSpPr/>
          <p:nvPr/>
        </p:nvSpPr>
        <p:spPr>
          <a:xfrm>
            <a:off x="2771799" y="1232552"/>
            <a:ext cx="6372201" cy="55939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6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территории:</a:t>
            </a: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свободных земель сельскохозяйственного назначения;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экология;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лесных запасов;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источников чист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воды (пруды, родники);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вободные энергетические мощности;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2000" b="1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Богатый раст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ительный и животный мир, наличие грибов и ягод,  наличие природных заказников</a:t>
            </a:r>
            <a:endParaRPr lang="ru-RU" sz="2000" b="1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3C438E-672C-B6D4-2EDE-FA9C5388A849}"/>
              </a:ext>
            </a:extLst>
          </p:cNvPr>
          <p:cNvSpPr/>
          <p:nvPr/>
        </p:nvSpPr>
        <p:spPr>
          <a:xfrm>
            <a:off x="1656184" y="841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</p:spTree>
    <p:extLst>
      <p:ext uri="{BB962C8B-B14F-4D97-AF65-F5344CB8AC3E}">
        <p14:creationId xmlns:p14="http://schemas.microsoft.com/office/powerpoint/2010/main" val="225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14C06F1-06DF-1CE2-4D13-F25E072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8BE475-FA9C-CBE3-79C3-10076CEC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75A8461F-D571-BC21-4650-9AEFE57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16"/>
            <a:ext cx="9047867" cy="68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89B51-993F-82C2-5290-A1BF0479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7" y="-58929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B29EB-EC60-D1D5-3D81-F76BA4D10032}"/>
              </a:ext>
            </a:extLst>
          </p:cNvPr>
          <p:cNvSpPr/>
          <p:nvPr/>
        </p:nvSpPr>
        <p:spPr>
          <a:xfrm>
            <a:off x="1763688" y="841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E5EDD7-6E8C-4A05-4806-26119A67C327}"/>
              </a:ext>
            </a:extLst>
          </p:cNvPr>
          <p:cNvSpPr/>
          <p:nvPr/>
        </p:nvSpPr>
        <p:spPr>
          <a:xfrm>
            <a:off x="0" y="1166473"/>
            <a:ext cx="7592290" cy="894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 инвестиционных проектов</a:t>
            </a:r>
            <a:r>
              <a:rPr lang="ru-RU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7">
            <a:extLst>
              <a:ext uri="{FF2B5EF4-FFF2-40B4-BE49-F238E27FC236}">
                <a16:creationId xmlns:a16="http://schemas.microsoft.com/office/drawing/2014/main" id="{BF6E0B9F-B211-461B-5171-627F634FC1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195251"/>
              </p:ext>
            </p:extLst>
          </p:nvPr>
        </p:nvGraphicFramePr>
        <p:xfrm>
          <a:off x="96133" y="1751205"/>
          <a:ext cx="8863151" cy="4921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4244">
                  <a:extLst>
                    <a:ext uri="{9D8B030D-6E8A-4147-A177-3AD203B41FA5}">
                      <a16:colId xmlns:a16="http://schemas.microsoft.com/office/drawing/2014/main" val="2716173380"/>
                    </a:ext>
                  </a:extLst>
                </a:gridCol>
                <a:gridCol w="2983635">
                  <a:extLst>
                    <a:ext uri="{9D8B030D-6E8A-4147-A177-3AD203B41FA5}">
                      <a16:colId xmlns:a16="http://schemas.microsoft.com/office/drawing/2014/main" val="600135352"/>
                    </a:ext>
                  </a:extLst>
                </a:gridCol>
                <a:gridCol w="2685272">
                  <a:extLst>
                    <a:ext uri="{9D8B030D-6E8A-4147-A177-3AD203B41FA5}">
                      <a16:colId xmlns:a16="http://schemas.microsoft.com/office/drawing/2014/main" val="2312464742"/>
                    </a:ext>
                  </a:extLst>
                </a:gridCol>
              </a:tblGrid>
              <a:tr h="1726003">
                <a:tc>
                  <a:txBody>
                    <a:bodyPr/>
                    <a:lstStyle/>
                    <a:p>
                      <a:r>
                        <a:rPr lang="ru-RU" b="1" dirty="0"/>
                        <a:t>Земельный участок </a:t>
                      </a:r>
                      <a:r>
                        <a:rPr lang="ru-RU" dirty="0"/>
                        <a:t>в аренду без проведения торгов при реализации масштабных инвестиционных проектов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Бюджетные инвестиции </a:t>
                      </a:r>
                      <a:r>
                        <a:rPr lang="ru-RU" dirty="0"/>
                        <a:t>в инфраструктуру до земельного участка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Льготное кредитование </a:t>
                      </a:r>
                      <a:r>
                        <a:rPr lang="ru-RU" dirty="0"/>
                        <a:t>(микрокредиты, государственные гарантии, Фонд развития промышленности)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51254"/>
                  </a:ext>
                </a:extLst>
              </a:tr>
              <a:tr h="1185657">
                <a:tc>
                  <a:txBody>
                    <a:bodyPr/>
                    <a:lstStyle/>
                    <a:p>
                      <a:r>
                        <a:rPr lang="ru-RU" b="1" dirty="0"/>
                        <a:t>Льготные условия </a:t>
                      </a:r>
                      <a:r>
                        <a:rPr lang="ru-RU" dirty="0"/>
                        <a:t>пользования земельным участком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Освобождение от налога на имущество </a:t>
                      </a:r>
                      <a:r>
                        <a:rPr lang="ru-RU" dirty="0"/>
                        <a:t>для инвестиционного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Сопровождение проектов </a:t>
                      </a:r>
                      <a:r>
                        <a:rPr lang="ru-RU" dirty="0"/>
                        <a:t>в режиме «одного окна»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045013"/>
                  </a:ext>
                </a:extLst>
              </a:tr>
              <a:tr h="2006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Центр инжиниринга </a:t>
                      </a:r>
                      <a:r>
                        <a:rPr lang="ru-RU" dirty="0"/>
                        <a:t>(аудит, сертификация, оптимизация бизнес-процессов)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Снижение налога на прибыль </a:t>
                      </a:r>
                      <a:r>
                        <a:rPr lang="ru-RU" dirty="0"/>
                        <a:t>для регионального инвестиционного проекта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Субсидии</a:t>
                      </a:r>
                      <a:r>
                        <a:rPr lang="ru-RU" dirty="0"/>
                        <a:t> на возмещение процентной ставки по кредитам в части затрат на лизинговый платеж на инвестиционные цели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1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51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14C06F1-06DF-1CE2-4D13-F25E072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8BE475-FA9C-CBE3-79C3-10076CEC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.freepik.com/free-vector/_1055-3127.jpg">
            <a:extLst>
              <a:ext uri="{FF2B5EF4-FFF2-40B4-BE49-F238E27FC236}">
                <a16:creationId xmlns:a16="http://schemas.microsoft.com/office/drawing/2014/main" id="{75A8461F-D571-BC21-4650-9AEFE57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53" y="-169607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89B51-993F-82C2-5290-A1BF0479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57" y="-58929"/>
            <a:ext cx="1005927" cy="12254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B29EB-EC60-D1D5-3D81-F76BA4D10032}"/>
              </a:ext>
            </a:extLst>
          </p:cNvPr>
          <p:cNvSpPr/>
          <p:nvPr/>
        </p:nvSpPr>
        <p:spPr>
          <a:xfrm>
            <a:off x="1763688" y="841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71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«Муниципальный округ Красногорский район Удмуртской Республики»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E5EDD7-6E8C-4A05-4806-26119A67C327}"/>
              </a:ext>
            </a:extLst>
          </p:cNvPr>
          <p:cNvSpPr/>
          <p:nvPr/>
        </p:nvSpPr>
        <p:spPr>
          <a:xfrm>
            <a:off x="96133" y="920969"/>
            <a:ext cx="7496156" cy="7628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инвестиционных проектов за 2020-2022 годы</a:t>
            </a:r>
            <a:r>
              <a:rPr lang="ru-RU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32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7">
            <a:extLst>
              <a:ext uri="{FF2B5EF4-FFF2-40B4-BE49-F238E27FC236}">
                <a16:creationId xmlns:a16="http://schemas.microsoft.com/office/drawing/2014/main" id="{BF6E0B9F-B211-461B-5171-627F634FC1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014266"/>
              </p:ext>
            </p:extLst>
          </p:nvPr>
        </p:nvGraphicFramePr>
        <p:xfrm>
          <a:off x="96133" y="1745323"/>
          <a:ext cx="8863151" cy="46925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0408">
                  <a:extLst>
                    <a:ext uri="{9D8B030D-6E8A-4147-A177-3AD203B41FA5}">
                      <a16:colId xmlns:a16="http://schemas.microsoft.com/office/drawing/2014/main" val="2716173380"/>
                    </a:ext>
                  </a:extLst>
                </a:gridCol>
                <a:gridCol w="3011970">
                  <a:extLst>
                    <a:ext uri="{9D8B030D-6E8A-4147-A177-3AD203B41FA5}">
                      <a16:colId xmlns:a16="http://schemas.microsoft.com/office/drawing/2014/main" val="600135352"/>
                    </a:ext>
                  </a:extLst>
                </a:gridCol>
                <a:gridCol w="2710773">
                  <a:extLst>
                    <a:ext uri="{9D8B030D-6E8A-4147-A177-3AD203B41FA5}">
                      <a16:colId xmlns:a16="http://schemas.microsoft.com/office/drawing/2014/main" val="2312464742"/>
                    </a:ext>
                  </a:extLst>
                </a:gridCol>
              </a:tblGrid>
              <a:tr h="204371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инвестиционных проектов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млн. руб.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рабочих мест, человек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51254"/>
                  </a:ext>
                </a:extLst>
              </a:tr>
              <a:tr h="8710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045013"/>
                  </a:ext>
                </a:extLst>
              </a:tr>
              <a:tr h="1777777">
                <a:tc gridSpan="3">
                  <a:txBody>
                    <a:bodyPr/>
                    <a:lstStyle/>
                    <a:p>
                      <a:r>
                        <a:rPr lang="ru-RU" sz="4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– новые возможности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115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45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7956376" y="8415"/>
            <a:ext cx="1006574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73224" y="-136526"/>
            <a:ext cx="5565304" cy="1045246"/>
          </a:xfrm>
        </p:spPr>
        <p:txBody>
          <a:bodyPr>
            <a:normAutofit/>
          </a:bodyPr>
          <a:lstStyle/>
          <a:p>
            <a:r>
              <a:rPr lang="ru-RU" sz="2000" b="1" kern="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база, регулирующая инвестиционную деятельность</a:t>
            </a:r>
            <a:br>
              <a:rPr 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6440D4CC-861A-5957-CE79-BFEF3FDA07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902371"/>
              </p:ext>
            </p:extLst>
          </p:nvPr>
        </p:nvGraphicFramePr>
        <p:xfrm>
          <a:off x="35496" y="620688"/>
          <a:ext cx="4680520" cy="61513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969280343"/>
                    </a:ext>
                  </a:extLst>
                </a:gridCol>
              </a:tblGrid>
              <a:tr h="95345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закон от 25.02.1999 № 39-ФЗ «Об инвестиционной деятельности в Российской Федерации, осуществляемой в форме капитальных вложений»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73537"/>
                  </a:ext>
                </a:extLst>
              </a:tr>
              <a:tr h="73816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Удмуртской Республики от 22.6.2006 г № 26 РЗ «О государственной поддержке инвестиционной деятельности в Удмуртской Республике»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7389"/>
                  </a:ext>
                </a:extLst>
              </a:tr>
              <a:tr h="52286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Удмуртской республики от 23.11.2003 г № 55-РЗ «О налоге на имущество организаций»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34758"/>
                  </a:ext>
                </a:extLst>
              </a:tr>
              <a:tr h="1168755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19.01.2022 г № 27 «О муниципальной поддержке инвестиционной деятельности в МО Красногорский район»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890464"/>
                  </a:ext>
                </a:extLst>
              </a:tr>
              <a:tr h="138405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04.12.2021 г № 4 «Об утверждении муниципальной программы Красногорского района «Создание условий для устойчивого экономического развития» на 2015-2025 годы»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78774"/>
                  </a:ext>
                </a:extLst>
              </a:tr>
              <a:tr h="138405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МО «Муниципальный округ Красногорский район Удмуртской Республики» от 1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.03.2023 г №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«Об утверждении Совета по инвестиционной деятельности в МО «Муниципальный округ Красногорский район УР»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693776"/>
                  </a:ext>
                </a:extLst>
              </a:tr>
            </a:tbl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1D3C4D0-D01A-0D9D-7ADD-0166D5D6ED14}"/>
              </a:ext>
            </a:extLst>
          </p:cNvPr>
          <p:cNvSpPr txBox="1">
            <a:spLocks/>
          </p:cNvSpPr>
          <p:nvPr/>
        </p:nvSpPr>
        <p:spPr>
          <a:xfrm rot="10800000" flipV="1">
            <a:off x="5292080" y="1369827"/>
            <a:ext cx="3670870" cy="1005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Меры, направленные на создание благоприятного инвестиционного климата :</a:t>
            </a:r>
          </a:p>
        </p:txBody>
      </p:sp>
      <p:sp>
        <p:nvSpPr>
          <p:cNvPr id="9" name="Подзаголовок 4">
            <a:extLst>
              <a:ext uri="{FF2B5EF4-FFF2-40B4-BE49-F238E27FC236}">
                <a16:creationId xmlns:a16="http://schemas.microsoft.com/office/drawing/2014/main" id="{0F25DC3D-DAEC-22C7-EFE6-8D14519C444A}"/>
              </a:ext>
            </a:extLst>
          </p:cNvPr>
          <p:cNvSpPr txBox="1">
            <a:spLocks/>
          </p:cNvSpPr>
          <p:nvPr/>
        </p:nvSpPr>
        <p:spPr>
          <a:xfrm>
            <a:off x="5004048" y="2375549"/>
            <a:ext cx="3958902" cy="4396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100" dirty="0"/>
              <a:t>-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Совет по рассмотрению инвестиционных проектов и предложений, в задачи которого входит разработка мер поддержки приоритетных инвестиционных проектов 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 реестр инвестиционных площадок, в который включено 21 земельный участок и 2 здания, предназначенных для реализации инвестиционных проектов; 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Утверждена схема территориального планирования района;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Привлекаются средства вышестоящих бюджетов для строительства, реконструкции, капитального ремонта объектов;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Информационная и консультационная поддержка организаций, осуществляющих инвестиционную деятельность.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8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A35A4-019E-AFB6-4689-2932923F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D00BD-3313-9D84-0F4E-B977B6CE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34D715-628C-9E07-8D52-D9990CAC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freepik.com/free-vector/_1055-3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36526"/>
            <a:ext cx="925252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255696"/>
            <a:ext cx="770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Реализующиеся инвестиционные проекты</a:t>
            </a:r>
          </a:p>
        </p:txBody>
      </p:sp>
      <p:pic>
        <p:nvPicPr>
          <p:cNvPr id="3" name="Рисунок 2" descr="http://www.vexillographia.ru/russia/subjects/towns/images/krasgor1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r="24888"/>
          <a:stretch/>
        </p:blipFill>
        <p:spPr bwMode="auto">
          <a:xfrm>
            <a:off x="8170239" y="-99065"/>
            <a:ext cx="792088" cy="1116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97346"/>
            <a:ext cx="8496944" cy="655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705" algn="just">
              <a:lnSpc>
                <a:spcPct val="115000"/>
              </a:lnSpc>
              <a:spcAft>
                <a:spcPts val="0"/>
              </a:spcAft>
            </a:pP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D9F1FFD7-1DDF-C3AB-048F-5BC603DB8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74501"/>
              </p:ext>
            </p:extLst>
          </p:nvPr>
        </p:nvGraphicFramePr>
        <p:xfrm>
          <a:off x="-2160" y="1080746"/>
          <a:ext cx="8964487" cy="572089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11785">
                  <a:extLst>
                    <a:ext uri="{9D8B030D-6E8A-4147-A177-3AD203B41FA5}">
                      <a16:colId xmlns:a16="http://schemas.microsoft.com/office/drawing/2014/main" val="2372646679"/>
                    </a:ext>
                  </a:extLst>
                </a:gridCol>
                <a:gridCol w="2436279">
                  <a:extLst>
                    <a:ext uri="{9D8B030D-6E8A-4147-A177-3AD203B41FA5}">
                      <a16:colId xmlns:a16="http://schemas.microsoft.com/office/drawing/2014/main" val="114445863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4349479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507009983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992040864"/>
                    </a:ext>
                  </a:extLst>
                </a:gridCol>
              </a:tblGrid>
              <a:tr h="71467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налоги, тыс.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73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телятника на 200 голов в д.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Гаинцы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Мусаева Т.М.К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642868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МТФ на 200 голов в д. Бараны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«Прохоровское»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11206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КРС на 1000 голов в Красногорском районе 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Качкашурское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857811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магазина в с. Красногорское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Красногорское Райпо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54694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кафе в с. Красногорское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«Архангельское»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84655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телятника в д. Бараны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«Прохоровское»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902053"/>
                  </a:ext>
                </a:extLst>
              </a:tr>
              <a:tr h="5062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здания под МТФ в д. Артык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«Елово»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69146"/>
                  </a:ext>
                </a:extLst>
              </a:tr>
              <a:tr h="28829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гаража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«Елово»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927773"/>
                  </a:ext>
                </a:extLst>
              </a:tr>
              <a:tr h="27153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КЗС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«Архангельское»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034445"/>
                  </a:ext>
                </a:extLst>
              </a:tr>
              <a:tr h="25476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телятника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 «Колос»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718703"/>
                  </a:ext>
                </a:extLst>
              </a:tr>
              <a:tr h="44785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экотропы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«Зарождение идей»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31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26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B4E3EE"/>
    </a:lt1>
    <a:dk2>
      <a:srgbClr val="189180"/>
    </a:dk2>
    <a:lt2>
      <a:srgbClr val="808080"/>
    </a:lt2>
    <a:accent1>
      <a:srgbClr val="FF7F00"/>
    </a:accent1>
    <a:accent2>
      <a:srgbClr val="B3DC27"/>
    </a:accent2>
    <a:accent3>
      <a:srgbClr val="D6EFF5"/>
    </a:accent3>
    <a:accent4>
      <a:srgbClr val="000000"/>
    </a:accent4>
    <a:accent5>
      <a:srgbClr val="FFC0AA"/>
    </a:accent5>
    <a:accent6>
      <a:srgbClr val="A2C722"/>
    </a:accent6>
    <a:hlink>
      <a:srgbClr val="6FB9D7"/>
    </a:hlink>
    <a:folHlink>
      <a:srgbClr val="F93D17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958</Words>
  <Application>Microsoft Office PowerPoint</Application>
  <PresentationFormat>Экран (4:3)</PresentationFormat>
  <Paragraphs>192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Структура экономики района по выручке от реализации продукции (работ, услуг)</vt:lpstr>
      <vt:lpstr>Презентация PowerPoint</vt:lpstr>
      <vt:lpstr>Презентация PowerPoint</vt:lpstr>
      <vt:lpstr>Презентация PowerPoint</vt:lpstr>
      <vt:lpstr>Нормативно-правовая база, регулирующая инвестиционную деятельность </vt:lpstr>
      <vt:lpstr>Презентация PowerPoint</vt:lpstr>
      <vt:lpstr>Презентация PowerPoint</vt:lpstr>
      <vt:lpstr>Кормовые и технические культуры</vt:lpstr>
      <vt:lpstr>Свободные ниши для инвестирования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</dc:creator>
  <cp:lastModifiedBy>Администрация</cp:lastModifiedBy>
  <cp:revision>73</cp:revision>
  <dcterms:created xsi:type="dcterms:W3CDTF">2020-02-23T15:39:22Z</dcterms:created>
  <dcterms:modified xsi:type="dcterms:W3CDTF">2023-04-17T10:07:50Z</dcterms:modified>
</cp:coreProperties>
</file>