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27" r:id="rId3"/>
    <p:sldId id="448" r:id="rId4"/>
    <p:sldId id="341" r:id="rId5"/>
    <p:sldId id="350" r:id="rId6"/>
    <p:sldId id="449" r:id="rId7"/>
    <p:sldId id="450" r:id="rId8"/>
    <p:sldId id="452" r:id="rId9"/>
    <p:sldId id="446" r:id="rId10"/>
    <p:sldId id="447" r:id="rId11"/>
    <p:sldId id="345" r:id="rId12"/>
    <p:sldId id="346" r:id="rId13"/>
    <p:sldId id="348" r:id="rId14"/>
    <p:sldId id="455" r:id="rId15"/>
    <p:sldId id="351" r:id="rId16"/>
    <p:sldId id="456" r:id="rId17"/>
    <p:sldId id="352" r:id="rId18"/>
    <p:sldId id="354" r:id="rId19"/>
    <p:sldId id="451" r:id="rId20"/>
    <p:sldId id="319" r:id="rId21"/>
    <p:sldId id="360" r:id="rId22"/>
    <p:sldId id="453" r:id="rId23"/>
    <p:sldId id="454" r:id="rId24"/>
    <p:sldId id="444" r:id="rId25"/>
    <p:sldId id="44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инистрация" initials="А" lastIdx="1" clrIdx="0">
    <p:extLst>
      <p:ext uri="{19B8F6BF-5375-455C-9EA6-DF929625EA0E}">
        <p15:presenceInfo xmlns:p15="http://schemas.microsoft.com/office/powerpoint/2012/main" userId="Администраци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>
      <p:cViewPr varScale="1">
        <p:scale>
          <a:sx n="84" d="100"/>
          <a:sy n="84" d="100"/>
        </p:scale>
        <p:origin x="58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image" Target="../media/image10.jpeg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4961007390854661E-2"/>
          <c:y val="1.4899462467098334E-3"/>
          <c:w val="0.89928601577026779"/>
          <c:h val="0.6462124999500066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42"/>
        <c:axId val="211782272"/>
        <c:axId val="49512832"/>
      </c:barChart>
      <c:catAx>
        <c:axId val="211782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512832"/>
        <c:crosses val="autoZero"/>
        <c:auto val="1"/>
        <c:lblAlgn val="ctr"/>
        <c:lblOffset val="100"/>
        <c:noMultiLvlLbl val="0"/>
      </c:catAx>
      <c:valAx>
        <c:axId val="4951283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1178227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1904319007103978"/>
          <c:y val="0.88007065965726983"/>
          <c:w val="0.60409931979979015"/>
          <c:h val="9.053924272286526E-2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4961007390854661E-2"/>
          <c:y val="1.4899462467098334E-3"/>
          <c:w val="0.89928601577026779"/>
          <c:h val="0.6462124999500066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42"/>
        <c:axId val="211782272"/>
        <c:axId val="49512832"/>
      </c:barChart>
      <c:catAx>
        <c:axId val="211782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512832"/>
        <c:crosses val="autoZero"/>
        <c:auto val="1"/>
        <c:lblAlgn val="ctr"/>
        <c:lblOffset val="100"/>
        <c:noMultiLvlLbl val="0"/>
      </c:catAx>
      <c:valAx>
        <c:axId val="4951283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1178227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1904319007103978"/>
          <c:y val="0.88007065965726983"/>
          <c:w val="0.60409931979979015"/>
          <c:h val="9.053924272286526E-2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249851932230357E-2"/>
          <c:y val="9.6668874560866591E-2"/>
          <c:w val="0.69985106927183571"/>
          <c:h val="0.626524124885936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EE1-433D-B9D4-79132C4AA3BE}"/>
              </c:ext>
            </c:extLst>
          </c:dPt>
          <c:dPt>
            <c:idx val="1"/>
            <c:bubble3D val="0"/>
            <c:spPr>
              <a:solidFill>
                <a:srgbClr val="FF373C"/>
              </a:solidFill>
            </c:spPr>
            <c:extLst>
              <c:ext xmlns:c16="http://schemas.microsoft.com/office/drawing/2014/chart" uri="{C3380CC4-5D6E-409C-BE32-E72D297353CC}">
                <c16:uniqueId val="{00000002-7EE1-433D-B9D4-79132C4AA3BE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7EE1-433D-B9D4-79132C4AA3BE}"/>
              </c:ext>
            </c:extLst>
          </c:dPt>
          <c:dLbls>
            <c:dLbl>
              <c:idx val="0"/>
              <c:layout>
                <c:manualLayout>
                  <c:x val="0.31265864543265709"/>
                  <c:y val="9.3873175956385946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108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EE1-433D-B9D4-79132C4AA3BE}"/>
                </c:ext>
              </c:extLst>
            </c:dLbl>
            <c:dLbl>
              <c:idx val="1"/>
              <c:layout>
                <c:manualLayout>
                  <c:x val="-7.2338559686703857E-2"/>
                  <c:y val="-2.8144406709752958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23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EE1-433D-B9D4-79132C4AA3BE}"/>
                </c:ext>
              </c:extLst>
            </c:dLbl>
            <c:dLbl>
              <c:idx val="2"/>
              <c:layout>
                <c:manualLayout>
                  <c:x val="-0.17142349218327477"/>
                  <c:y val="-0.181166434382106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EE1-433D-B9D4-79132C4AA3BE}"/>
                </c:ext>
              </c:extLst>
            </c:dLbl>
            <c:dLbl>
              <c:idx val="3"/>
              <c:layout>
                <c:manualLayout>
                  <c:x val="6.0511756569847863E-2"/>
                  <c:y val="-8.11978598828994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E1-433D-B9D4-79132C4AA3BE}"/>
                </c:ext>
              </c:extLst>
            </c:dLbl>
            <c:dLbl>
              <c:idx val="4"/>
              <c:layout>
                <c:manualLayout>
                  <c:x val="-0.10574913638372518"/>
                  <c:y val="-3.203303475400577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E1-433D-B9D4-79132C4AA3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anose="02020603050405020304" pitchFamily="18" charset="0"/>
                    <a:ea typeface="PT Sans" charset="-52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предприниматели</c:v>
                </c:pt>
                <c:pt idx="1">
                  <c:v>малые предприятия</c:v>
                </c:pt>
                <c:pt idx="2">
                  <c:v>самозанятые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108</c:v>
                </c:pt>
                <c:pt idx="1">
                  <c:v>23</c:v>
                </c:pt>
                <c:pt idx="2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E1-433D-B9D4-79132C4AA3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3515">
          <a:noFill/>
        </a:ln>
      </c:spPr>
    </c:plotArea>
    <c:legend>
      <c:legendPos val="b"/>
      <c:layout>
        <c:manualLayout>
          <c:xMode val="edge"/>
          <c:yMode val="edge"/>
          <c:x val="0"/>
          <c:y val="0.79386277359106938"/>
          <c:w val="0.53187956427726324"/>
          <c:h val="0.20613722640893062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ea typeface="PT Sans" charset="-52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56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</a:t>
            </a:r>
            <a:r>
              <a:rPr lang="ru-RU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малом предпринимательстве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8261932311721"/>
          <c:y val="5.28409808328493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496883202099732E-2"/>
          <c:y val="0.23593430118110237"/>
          <c:w val="0.9025031167979003"/>
          <c:h val="0.68998228346456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8.2865919214211124E-3"/>
                  <c:y val="7.59238912466965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00367089497244"/>
                      <c:h val="7.28388083029055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5FC-4DF4-8BCD-AE15714E12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FC-4DF4-8BCD-AE15714E12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FC-4DF4-8BCD-AE15714E12D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FC-4DF4-8BCD-AE15714E12D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FC-4DF4-8BCD-AE15714E12D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FC-4DF4-8BCD-AE15714E12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84839168"/>
        <c:axId val="184873728"/>
      </c:barChart>
      <c:catAx>
        <c:axId val="18483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873728"/>
        <c:crosses val="autoZero"/>
        <c:auto val="1"/>
        <c:lblAlgn val="ctr"/>
        <c:lblOffset val="100"/>
        <c:noMultiLvlLbl val="0"/>
      </c:catAx>
      <c:valAx>
        <c:axId val="1848737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839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250437791666626E-2"/>
          <c:y val="0.9259050556838635"/>
          <c:w val="0.89870040988846145"/>
          <c:h val="5.729586919120169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385549994834496E-2"/>
          <c:y val="3.4898620917630192E-2"/>
          <c:w val="0.74254564590745609"/>
          <c:h val="0.8122436737892635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Денежные доходы на душу населения</c:v>
                </c:pt>
              </c:strCache>
            </c:strRef>
          </c:tx>
          <c:spPr>
            <a:ln w="50049">
              <a:solidFill>
                <a:srgbClr val="FF0000"/>
              </a:solidFill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8"/>
                <c:pt idx="0">
                  <c:v>11957</c:v>
                </c:pt>
                <c:pt idx="1">
                  <c:v>12215</c:v>
                </c:pt>
                <c:pt idx="2">
                  <c:v>12610</c:v>
                </c:pt>
                <c:pt idx="3">
                  <c:v>13323</c:v>
                </c:pt>
                <c:pt idx="4">
                  <c:v>14388</c:v>
                </c:pt>
                <c:pt idx="5">
                  <c:v>15376</c:v>
                </c:pt>
                <c:pt idx="6">
                  <c:v>18541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05-4C66-8735-D82DD5CDED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 заработная плата</c:v>
                </c:pt>
              </c:strCache>
            </c:strRef>
          </c:tx>
          <c:spPr>
            <a:ln w="43794">
              <a:solidFill>
                <a:srgbClr val="0070C0"/>
              </a:solidFill>
            </a:ln>
          </c:spPr>
          <c:marker>
            <c:symbol val="square"/>
            <c:size val="3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8"/>
                <c:pt idx="0">
                  <c:v>19543</c:v>
                </c:pt>
                <c:pt idx="1">
                  <c:v>22330</c:v>
                </c:pt>
                <c:pt idx="2">
                  <c:v>23939</c:v>
                </c:pt>
                <c:pt idx="3">
                  <c:v>24918</c:v>
                </c:pt>
                <c:pt idx="4">
                  <c:v>27350</c:v>
                </c:pt>
                <c:pt idx="5">
                  <c:v>30143</c:v>
                </c:pt>
                <c:pt idx="6">
                  <c:v>35429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05-4C66-8735-D82DD5CDE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262080"/>
        <c:axId val="185263616"/>
      </c:lineChart>
      <c:catAx>
        <c:axId val="18526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85263616"/>
        <c:crosses val="autoZero"/>
        <c:auto val="1"/>
        <c:lblAlgn val="ctr"/>
        <c:lblOffset val="100"/>
        <c:noMultiLvlLbl val="0"/>
      </c:catAx>
      <c:valAx>
        <c:axId val="1852636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85262080"/>
        <c:crosses val="autoZero"/>
        <c:crossBetween val="between"/>
      </c:valAx>
      <c:spPr>
        <a:blipFill dpi="0" rotWithShape="1">
          <a:blip xmlns:r="http://schemas.openxmlformats.org/officeDocument/2006/relationships" r:embed="rId1">
            <a:alphaModFix amt="50000"/>
          </a:blip>
          <a:srcRect/>
          <a:stretch>
            <a:fillRect/>
          </a:stretch>
        </a:blipFill>
      </c:spPr>
    </c:plotArea>
    <c:legend>
      <c:legendPos val="r"/>
      <c:layout>
        <c:manualLayout>
          <c:xMode val="edge"/>
          <c:yMode val="edge"/>
          <c:x val="0.8498045500428929"/>
          <c:y val="0.18732733613879224"/>
          <c:w val="0.15019544995710701"/>
          <c:h val="0.6421565386629624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75"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071386123904323"/>
          <c:y val="2.6028530132959559E-3"/>
          <c:w val="0.89928601577026779"/>
          <c:h val="0.6462124999500066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36"/>
        <c:axId val="117399552"/>
        <c:axId val="117401088"/>
      </c:barChart>
      <c:catAx>
        <c:axId val="11739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/>
            </a:pPr>
            <a:endParaRPr lang="ru-RU"/>
          </a:p>
        </c:txPr>
        <c:crossAx val="117401088"/>
        <c:crosses val="autoZero"/>
        <c:auto val="1"/>
        <c:lblAlgn val="ctr"/>
        <c:lblOffset val="100"/>
        <c:noMultiLvlLbl val="0"/>
      </c:catAx>
      <c:valAx>
        <c:axId val="11740108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17399552"/>
        <c:crosses val="autoZero"/>
        <c:crossBetween val="between"/>
      </c:valAx>
      <c:spPr>
        <a:noFill/>
        <a:ln w="25398">
          <a:noFill/>
        </a:ln>
      </c:spPr>
    </c:plotArea>
    <c:legend>
      <c:legendPos val="b"/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071386123904323"/>
          <c:y val="2.6028530132959559E-3"/>
          <c:w val="0.89928601577026779"/>
          <c:h val="0.6462124999500066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36"/>
        <c:axId val="117399552"/>
        <c:axId val="117401088"/>
      </c:barChart>
      <c:catAx>
        <c:axId val="11739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/>
            </a:pPr>
            <a:endParaRPr lang="ru-RU"/>
          </a:p>
        </c:txPr>
        <c:crossAx val="117401088"/>
        <c:crosses val="autoZero"/>
        <c:auto val="1"/>
        <c:lblAlgn val="ctr"/>
        <c:lblOffset val="100"/>
        <c:noMultiLvlLbl val="0"/>
      </c:catAx>
      <c:valAx>
        <c:axId val="11740108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17399552"/>
        <c:crosses val="autoZero"/>
        <c:crossBetween val="between"/>
      </c:valAx>
      <c:spPr>
        <a:noFill/>
        <a:ln w="25398">
          <a:noFill/>
        </a:ln>
      </c:spPr>
    </c:plotArea>
    <c:legend>
      <c:legendPos val="b"/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214120031024422E-2"/>
          <c:y val="0.13788198751806427"/>
          <c:w val="0.83629794615219122"/>
          <c:h val="0.68788404866171604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-5"/>
        <c:axId val="117419008"/>
        <c:axId val="117428992"/>
      </c:barChart>
      <c:catAx>
        <c:axId val="117419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7428992"/>
        <c:crossesAt val="0"/>
        <c:auto val="1"/>
        <c:lblAlgn val="ctr"/>
        <c:lblOffset val="100"/>
        <c:noMultiLvlLbl val="0"/>
      </c:catAx>
      <c:valAx>
        <c:axId val="11742899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17419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7T09:09:43.479" idx="1">
    <p:pos x="5760" y="5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4" name="Рисунок 3">
          <a:extLst xmlns:a="http://schemas.openxmlformats.org/drawingml/2006/main">
            <a:ext uri="{FF2B5EF4-FFF2-40B4-BE49-F238E27FC236}">
              <a16:creationId xmlns:a16="http://schemas.microsoft.com/office/drawing/2014/main" id="{DD5E9A51-AA67-0A5D-0E11-D596C2BEE72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386257"/>
          <a:ext cx="9144000" cy="546297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0.05607</cdr:x>
      <cdr:y>0.09511</cdr:y>
    </cdr:from>
    <cdr:to>
      <cdr:x>0.9802</cdr:x>
      <cdr:y>0.65073</cdr:y>
    </cdr:to>
    <cdr:sp macro="" textlink="">
      <cdr:nvSpPr>
        <cdr:cNvPr id="5" name="Объект 2">
          <a:extLst xmlns:a="http://schemas.openxmlformats.org/drawingml/2006/main">
            <a:ext uri="{FF2B5EF4-FFF2-40B4-BE49-F238E27FC236}">
              <a16:creationId xmlns:a16="http://schemas.microsoft.com/office/drawing/2014/main" id="{2F839E42-B23F-F87F-A1CB-E10A7EB79057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502518" y="468257"/>
          <a:ext cx="8282966" cy="27353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lIns="91440" tIns="45720" rIns="91440" bIns="45720" rtlCol="0">
          <a:normAutofit lnSpcReduction="10000"/>
        </a:bodyPr>
        <a:lstStyle xmlns:a="http://schemas.openxmlformats.org/drawingml/2006/main">
          <a:lvl1pPr marL="228600" indent="-22860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Char char="•"/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just">
            <a:buNone/>
          </a:pPr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Муниципальное образование состоит из 5 территориальных отделов: </a:t>
          </a:r>
        </a:p>
        <a:p xmlns:a="http://schemas.openxmlformats.org/drawingml/2006/main">
          <a:pPr marL="0" indent="0">
            <a:buNone/>
          </a:pPr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Центральный; </a:t>
          </a:r>
        </a:p>
        <a:p xmlns:a="http://schemas.openxmlformats.org/drawingml/2006/main">
          <a:pPr marL="0" indent="0">
            <a:buNone/>
          </a:pPr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Архангельское-Бараны; </a:t>
          </a:r>
        </a:p>
        <a:p xmlns:a="http://schemas.openxmlformats.org/drawingml/2006/main">
          <a:pPr marL="0" indent="0">
            <a:buNone/>
          </a:pPr>
          <a:r>
            <a:rPr lang="ru-RU" sz="2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Кокман</a:t>
          </a:r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-Валамаз; </a:t>
          </a:r>
        </a:p>
        <a:p xmlns:a="http://schemas.openxmlformats.org/drawingml/2006/main">
          <a:pPr marL="0" indent="0">
            <a:buNone/>
          </a:pPr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Васильевское-Дебы; </a:t>
          </a:r>
        </a:p>
        <a:p xmlns:a="http://schemas.openxmlformats.org/drawingml/2006/main">
          <a:pPr marL="0" indent="0">
            <a:buNone/>
          </a:pPr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Курьинское-Большой </a:t>
          </a:r>
          <a:r>
            <a:rPr lang="ru-RU" sz="2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Селег</a:t>
          </a:r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 xmlns:a="http://schemas.openxmlformats.org/drawingml/2006/main">
          <a:pPr marL="0" indent="0" algn="just">
            <a:buNone/>
          </a:pPr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Село Красногорское является административным центром муниципального образования «Муниципальный округ Красногорский район Удмуртской Республики».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4" name="Рисунок 3">
          <a:extLst xmlns:a="http://schemas.openxmlformats.org/drawingml/2006/main">
            <a:ext uri="{FF2B5EF4-FFF2-40B4-BE49-F238E27FC236}">
              <a16:creationId xmlns:a16="http://schemas.microsoft.com/office/drawing/2014/main" id="{DD5E9A51-AA67-0A5D-0E11-D596C2BEE72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252520" cy="514842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1.86473E-7</cdr:y>
    </cdr:from>
    <cdr:to>
      <cdr:x>1</cdr:x>
      <cdr:y>0.57706</cdr:y>
    </cdr:to>
    <cdr:sp macro="" textlink="">
      <cdr:nvSpPr>
        <cdr:cNvPr id="5" name="Объект 2">
          <a:extLst xmlns:a="http://schemas.openxmlformats.org/drawingml/2006/main">
            <a:ext uri="{FF2B5EF4-FFF2-40B4-BE49-F238E27FC236}">
              <a16:creationId xmlns:a16="http://schemas.microsoft.com/office/drawing/2014/main" id="{2F839E42-B23F-F87F-A1CB-E10A7EB79057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1"/>
          <a:ext cx="9143999" cy="30946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lIns="91440" tIns="45720" rIns="91440" bIns="45720" rtlCol="0">
          <a:normAutofit lnSpcReduction="10000"/>
        </a:bodyPr>
        <a:lstStyle xmlns:a="http://schemas.openxmlformats.org/drawingml/2006/main">
          <a:lvl1pPr marL="228600" indent="-22860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Char char="•"/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>
            <a:buNone/>
          </a:pP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0.10272</cdr:x>
      <cdr:y>0.18637</cdr:y>
    </cdr:from>
    <cdr:to>
      <cdr:x>0.80314</cdr:x>
      <cdr:y>0.34022</cdr:y>
    </cdr:to>
    <cdr:sp macro="" textlink="">
      <cdr:nvSpPr>
        <cdr:cNvPr id="2" name="Заголовок 5">
          <a:extLst xmlns:a="http://schemas.openxmlformats.org/drawingml/2006/main">
            <a:ext uri="{FF2B5EF4-FFF2-40B4-BE49-F238E27FC236}">
              <a16:creationId xmlns:a16="http://schemas.microsoft.com/office/drawing/2014/main" id="{D3FF0D9D-5837-1E1B-6292-ACD50F2D89D7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950392" y="959520"/>
          <a:ext cx="6480720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lvl1pPr algn="ctr" defTabSz="914400" rtl="0" eaLnBrk="1" latinLnBrk="0" hangingPunct="1"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endParaRPr lang="ru-RU" sz="31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0.10272</cdr:x>
      <cdr:y>0.17394</cdr:y>
    </cdr:from>
    <cdr:to>
      <cdr:x>0.80314</cdr:x>
      <cdr:y>0.93953</cdr:y>
    </cdr:to>
    <cdr:sp macro="" textlink="">
      <cdr:nvSpPr>
        <cdr:cNvPr id="3" name="Заголовок 5">
          <a:extLst xmlns:a="http://schemas.openxmlformats.org/drawingml/2006/main">
            <a:ext uri="{FF2B5EF4-FFF2-40B4-BE49-F238E27FC236}">
              <a16:creationId xmlns:a16="http://schemas.microsoft.com/office/drawing/2014/main" id="{D3FF0D9D-5837-1E1B-6292-ACD50F2D89D7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950392" y="959520"/>
          <a:ext cx="6480720" cy="4223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lvl1pPr algn="ctr" defTabSz="914400" rtl="0" eaLnBrk="1" latinLnBrk="0" hangingPunct="1"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endParaRPr lang="ru-RU" sz="31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6" name="Рисунок 5">
          <a:extLst xmlns:a="http://schemas.openxmlformats.org/drawingml/2006/main">
            <a:ext uri="{FF2B5EF4-FFF2-40B4-BE49-F238E27FC236}">
              <a16:creationId xmlns:a16="http://schemas.microsoft.com/office/drawing/2014/main" id="{C731CB72-8657-50E8-2677-8F0FAE16CE0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181050" y="-1700808"/>
          <a:ext cx="8962949" cy="5056827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0.2701</cdr:x>
      <cdr:y>0.20138</cdr:y>
    </cdr:from>
    <cdr:to>
      <cdr:x>0.44707</cdr:x>
      <cdr:y>0.28513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44092" y="797965"/>
          <a:ext cx="1208307" cy="331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0.33192</cdr:x>
      <cdr:y>0</cdr:y>
    </cdr:from>
    <cdr:to>
      <cdr:x>1</cdr:x>
      <cdr:y>0.50487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35564" y="0"/>
          <a:ext cx="3090696" cy="15305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800" b="1" dirty="0">
            <a:solidFill>
              <a:srgbClr val="C00000"/>
            </a:solidFill>
            <a:latin typeface="PT Sans" charset="-52"/>
            <a:ea typeface="PT Sans" charset="-52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D6E15-B590-4684-9123-2F131869E110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2271A-48A1-4680-9073-970D2AFBCA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04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2271A-48A1-4680-9073-970D2AFBCA1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60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9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7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7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2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40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170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3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1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81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76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2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C68D9-4325-464D-B273-BE249C9CDD96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73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.gif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430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184702"/>
            <a:ext cx="6264696" cy="650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pic>
        <p:nvPicPr>
          <p:cNvPr id="4" name="Рисунок 3" descr="http://www.vexillographia.ru/russia/subjects/towns/images/krasgor1.gi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251520" y="184702"/>
            <a:ext cx="1368152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92B549-3EED-DC1D-92D1-82A3FEAB2F0B}"/>
              </a:ext>
            </a:extLst>
          </p:cNvPr>
          <p:cNvSpPr/>
          <p:nvPr/>
        </p:nvSpPr>
        <p:spPr>
          <a:xfrm rot="10800000" flipV="1">
            <a:off x="2555776" y="3507396"/>
            <a:ext cx="61926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</a:t>
            </a:r>
            <a:r>
              <a:rPr lang="ru-RU" sz="4400" b="1" spc="-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4400" b="1" spc="-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F073B06-109A-3E2D-9B1B-B0AC4A9B1054}"/>
              </a:ext>
            </a:extLst>
          </p:cNvPr>
          <p:cNvSpPr/>
          <p:nvPr/>
        </p:nvSpPr>
        <p:spPr>
          <a:xfrm rot="10800000" flipV="1">
            <a:off x="2915816" y="789512"/>
            <a:ext cx="58326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УТВЕРЖДАЮ</a:t>
            </a:r>
          </a:p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400" kern="0" dirty="0">
              <a:solidFill>
                <a:schemeClr val="accent4">
                  <a:lumMod val="75000"/>
                </a:schemeClr>
              </a:solidFill>
              <a:latin typeface="Arial Black" pitchFamily="32" charset="0"/>
            </a:endParaRPr>
          </a:p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муниципального образование «Муниципальный округ Красногорский район Удмуртской Республики»</a:t>
            </a:r>
          </a:p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kern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Д.С. </a:t>
            </a:r>
            <a:r>
              <a:rPr lang="ru-RU" sz="1600" kern="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Клабуков</a:t>
            </a:r>
            <a:endParaRPr lang="ru-RU" sz="1600" kern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kern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26.04.2023 г</a:t>
            </a:r>
          </a:p>
        </p:txBody>
      </p:sp>
    </p:spTree>
    <p:extLst>
      <p:ext uri="{BB962C8B-B14F-4D97-AF65-F5344CB8AC3E}">
        <p14:creationId xmlns:p14="http://schemas.microsoft.com/office/powerpoint/2010/main" val="31061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age.freepik.com/free-vector/_1055-3127.jpg">
            <a:extLst>
              <a:ext uri="{FF2B5EF4-FFF2-40B4-BE49-F238E27FC236}">
                <a16:creationId xmlns:a16="http://schemas.microsoft.com/office/drawing/2014/main" id="{EB85B6F3-9318-906D-BE2F-7CADFD99F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0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4CBF4-9D38-03A4-C9DD-8E535DBD5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0342"/>
            <a:ext cx="8686800" cy="80308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экономические показатели развития муниципального образования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33FB3BCF-B55B-1E2C-6327-5CFF832D1F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234882"/>
              </p:ext>
            </p:extLst>
          </p:nvPr>
        </p:nvGraphicFramePr>
        <p:xfrm>
          <a:off x="264228" y="1844824"/>
          <a:ext cx="8686800" cy="501317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550938">
                  <a:extLst>
                    <a:ext uri="{9D8B030D-6E8A-4147-A177-3AD203B41FA5}">
                      <a16:colId xmlns:a16="http://schemas.microsoft.com/office/drawing/2014/main" val="2716173380"/>
                    </a:ext>
                  </a:extLst>
                </a:gridCol>
                <a:gridCol w="1327766">
                  <a:extLst>
                    <a:ext uri="{9D8B030D-6E8A-4147-A177-3AD203B41FA5}">
                      <a16:colId xmlns:a16="http://schemas.microsoft.com/office/drawing/2014/main" val="600135352"/>
                    </a:ext>
                  </a:extLst>
                </a:gridCol>
                <a:gridCol w="1327766">
                  <a:extLst>
                    <a:ext uri="{9D8B030D-6E8A-4147-A177-3AD203B41FA5}">
                      <a16:colId xmlns:a16="http://schemas.microsoft.com/office/drawing/2014/main" val="231246474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991084619"/>
                    </a:ext>
                  </a:extLst>
                </a:gridCol>
                <a:gridCol w="1292330">
                  <a:extLst>
                    <a:ext uri="{9D8B030D-6E8A-4147-A177-3AD203B41FA5}">
                      <a16:colId xmlns:a16="http://schemas.microsoft.com/office/drawing/2014/main" val="3007998453"/>
                    </a:ext>
                  </a:extLst>
                </a:gridCol>
              </a:tblGrid>
              <a:tr h="632706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751254"/>
                  </a:ext>
                </a:extLst>
              </a:tr>
              <a:tr h="66912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Поступление налогов и сборов в бюджет МО Красногорский район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045013"/>
                  </a:ext>
                </a:extLst>
              </a:tr>
              <a:tr h="68885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115827"/>
                  </a:ext>
                </a:extLst>
              </a:tr>
              <a:tr h="66912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валовой продукции сельского хозяйства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915,0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484731"/>
                  </a:ext>
                </a:extLst>
              </a:tr>
              <a:tr h="432588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297721"/>
                  </a:ext>
                </a:extLst>
              </a:tr>
              <a:tr h="432588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инвестиций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042940"/>
                  </a:ext>
                </a:extLst>
              </a:tr>
              <a:tr h="66912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 по крупным и средним организациям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304977"/>
                  </a:ext>
                </a:extLst>
              </a:tr>
              <a:tr h="38648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384880"/>
                  </a:ext>
                </a:extLst>
              </a:tr>
              <a:tr h="432588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эксплуатацию жилья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409952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D3C4C-DFAB-95B7-E379-F3406E783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100" y="224011"/>
            <a:ext cx="1005927" cy="122540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973621-E340-DF8E-2BA7-F244631EDBE4}"/>
              </a:ext>
            </a:extLst>
          </p:cNvPr>
          <p:cNvSpPr/>
          <p:nvPr/>
        </p:nvSpPr>
        <p:spPr>
          <a:xfrm>
            <a:off x="1835697" y="224011"/>
            <a:ext cx="5862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</p:spTree>
    <p:extLst>
      <p:ext uri="{BB962C8B-B14F-4D97-AF65-F5344CB8AC3E}">
        <p14:creationId xmlns:p14="http://schemas.microsoft.com/office/powerpoint/2010/main" val="1633822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14" y="-136525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7885113" cy="549275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ПРЕДПРИНИМАТЕЛЬСТВО</a:t>
            </a:r>
          </a:p>
        </p:txBody>
      </p:sp>
      <p:pic>
        <p:nvPicPr>
          <p:cNvPr id="9" name="Picture 2" descr="https://dumielauxepices.net/sites/default/files/customer-clipart-customer-profile-495549-82263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820" y="620483"/>
            <a:ext cx="1206500" cy="12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juliehamilton.ca/resources/finance-icon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71" y="685800"/>
            <a:ext cx="1026493" cy="102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754404"/>
              </p:ext>
            </p:extLst>
          </p:nvPr>
        </p:nvGraphicFramePr>
        <p:xfrm>
          <a:off x="-61273" y="3360737"/>
          <a:ext cx="4626260" cy="3519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Прямоугольник 12"/>
          <p:cNvSpPr/>
          <p:nvPr/>
        </p:nvSpPr>
        <p:spPr bwMode="auto">
          <a:xfrm>
            <a:off x="6319115" y="1276908"/>
            <a:ext cx="2401023" cy="905905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0" rIns="57150" bIns="0" anchor="ctr"/>
          <a:lstStyle>
            <a:lvl1pPr defTabSz="666750"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defTabSz="666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defTabSz="66675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defTabSz="66675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defTabSz="66675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defTabSz="66675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ru-RU" altLang="ru-RU" b="1" kern="0" dirty="0">
                <a:solidFill>
                  <a:srgbClr val="000000"/>
                </a:solidFill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</a:rPr>
              <a:t>16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</a:rPr>
              <a:t>  % полученных налогов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3861" y="1357236"/>
            <a:ext cx="214830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</a:rPr>
              <a:t>30,5% занятых в экономике района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364135"/>
            <a:ext cx="377991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</a:rPr>
              <a:t>Количество субъектов МСП на 1.01.2023 года: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22920043"/>
              </p:ext>
            </p:extLst>
          </p:nvPr>
        </p:nvGraphicFramePr>
        <p:xfrm>
          <a:off x="3779913" y="2552776"/>
          <a:ext cx="5364087" cy="411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9414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985" y="0"/>
            <a:ext cx="9692565" cy="73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-396551" y="188913"/>
            <a:ext cx="8252844" cy="1295400"/>
          </a:xfrm>
        </p:spPr>
        <p:txBody>
          <a:bodyPr>
            <a:noAutofit/>
          </a:bodyPr>
          <a:lstStyle/>
          <a:p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</a:rPr>
              <a:t>Основные </a:t>
            </a: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</a:rPr>
              <a:t> по доходам населения и среднемесячной заработной плате за 2016-2022 гг.,  руб.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6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885746"/>
              </p:ext>
            </p:extLst>
          </p:nvPr>
        </p:nvGraphicFramePr>
        <p:xfrm>
          <a:off x="-555985" y="1484785"/>
          <a:ext cx="9592481" cy="538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87368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6526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7060" y="188640"/>
            <a:ext cx="7772400" cy="1304357"/>
          </a:xfrm>
        </p:spPr>
        <p:txBody>
          <a:bodyPr/>
          <a:lstStyle/>
          <a:p>
            <a:pPr lvl="0" fontAlgn="base">
              <a:spcAft>
                <a:spcPct val="0"/>
              </a:spcAft>
              <a:defRPr/>
            </a:pPr>
            <a:r>
              <a:rPr lang="ru-RU" sz="3200" b="1" kern="0" dirty="0">
                <a:solidFill>
                  <a:srgbClr val="3333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Сельское хозяйство</a:t>
            </a:r>
            <a:br>
              <a:rPr lang="ru-RU" sz="32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572000" y="1232551"/>
            <a:ext cx="4384940" cy="5436809"/>
          </a:xfrm>
        </p:spPr>
        <p:txBody>
          <a:bodyPr/>
          <a:lstStyle/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сельскохозяйственных предприятий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крестьянских (фермерских) хозяйств</a:t>
            </a:r>
          </a:p>
          <a:p>
            <a:pPr marL="361950" lvl="0" algn="just" defTabSz="449263" fontAlgn="base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4124325" algn="l"/>
                <a:tab pos="4391025" algn="l"/>
              </a:tabLst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Специализация:  </a:t>
            </a:r>
          </a:p>
          <a:p>
            <a:pPr marL="361950" lvl="0" algn="just" defTabSz="449263" fontAlgn="base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4124325" algn="l"/>
                <a:tab pos="4391025" algn="l"/>
              </a:tabLst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13  Молочное скотоводство </a:t>
            </a:r>
          </a:p>
          <a:p>
            <a:pPr marL="361950" lvl="0" algn="just" defTabSz="449263" fontAlgn="base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4124325" algn="l"/>
                <a:tab pos="4391025" algn="l"/>
              </a:tabLst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3 КФХ по откорму КРС </a:t>
            </a:r>
          </a:p>
          <a:p>
            <a:pPr marL="361950" lvl="0" algn="just" defTabSz="449263" fontAlgn="base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4124325" algn="l"/>
                <a:tab pos="4391025" algn="l"/>
              </a:tabLst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1 КФХ по растениеводству </a:t>
            </a:r>
          </a:p>
          <a:p>
            <a:pPr marL="361950" lvl="0" algn="just" defTabSz="449263" fontAlgn="base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4124325" algn="l"/>
                <a:tab pos="4391025" algn="l"/>
              </a:tabLst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1 КФХ пчеловодство</a:t>
            </a:r>
            <a:endParaRPr lang="ru-RU" sz="1600" dirty="0">
              <a:solidFill>
                <a:schemeClr val="accent4">
                  <a:lumMod val="75000"/>
                </a:schemeClr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973"/>
            <a:ext cx="3965699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8647"/>
            <a:ext cx="3888432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88159"/>
            <a:ext cx="3888432" cy="190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A3956D2-B2D6-BD5F-8AD8-2C3519B1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3156"/>
            <a:ext cx="3965699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9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-36298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8172400" y="8415"/>
            <a:ext cx="971600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980727"/>
            <a:ext cx="6624736" cy="2518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0" b="1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01BF98-7403-81A2-C032-5CFA29091253}"/>
              </a:ext>
            </a:extLst>
          </p:cNvPr>
          <p:cNvSpPr/>
          <p:nvPr/>
        </p:nvSpPr>
        <p:spPr>
          <a:xfrm>
            <a:off x="2627784" y="1052737"/>
            <a:ext cx="6408712" cy="59054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фонд  186870 га, 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  <a:endParaRPr lang="ru-RU" sz="32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сельскохозяйственного назначения 57498 га;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т.ч. сельскохозяйственные угодия 44386 га (36961 га пашня, 1392 га сенокосы, 6033 га пастбища);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 5427 га;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промышленности, энергетики, транспорта, связи 531 га;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лесного фонда 122293 га;</a:t>
            </a:r>
          </a:p>
          <a:p>
            <a:pPr lvl="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Неиспользуемая пашня 13283 га (заросла древесно-кустарниковой растительностью и требуют культур-технических работ).</a:t>
            </a:r>
            <a:endParaRPr lang="ru-RU" sz="2000" b="1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Невостребованных земельных долей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3691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га. Для ввода в оборот проблема в длительности процедуры признания долевой земли бесхозяйной для последующего оформления муниципальной собственности.</a:t>
            </a:r>
            <a:endParaRPr lang="ru-RU" sz="2000" b="1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13C438E-672C-B6D4-2EDE-FA9C5388A849}"/>
              </a:ext>
            </a:extLst>
          </p:cNvPr>
          <p:cNvSpPr/>
          <p:nvPr/>
        </p:nvSpPr>
        <p:spPr>
          <a:xfrm>
            <a:off x="1656184" y="8416"/>
            <a:ext cx="6156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B34F09-3202-9B47-E1FE-7531FCC56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844824"/>
            <a:ext cx="259228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46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6526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altLang="ru-RU" sz="24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развития сельского хозяйства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909344142"/>
              </p:ext>
            </p:extLst>
          </p:nvPr>
        </p:nvGraphicFramePr>
        <p:xfrm>
          <a:off x="0" y="1412875"/>
          <a:ext cx="3895725" cy="2765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770611"/>
              </p:ext>
            </p:extLst>
          </p:nvPr>
        </p:nvGraphicFramePr>
        <p:xfrm>
          <a:off x="179513" y="1412874"/>
          <a:ext cx="8783438" cy="5272587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07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064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lvl="0" algn="ctr"/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1443" marR="91443" marT="45704" marB="457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Посевные площади, га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22897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23112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23473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76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зерна, тонн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5668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6014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8303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92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молока, тонн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11713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12419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12064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376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мяса, тонн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347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518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3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Надой молока на 1 корову, кг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5438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5814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5682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376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Урожайность зерновых культур, ц/га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11,9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15,4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6015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 от реализации продукции, млн. руб.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322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477,3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3428768022"/>
                  </a:ext>
                </a:extLst>
              </a:tr>
              <a:tr h="606015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одного работника, руб.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21666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24331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27386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3190561270"/>
                  </a:ext>
                </a:extLst>
              </a:tr>
              <a:tr h="606015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Среднегодовая численность работников, чел.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269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2599086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221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6526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altLang="ru-RU" sz="2400" b="1" kern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Красногорского района 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7"/>
          <p:cNvGraphicFramePr>
            <a:graphicFrameLocks noGrp="1"/>
          </p:cNvGraphicFramePr>
          <p:nvPr>
            <p:ph sz="half" idx="4294967295"/>
          </p:nvPr>
        </p:nvGraphicFramePr>
        <p:xfrm>
          <a:off x="0" y="1412875"/>
          <a:ext cx="3895725" cy="2765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72754"/>
              </p:ext>
            </p:extLst>
          </p:nvPr>
        </p:nvGraphicFramePr>
        <p:xfrm>
          <a:off x="179512" y="1412874"/>
          <a:ext cx="8783436" cy="542169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0641"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4" marB="45704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Проблемы</a:t>
                      </a:r>
                    </a:p>
                  </a:txBody>
                  <a:tcPr marL="91443" marR="91443" marT="45704" marB="457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Газификация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Газифицировано 23 населенных пункта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газифицировано 35 </a:t>
                      </a: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пункта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76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Водоснабжение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За счет подземных источников водоснабжения. Имеется возможность бурения новых скважин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износ сетей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92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Централизованные сети канализации проложены на части села Красногорское с мощностью очистных сооружений 200 куб. м. в сутки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 реконструкция блока биологической очистки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376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100% обеспеченность. Имеются свободные мощности для подключения.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3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Телекоммуникации</a:t>
                      </a:r>
                    </a:p>
                  </a:txBody>
                  <a:tcPr marL="91443" marR="91443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anose="02020603050405020304" pitchFamily="18" charset="0"/>
                          <a:ea typeface="Tahoma" pitchFamily="34" charset="0"/>
                          <a:cs typeface="Times New Roman" panose="02020603050405020304" pitchFamily="18" charset="0"/>
                        </a:rPr>
                        <a:t>Имеется проводная связь «Ростелеком», сотовая связь: МТС, Теле2, мегафон, Билайн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населенных пункта не имеют интернета</a:t>
                      </a: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778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22856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260648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382217"/>
              </p:ext>
            </p:extLst>
          </p:nvPr>
        </p:nvGraphicFramePr>
        <p:xfrm>
          <a:off x="4572000" y="1737016"/>
          <a:ext cx="4248472" cy="500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6368" y="1121812"/>
            <a:ext cx="8291264" cy="362972"/>
          </a:xfrm>
        </p:spPr>
        <p:txBody>
          <a:bodyPr>
            <a:normAutofit fontScale="90000"/>
          </a:bodyPr>
          <a:lstStyle/>
          <a:p>
            <a:r>
              <a:rPr lang="ru-RU" sz="32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</a:t>
            </a:r>
            <a:r>
              <a:rPr lang="ru-RU" sz="3200" b="1" kern="0" dirty="0">
                <a:solidFill>
                  <a:srgbClr val="333399"/>
                </a:solidFill>
                <a:latin typeface="Arial"/>
              </a:rPr>
              <a:t> </a:t>
            </a:r>
            <a:r>
              <a:rPr lang="ru-RU" sz="32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0F4EA5-C27A-27AE-ED7F-2707C02DC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556" y="1669870"/>
            <a:ext cx="3921180" cy="44562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Красногорский район на основе имеющейся нормативно-правовой базы целенаправленно работает над созданием благоприятного инвестиционного климата. Мы внимательно относимся к каждому новому проекту – инвестиции сегодня станут завтра новыми поступлениями в бюджет района и новыми рабочими местами.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F54524-B17F-013C-1E52-D29F95B0D6D4}"/>
              </a:ext>
            </a:extLst>
          </p:cNvPr>
          <p:cNvSpPr/>
          <p:nvPr/>
        </p:nvSpPr>
        <p:spPr>
          <a:xfrm>
            <a:off x="1619672" y="116633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C86BA4-5CA9-3B64-684D-0ACB95099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64" y="2780928"/>
            <a:ext cx="4705768" cy="3827856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5EF6F5EC-61E1-1E98-DB17-DD13F81F1F50}"/>
              </a:ext>
            </a:extLst>
          </p:cNvPr>
          <p:cNvSpPr txBox="1">
            <a:spLocks/>
          </p:cNvSpPr>
          <p:nvPr/>
        </p:nvSpPr>
        <p:spPr>
          <a:xfrm>
            <a:off x="17748" y="1669870"/>
            <a:ext cx="4842284" cy="702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– НОВЫЕ 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val="1906369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6526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73224" y="-136526"/>
            <a:ext cx="5277272" cy="1045246"/>
          </a:xfrm>
        </p:spPr>
        <p:txBody>
          <a:bodyPr>
            <a:normAutofit/>
          </a:bodyPr>
          <a:lstStyle/>
          <a:p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база, регулирующая инвестиционную деятельность</a:t>
            </a:r>
            <a:b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6440D4CC-861A-5957-CE79-BFEF3FDA07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902371"/>
              </p:ext>
            </p:extLst>
          </p:nvPr>
        </p:nvGraphicFramePr>
        <p:xfrm>
          <a:off x="35496" y="620688"/>
          <a:ext cx="4680520" cy="615134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2969280343"/>
                    </a:ext>
                  </a:extLst>
                </a:gridCol>
              </a:tblGrid>
              <a:tr h="95345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закон от 25.02.1999 № 39-ФЗ «Об инвестиционной деятельности в Российской Федерации, осуществляемой в форме капитальных вложений»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673537"/>
                  </a:ext>
                </a:extLst>
              </a:tr>
              <a:tr h="738161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 Удмуртской Республики от 22.6.2006 г № 26 РЗ «О государственной поддержке инвестиционной деятельности в Удмуртской Республике»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87389"/>
                  </a:ext>
                </a:extLst>
              </a:tr>
              <a:tr h="522864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 Удмуртской республики от 23.11.2003 г № 55-РЗ «О налоге на имущество организаций»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034758"/>
                  </a:ext>
                </a:extLst>
              </a:tr>
              <a:tr h="1168755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МО «Муниципальный округ Красногорский район Удмуртской Республики» от 19.01.2022 г № 27 «О муниципальной поддержке инвестиционной деятельности в МО Красногорский район»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890464"/>
                  </a:ext>
                </a:extLst>
              </a:tr>
              <a:tr h="1384052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МО «Муниципальный округ Красногорский район Удмуртской Республики» от 04.12.2021 г № 4 «Об утверждении муниципальной программы Красногорского района «Создание условий для устойчивого экономического развития» на 2015-2025 годы»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778774"/>
                  </a:ext>
                </a:extLst>
              </a:tr>
              <a:tr h="1384052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МО «Муниципальный округ Красногорский район Удмуртской Республики» от 1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.03.2023 г №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«Об утверждении Совета по инвестиционной деятельности в МО «Муниципальный округ Красногорский район УР»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693776"/>
                  </a:ext>
                </a:extLst>
              </a:tr>
            </a:tbl>
          </a:graphicData>
        </a:graphic>
      </p:graphicFrame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61D3C4D0-D01A-0D9D-7ADD-0166D5D6ED14}"/>
              </a:ext>
            </a:extLst>
          </p:cNvPr>
          <p:cNvSpPr txBox="1">
            <a:spLocks/>
          </p:cNvSpPr>
          <p:nvPr/>
        </p:nvSpPr>
        <p:spPr>
          <a:xfrm rot="10800000" flipV="1">
            <a:off x="5292080" y="1369827"/>
            <a:ext cx="3670870" cy="1005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Меры, направленные на создание благоприятного инвестиционного климата :</a:t>
            </a:r>
          </a:p>
        </p:txBody>
      </p:sp>
      <p:sp>
        <p:nvSpPr>
          <p:cNvPr id="9" name="Подзаголовок 4">
            <a:extLst>
              <a:ext uri="{FF2B5EF4-FFF2-40B4-BE49-F238E27FC236}">
                <a16:creationId xmlns:a16="http://schemas.microsoft.com/office/drawing/2014/main" id="{0F25DC3D-DAEC-22C7-EFE6-8D14519C444A}"/>
              </a:ext>
            </a:extLst>
          </p:cNvPr>
          <p:cNvSpPr txBox="1">
            <a:spLocks/>
          </p:cNvSpPr>
          <p:nvPr/>
        </p:nvSpPr>
        <p:spPr>
          <a:xfrm>
            <a:off x="5004048" y="2375549"/>
            <a:ext cx="3958902" cy="4396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100" dirty="0"/>
              <a:t>-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Совет по рассмотрению инвестиционных проектов и предложений, в задачи которого входит разработка мер поддержки приоритетных инвестиционных проектов ;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 реестр инвестиционных площадок, в который включено 21 земельный участок и 2 здания, предназначенных для реализации инвестиционных проектов; 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Утверждена схема территориального планирования района;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Привлекаются средства вышестоящих бюджетов для строительства, реконструкции, капитального ремонта объектов;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Информационная и консультационная поддержка организаций, осуществляющих инвестиционную деятельность.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388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2BC7B-DAEE-EEF8-C255-A60E9D185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04D3F6-8EEB-2C5F-A3F8-9FB223462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2FCB8A-B4E7-7895-4D28-4CB5FC2E0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4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6F1F4F-FDBA-CC8A-D425-9D568A5F2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7488"/>
            <a:ext cx="8754982" cy="58052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3528" y="1573648"/>
            <a:ext cx="4104010" cy="495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67544" y="1340769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территории – 1868,7 кв. км.</a:t>
            </a:r>
            <a:endParaRPr lang="en-US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района – 8129 чел.</a:t>
            </a:r>
          </a:p>
          <a:p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столицы Удмуртии - г. Ижевска – 138 км</a:t>
            </a:r>
          </a:p>
        </p:txBody>
      </p:sp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8173938" y="0"/>
            <a:ext cx="862558" cy="116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349446-FDE1-3725-C775-80B503F842DF}"/>
              </a:ext>
            </a:extLst>
          </p:cNvPr>
          <p:cNvSpPr/>
          <p:nvPr/>
        </p:nvSpPr>
        <p:spPr>
          <a:xfrm>
            <a:off x="1907704" y="18864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</p:spTree>
    <p:extLst>
      <p:ext uri="{BB962C8B-B14F-4D97-AF65-F5344CB8AC3E}">
        <p14:creationId xmlns:p14="http://schemas.microsoft.com/office/powerpoint/2010/main" val="3235762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8415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181050" y="476672"/>
            <a:ext cx="7631310" cy="610938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площадки на территории муниципального образования «Муниципальный округ Красногорский район Удмуртской Республики»: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181051" y="1555867"/>
            <a:ext cx="5255045" cy="5302132"/>
          </a:xfrm>
        </p:spPr>
        <p:txBody>
          <a:bodyPr>
            <a:norm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земельных участков общей площадью 2553,3 га  из земель сельскохозяйственного назначения для ведения сельского хозяйства;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площадью 1 га в с. Красногорское по ул. Комсомольская, 39 под размещение АГЗС; 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земельных участка общей площадью 1,15 га под размещение объекта туризма в д.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Кулемино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Малягурт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(+помещение 186,9 кв. м);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неиспользуемых здания 296,2 кв. м. (здание бывшей нефтебазы в 250 м восточнее д. Агриколь и бывшая контора в с. Васильевское, ул. Советская, 24);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C8E8F3-F908-0762-BDCD-82081D2DD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969" y="1555867"/>
            <a:ext cx="3261031" cy="23436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F9BF46-18BE-1EBB-E82F-968AC74B9F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882969" y="4437112"/>
            <a:ext cx="3261031" cy="20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91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6526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255696"/>
            <a:ext cx="770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Реализующиеся инвестиционные проекты</a:t>
            </a:r>
          </a:p>
        </p:txBody>
      </p:sp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8170239" y="-99065"/>
            <a:ext cx="792088" cy="1116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197346"/>
            <a:ext cx="8496944" cy="655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705" algn="just">
              <a:lnSpc>
                <a:spcPct val="115000"/>
              </a:lnSpc>
              <a:spcAft>
                <a:spcPts val="0"/>
              </a:spcAft>
            </a:pP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D9F1FFD7-1DDF-C3AB-048F-5BC603DB80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274501"/>
              </p:ext>
            </p:extLst>
          </p:nvPr>
        </p:nvGraphicFramePr>
        <p:xfrm>
          <a:off x="-2160" y="1080746"/>
          <a:ext cx="8964487" cy="572089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711785">
                  <a:extLst>
                    <a:ext uri="{9D8B030D-6E8A-4147-A177-3AD203B41FA5}">
                      <a16:colId xmlns:a16="http://schemas.microsoft.com/office/drawing/2014/main" val="2372646679"/>
                    </a:ext>
                  </a:extLst>
                </a:gridCol>
                <a:gridCol w="2436279">
                  <a:extLst>
                    <a:ext uri="{9D8B030D-6E8A-4147-A177-3AD203B41FA5}">
                      <a16:colId xmlns:a16="http://schemas.microsoft.com/office/drawing/2014/main" val="114445863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34349479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507009983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992040864"/>
                    </a:ext>
                  </a:extLst>
                </a:gridCol>
              </a:tblGrid>
              <a:tr h="71467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Дополнительные налоги, тыс.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973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телятника на 200 голов в д.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Гаинцы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Мусаева Т.М.К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642868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здания МТФ на 200 голов в д. Бараны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«Прохоровское»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11206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КРС на 1000 голов в Красногорском районе УР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Качкашурское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857811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магазина в с. Красногорское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Красногорское Райпо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54694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кафе в с. Красногорское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«Архангельское»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884655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здания телятника в д. Бараны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«Прохоровское»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902053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здания под МТФ в д. Артык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 «Елово»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669146"/>
                  </a:ext>
                </a:extLst>
              </a:tr>
              <a:tr h="28829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гаража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 «Елово»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927773"/>
                  </a:ext>
                </a:extLst>
              </a:tr>
              <a:tr h="27153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КЗС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«Архангельское»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034445"/>
                  </a:ext>
                </a:extLst>
              </a:tr>
              <a:tr h="25476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телятника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 «Колос»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718703"/>
                  </a:ext>
                </a:extLst>
              </a:tr>
              <a:tr h="44785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экотропы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«Зарождение идей»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317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626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6FC0B-D62A-82AA-9E8F-BAF9EE610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C4586-2011-E26B-E1B7-FC3BAE657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07795A-61CA-09E9-5EE1-E94487E53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9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370" y="-105020"/>
            <a:ext cx="9379611" cy="717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980727"/>
            <a:ext cx="6624736" cy="2518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0" b="1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01BF98-7403-81A2-C032-5CFA29091253}"/>
              </a:ext>
            </a:extLst>
          </p:cNvPr>
          <p:cNvSpPr/>
          <p:nvPr/>
        </p:nvSpPr>
        <p:spPr>
          <a:xfrm>
            <a:off x="1" y="696076"/>
            <a:ext cx="7775325" cy="9720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для инвестиций сектора сельского хозяйства: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13C438E-672C-B6D4-2EDE-FA9C5388A849}"/>
              </a:ext>
            </a:extLst>
          </p:cNvPr>
          <p:cNvSpPr/>
          <p:nvPr/>
        </p:nvSpPr>
        <p:spPr>
          <a:xfrm>
            <a:off x="1656184" y="8416"/>
            <a:ext cx="6156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01F571-124E-188E-C667-A496BF364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30" y="2397120"/>
            <a:ext cx="2318773" cy="1560094"/>
          </a:xfrm>
          <a:prstGeom prst="rect">
            <a:avLst/>
          </a:prstGeom>
        </p:spPr>
      </p:pic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A5CD2C52-E4C9-9376-B84B-83B4A8E6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2935746" y="4365851"/>
            <a:ext cx="2540229" cy="575317"/>
          </a:xfrm>
        </p:spPr>
        <p:txBody>
          <a:bodyPr>
            <a:noAutofit/>
          </a:bodyPr>
          <a:lstStyle/>
          <a:p>
            <a:r>
              <a:rPr lang="ru-RU" sz="1800" b="1" dirty="0"/>
              <a:t>Кормовые и технические культуры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A811F60-EA00-58A1-66BB-3B8A7BA92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709460"/>
            <a:ext cx="2201967" cy="540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Зерновые</a:t>
            </a:r>
            <a:r>
              <a:rPr lang="ru-RU" sz="1800" dirty="0"/>
              <a:t> </a:t>
            </a:r>
            <a:r>
              <a:rPr lang="ru-RU" sz="1800" b="1" dirty="0"/>
              <a:t>культуры</a:t>
            </a:r>
          </a:p>
        </p:txBody>
      </p:sp>
      <p:sp>
        <p:nvSpPr>
          <p:cNvPr id="8" name="Объект 6">
            <a:extLst>
              <a:ext uri="{FF2B5EF4-FFF2-40B4-BE49-F238E27FC236}">
                <a16:creationId xmlns:a16="http://schemas.microsoft.com/office/drawing/2014/main" id="{85493D4A-081A-EA5A-0334-61608D7633D2}"/>
              </a:ext>
            </a:extLst>
          </p:cNvPr>
          <p:cNvSpPr txBox="1">
            <a:spLocks/>
          </p:cNvSpPr>
          <p:nvPr/>
        </p:nvSpPr>
        <p:spPr>
          <a:xfrm rot="10800000" flipV="1">
            <a:off x="3491880" y="1709459"/>
            <a:ext cx="1529091" cy="423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800" b="1" dirty="0"/>
              <a:t>Картофель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B9923D3F-C7F3-6EB0-2F0C-C71B4CB5B185}"/>
              </a:ext>
            </a:extLst>
          </p:cNvPr>
          <p:cNvSpPr txBox="1">
            <a:spLocks/>
          </p:cNvSpPr>
          <p:nvPr/>
        </p:nvSpPr>
        <p:spPr>
          <a:xfrm>
            <a:off x="5652120" y="1709460"/>
            <a:ext cx="3096344" cy="540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600" b="1" dirty="0"/>
              <a:t>Сбор и выращивание плодово-ягодных культур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6C5BE-BA08-707B-F1EC-1038D0E477DA}"/>
              </a:ext>
            </a:extLst>
          </p:cNvPr>
          <p:cNvSpPr txBox="1"/>
          <p:nvPr/>
        </p:nvSpPr>
        <p:spPr>
          <a:xfrm>
            <a:off x="6084168" y="3113024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B64AC93-FA80-E857-D41C-603211E72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085" y="3113023"/>
            <a:ext cx="2540229" cy="14681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2D3F017-3F83-4047-1DF1-BB187801A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751" y="2397120"/>
            <a:ext cx="2318773" cy="161428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A38C90B-1971-0BE3-52E5-F159565F1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2397119"/>
            <a:ext cx="2952328" cy="1685989"/>
          </a:xfrm>
          <a:prstGeom prst="rect">
            <a:avLst/>
          </a:prstGeom>
        </p:spPr>
      </p:pic>
      <p:sp>
        <p:nvSpPr>
          <p:cNvPr id="38" name="Заголовок 20">
            <a:extLst>
              <a:ext uri="{FF2B5EF4-FFF2-40B4-BE49-F238E27FC236}">
                <a16:creationId xmlns:a16="http://schemas.microsoft.com/office/drawing/2014/main" id="{957B3265-7225-C3C8-CD22-84628CB86DF0}"/>
              </a:ext>
            </a:extLst>
          </p:cNvPr>
          <p:cNvSpPr txBox="1">
            <a:spLocks/>
          </p:cNvSpPr>
          <p:nvPr/>
        </p:nvSpPr>
        <p:spPr>
          <a:xfrm rot="10800000" flipV="1">
            <a:off x="337132" y="4365851"/>
            <a:ext cx="2318773" cy="485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Выращивание коров и молодняка КРС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64D2A3-674E-0E4F-4BEF-AC92D07A24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59" y="5259633"/>
            <a:ext cx="2624146" cy="170763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1C34E82-43A6-262C-7268-8DB6929A7D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5482" y="5295616"/>
            <a:ext cx="2624146" cy="1671652"/>
          </a:xfrm>
          <a:prstGeom prst="rect">
            <a:avLst/>
          </a:prstGeom>
        </p:spPr>
      </p:pic>
      <p:sp>
        <p:nvSpPr>
          <p:cNvPr id="42" name="Заголовок 20">
            <a:extLst>
              <a:ext uri="{FF2B5EF4-FFF2-40B4-BE49-F238E27FC236}">
                <a16:creationId xmlns:a16="http://schemas.microsoft.com/office/drawing/2014/main" id="{A9FB5807-9792-87F4-30CA-DEA02765FBCD}"/>
              </a:ext>
            </a:extLst>
          </p:cNvPr>
          <p:cNvSpPr txBox="1">
            <a:spLocks/>
          </p:cNvSpPr>
          <p:nvPr/>
        </p:nvSpPr>
        <p:spPr>
          <a:xfrm rot="10800000" flipV="1">
            <a:off x="6084167" y="4401052"/>
            <a:ext cx="2722698" cy="5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Пчеловодство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6971DAB-9682-88E9-FA2C-CA032629DD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9205" y="5259114"/>
            <a:ext cx="2909258" cy="170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70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34" y="-136525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8414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команда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5062C0-A0DE-90F1-CE6A-0E58F49EAD80}"/>
              </a:ext>
            </a:extLst>
          </p:cNvPr>
          <p:cNvSpPr/>
          <p:nvPr/>
        </p:nvSpPr>
        <p:spPr>
          <a:xfrm>
            <a:off x="0" y="1307086"/>
            <a:ext cx="8676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управляющий</a:t>
            </a:r>
            <a:r>
              <a:rPr lang="ru-RU" sz="2400" b="1" dirty="0"/>
              <a:t>: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заместитель главы Администрации муниципального образования «Муниципальный округ Красногорский район Удмуртской Республики» Чернышова Наталья Михайловна. Тел. 8(34164) 2-14-21; </a:t>
            </a:r>
          </a:p>
          <a:p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Курирует привлечение инвестиций в район, отвечает за внедрение Регионального инвестиционного стандарта.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91202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26" y="-68263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8414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команда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763F21-423D-0F77-A395-7AC86291A72C}"/>
              </a:ext>
            </a:extLst>
          </p:cNvPr>
          <p:cNvSpPr/>
          <p:nvPr/>
        </p:nvSpPr>
        <p:spPr>
          <a:xfrm rot="10800000" flipV="1">
            <a:off x="62353" y="776366"/>
            <a:ext cx="7706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Совет по инвестиционной деятельности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CC106014-E344-A752-B5A5-CC688A5DA3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923610"/>
              </p:ext>
            </p:extLst>
          </p:nvPr>
        </p:nvGraphicFramePr>
        <p:xfrm>
          <a:off x="62354" y="1309229"/>
          <a:ext cx="8973374" cy="554399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138085">
                  <a:extLst>
                    <a:ext uri="{9D8B030D-6E8A-4147-A177-3AD203B41FA5}">
                      <a16:colId xmlns:a16="http://schemas.microsoft.com/office/drawing/2014/main" val="2282308407"/>
                    </a:ext>
                  </a:extLst>
                </a:gridCol>
                <a:gridCol w="3574290">
                  <a:extLst>
                    <a:ext uri="{9D8B030D-6E8A-4147-A177-3AD203B41FA5}">
                      <a16:colId xmlns:a16="http://schemas.microsoft.com/office/drawing/2014/main" val="2961745673"/>
                    </a:ext>
                  </a:extLst>
                </a:gridCol>
                <a:gridCol w="2260999">
                  <a:extLst>
                    <a:ext uri="{9D8B030D-6E8A-4147-A177-3AD203B41FA5}">
                      <a16:colId xmlns:a16="http://schemas.microsoft.com/office/drawing/2014/main" val="1487973638"/>
                    </a:ext>
                  </a:extLst>
                </a:gridCol>
              </a:tblGrid>
              <a:tr h="3195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91390"/>
                  </a:ext>
                </a:extLst>
              </a:tr>
              <a:tr h="367758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Клабуков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Дмитрий Сергеевич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Глава муниципального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2-15-33;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8-950-154-09-81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151791"/>
                  </a:ext>
                </a:extLst>
              </a:tr>
              <a:tr h="50699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Чернышова Наталья Михайловна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Первый заместитель главы Администрации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2-14-21; 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8-912-754-58-02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054382"/>
                  </a:ext>
                </a:extLst>
              </a:tr>
              <a:tr h="52493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Максимов Михаил Валерианович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главы Администрации по строительству, ЖКХ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2-12-31; 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8-950-810-93-00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944268"/>
                  </a:ext>
                </a:extLst>
              </a:tr>
              <a:tr h="37602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Сухих Елена Ивановна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планово-экономической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2-19-32; 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8-912-451-96-11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167593"/>
                  </a:ext>
                </a:extLst>
              </a:tr>
              <a:tr h="524939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Кандакова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Снежана Валериевна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по имущественным вопросам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2-18-92;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8-904-275-43-81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423560"/>
                  </a:ext>
                </a:extLst>
              </a:tr>
              <a:tr h="25289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Братухина Анастасия Андреевна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строительства и ЖКХ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2-13-21;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8-950-827-75-09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524116"/>
                  </a:ext>
                </a:extLst>
              </a:tr>
              <a:tr h="30401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Лукин Юрий Спиридонович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сельского хозяйства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2-10-59;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8-922-505-06-78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415191"/>
                  </a:ext>
                </a:extLst>
              </a:tr>
              <a:tr h="37030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 Алексей Николаевич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специалист-эксперт-архитектор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2-13-21;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8-904-248-44-72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158644"/>
                  </a:ext>
                </a:extLst>
              </a:tr>
              <a:tr h="52493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Куклина Татьяна Владимировна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сектора развития территорий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2-19-32;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8-922-505-06-67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916157"/>
                  </a:ext>
                </a:extLst>
              </a:tr>
              <a:tr h="524939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Поторочина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Наталия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Трифоновна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специалист-эксперт отдела по имущественным вопросам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2-18-92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8-904-310-41-23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563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778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D36F43-32AA-3442-F6B3-37F02B7CA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5" y="0"/>
            <a:ext cx="906833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C49847-77A7-E148-996B-9ADC1445D780}"/>
              </a:ext>
            </a:extLst>
          </p:cNvPr>
          <p:cNvSpPr/>
          <p:nvPr/>
        </p:nvSpPr>
        <p:spPr>
          <a:xfrm>
            <a:off x="1619672" y="8416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28DB04-7F72-13DB-7F3C-33D01F08C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289" y="48757"/>
            <a:ext cx="1005927" cy="1225402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A2C9BC20-D517-E2CF-B3C0-8C1ABD6FE5B7}"/>
              </a:ext>
            </a:extLst>
          </p:cNvPr>
          <p:cNvSpPr txBox="1">
            <a:spLocks/>
          </p:cNvSpPr>
          <p:nvPr/>
        </p:nvSpPr>
        <p:spPr>
          <a:xfrm>
            <a:off x="899592" y="908720"/>
            <a:ext cx="6480720" cy="79208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разработки Паспорта инвестиционного развития муниципального образования: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831106-2F9E-ED44-8E70-2039A0A2A96D}"/>
              </a:ext>
            </a:extLst>
          </p:cNvPr>
          <p:cNvSpPr txBox="1">
            <a:spLocks/>
          </p:cNvSpPr>
          <p:nvPr/>
        </p:nvSpPr>
        <p:spPr>
          <a:xfrm rot="10800000" flipV="1">
            <a:off x="181050" y="1954781"/>
            <a:ext cx="8655166" cy="471457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-развитие инвестиционной деятельности, обеспечение благоприятного инвестиционного климата на территории Красногорского района;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-обеспечение равных прав и защиты интересов субъектов инвестиционной деятельности в Красногорском районе;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-обеспечение социально-экономического роста в Красногорском районе для повышения уровня и качества жизни населения Красногорского района;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-обеспечение эффективного управления инвестиционными процессами, позволяющими увеличить приток инвестиций в Красногорский район.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044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-36298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980727"/>
            <a:ext cx="6624736" cy="2518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0" b="1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D636206-D29A-1D17-E05E-4CE33CAB7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7433"/>
            <a:ext cx="2771799" cy="305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01BF98-7403-81A2-C032-5CFA29091253}"/>
              </a:ext>
            </a:extLst>
          </p:cNvPr>
          <p:cNvSpPr/>
          <p:nvPr/>
        </p:nvSpPr>
        <p:spPr>
          <a:xfrm>
            <a:off x="2771799" y="1232552"/>
            <a:ext cx="6372201" cy="55939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территории:</a:t>
            </a:r>
          </a:p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2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свободных земель сельскохозяйственного назначения;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Хорошая экология;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лесных запасов;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источников чист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воды (пруды, родники);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инженерной инфраструктуры, свободные энергетические мощности;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Богатый раст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ительный и животный мир, наличие грибов и ягод,  наличие природных заказников</a:t>
            </a:r>
            <a:endParaRPr lang="ru-RU" sz="2000" b="1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13C438E-672C-B6D4-2EDE-FA9C5388A849}"/>
              </a:ext>
            </a:extLst>
          </p:cNvPr>
          <p:cNvSpPr/>
          <p:nvPr/>
        </p:nvSpPr>
        <p:spPr>
          <a:xfrm>
            <a:off x="1656184" y="8416"/>
            <a:ext cx="6156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</p:spTree>
    <p:extLst>
      <p:ext uri="{BB962C8B-B14F-4D97-AF65-F5344CB8AC3E}">
        <p14:creationId xmlns:p14="http://schemas.microsoft.com/office/powerpoint/2010/main" val="225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45290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794935"/>
              </p:ext>
            </p:extLst>
          </p:nvPr>
        </p:nvGraphicFramePr>
        <p:xfrm>
          <a:off x="181050" y="1386255"/>
          <a:ext cx="8962950" cy="4923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B45F99-EC15-6F9B-CF5E-31610BC2F043}"/>
              </a:ext>
            </a:extLst>
          </p:cNvPr>
          <p:cNvSpPr/>
          <p:nvPr/>
        </p:nvSpPr>
        <p:spPr>
          <a:xfrm>
            <a:off x="1835696" y="8416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3FF0D9D-5837-1E1B-6292-ACD50F2D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908720"/>
            <a:ext cx="6480720" cy="792088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</a:t>
            </a:r>
          </a:p>
        </p:txBody>
      </p:sp>
    </p:spTree>
    <p:extLst>
      <p:ext uri="{BB962C8B-B14F-4D97-AF65-F5344CB8AC3E}">
        <p14:creationId xmlns:p14="http://schemas.microsoft.com/office/powerpoint/2010/main" val="57878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7864B-3E26-C0F5-D2C1-D2D78D08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C5CD5-398F-B126-4B2D-93C95558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image.freepik.com/free-vector/_1055-3127.jpg">
            <a:extLst>
              <a:ext uri="{FF2B5EF4-FFF2-40B4-BE49-F238E27FC236}">
                <a16:creationId xmlns:a16="http://schemas.microsoft.com/office/drawing/2014/main" id="{75A8461F-D571-BC21-4650-9AEFE573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69" y="-144941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89B51-993F-82C2-5290-A1BF0479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57" y="-58929"/>
            <a:ext cx="1005927" cy="122540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CB29EB-EC60-D1D5-3D81-F76BA4D10032}"/>
              </a:ext>
            </a:extLst>
          </p:cNvPr>
          <p:cNvSpPr/>
          <p:nvPr/>
        </p:nvSpPr>
        <p:spPr>
          <a:xfrm>
            <a:off x="1907704" y="8416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E5EDD7-6E8C-4A05-4806-26119A67C327}"/>
              </a:ext>
            </a:extLst>
          </p:cNvPr>
          <p:cNvSpPr/>
          <p:nvPr/>
        </p:nvSpPr>
        <p:spPr>
          <a:xfrm>
            <a:off x="1" y="1683860"/>
            <a:ext cx="8959283" cy="51657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описание муниципального образования</a:t>
            </a:r>
            <a:r>
              <a:rPr lang="ru-RU" sz="32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800100"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Красногорский район расположен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северо-западе Удмуртской Республики. Занимает территорию 1868,7 кв. км,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протяженность территории с севера на юг составляет 42,3 км, с запада на восток 61 км.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Красногорского района 72 населенных пункта.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Лесистость территории составляет более 64%. Наиболее распространены ель, береза, сосна и осина.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Протекает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35 речек, имеется много родников, прудов. Имеются небольшие запасы нефти, торф, гравий, пески, глина. На 1 января 2023 года численность жителей Красногорского района составляла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7584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человека.  Наблюдается тенденция сокращения населения за счет естественной убыли населения и миграции. Трудоспособное население района составляет 3829 человек (47%)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моложе трудоспособного возраста 1627 человек (20%), старше трудоспособного возраста 2673 человек (33%). Основным средством перевозок является автомобильный транспорт. Железнодорожный транспорт отсутствует.  Общая протяженность автомобильных дорог общего пользования   местного значения по району составляет 212,4 км, в т. ч. 7 км с асфальтовым покрытием, 137 км гравийные и остальные дороги грунтовые. Из средств связи имеется электросвязь с 10 АТС,  сотовая связь: МТС, Мегафон, Теле-2. По территории района проходит 89,4 км газопроводов высокого давления и 64,985 км газопроводов низкого давления.</a:t>
            </a:r>
          </a:p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2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71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7864B-3E26-C0F5-D2C1-D2D78D08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C5CD5-398F-B126-4B2D-93C95558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image.freepik.com/free-vector/_1055-3127.jpg">
            <a:extLst>
              <a:ext uri="{FF2B5EF4-FFF2-40B4-BE49-F238E27FC236}">
                <a16:creationId xmlns:a16="http://schemas.microsoft.com/office/drawing/2014/main" id="{75A8461F-D571-BC21-4650-9AEFE573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69" y="-144941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89B51-993F-82C2-5290-A1BF0479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57" y="-58929"/>
            <a:ext cx="1005927" cy="122540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CB29EB-EC60-D1D5-3D81-F76BA4D10032}"/>
              </a:ext>
            </a:extLst>
          </p:cNvPr>
          <p:cNvSpPr/>
          <p:nvPr/>
        </p:nvSpPr>
        <p:spPr>
          <a:xfrm>
            <a:off x="1763688" y="8416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E5EDD7-6E8C-4A05-4806-26119A67C327}"/>
              </a:ext>
            </a:extLst>
          </p:cNvPr>
          <p:cNvSpPr/>
          <p:nvPr/>
        </p:nvSpPr>
        <p:spPr>
          <a:xfrm>
            <a:off x="-116069" y="1751205"/>
            <a:ext cx="9075353" cy="50983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инвестиционного развития</a:t>
            </a:r>
            <a:r>
              <a:rPr lang="ru-RU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граждан в конкурсном отборе на реализацию проектов по созданию и развитию своего крестьянского хозяйства «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по развитию семейной фермы 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-Выход граждан на предпринимательскую деятельность по социальному контракту с получением материальной помощи в сумме до 350 тыс. руб. для открытия небольших производств или услуг, востребованных населением с последующей возможностью расширения своей деятельности за счет накопленных инвестиций.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-Развитие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-частного партнерства в т.ч. концессии по отрасли жилищно-коммунальное хозяйство.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-Строительство крупного животноводческого комплекса на 1000 голов КРС в ООО «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Качкашурское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в 2023-2027 годах. Объем инвестиций составит 500 млн. руб. Объемы производства продукции предприятия вырастут до  240 млн. руб. Будет создано 12 дополнительных рабочих мест.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-Соблюдение отделами и подразделениями Администрации в рамках установленной компетенции сроков согласований и предоставления разрешительной документации, необходимых для ведения инвестиционной деятельности.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2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1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7864B-3E26-C0F5-D2C1-D2D78D08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C5CD5-398F-B126-4B2D-93C955588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image.freepik.com/free-vector/_1055-3127.jpg">
            <a:extLst>
              <a:ext uri="{FF2B5EF4-FFF2-40B4-BE49-F238E27FC236}">
                <a16:creationId xmlns:a16="http://schemas.microsoft.com/office/drawing/2014/main" id="{75A8461F-D571-BC21-4650-9AEFE573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69" y="-144941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89B51-993F-82C2-5290-A1BF0479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57" y="-58929"/>
            <a:ext cx="1005927" cy="122540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CB29EB-EC60-D1D5-3D81-F76BA4D10032}"/>
              </a:ext>
            </a:extLst>
          </p:cNvPr>
          <p:cNvSpPr/>
          <p:nvPr/>
        </p:nvSpPr>
        <p:spPr>
          <a:xfrm>
            <a:off x="1763688" y="8416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E5EDD7-6E8C-4A05-4806-26119A67C327}"/>
              </a:ext>
            </a:extLst>
          </p:cNvPr>
          <p:cNvSpPr/>
          <p:nvPr/>
        </p:nvSpPr>
        <p:spPr>
          <a:xfrm>
            <a:off x="7549" y="1319830"/>
            <a:ext cx="8951735" cy="55297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проблемы муниципального образования: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Миграционный отток населения в города и сокращение численности населения;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Острый дефицит квалифицированных кадров;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удельного веса населения пенсионного возраста;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заработной платы в большинстве отраслей экономики 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бюджетной сфере;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серых схем оплаты труда;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плодородие почв Красногорского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Зарастание с/х земель древесно-кустарниковой растительностью;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Устаревшая материально-техническая база большинства с/х предприятий;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степень износа сетей теплоснабжения, водоснабжения, водоотведения;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дорог с асфальтовым покрытием;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Убыточность перевозок пассажиров и недостаточное количество рейсов автобусов для населения;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свободных земель разрешенному использованию для целей строительства, длительный срок внесения изменений в Генплан;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жилья для привлечения молодых кадров в район;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деловая активность населения по открытию бизнеса;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внешних инвесторов в экономику района;</a:t>
            </a:r>
          </a:p>
          <a:p>
            <a:pPr algn="just"/>
            <a:endParaRPr lang="ru-RU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6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45290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202286"/>
              </p:ext>
            </p:extLst>
          </p:nvPr>
        </p:nvGraphicFramePr>
        <p:xfrm>
          <a:off x="-108520" y="1534198"/>
          <a:ext cx="9252520" cy="522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B45F99-EC15-6F9B-CF5E-31610BC2F043}"/>
              </a:ext>
            </a:extLst>
          </p:cNvPr>
          <p:cNvSpPr/>
          <p:nvPr/>
        </p:nvSpPr>
        <p:spPr>
          <a:xfrm>
            <a:off x="1907704" y="8416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3FF0D9D-5837-1E1B-6292-ACD50F2D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2778"/>
            <a:ext cx="7956376" cy="1141572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экономики района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выручке от реализации продукции (работ, услуг)</a:t>
            </a:r>
          </a:p>
        </p:txBody>
      </p:sp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0E4D2B0A-94DE-A385-45EF-F61CF16C3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855478"/>
              </p:ext>
            </p:extLst>
          </p:nvPr>
        </p:nvGraphicFramePr>
        <p:xfrm>
          <a:off x="4355976" y="1885950"/>
          <a:ext cx="4330823" cy="43192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87504">
                  <a:extLst>
                    <a:ext uri="{9D8B030D-6E8A-4147-A177-3AD203B41FA5}">
                      <a16:colId xmlns:a16="http://schemas.microsoft.com/office/drawing/2014/main" val="3679184209"/>
                    </a:ext>
                  </a:extLst>
                </a:gridCol>
                <a:gridCol w="1443319">
                  <a:extLst>
                    <a:ext uri="{9D8B030D-6E8A-4147-A177-3AD203B41FA5}">
                      <a16:colId xmlns:a16="http://schemas.microsoft.com/office/drawing/2014/main" val="283694397"/>
                    </a:ext>
                  </a:extLst>
                </a:gridCol>
              </a:tblGrid>
              <a:tr h="39396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379342"/>
                  </a:ext>
                </a:extLst>
              </a:tr>
              <a:tr h="755478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485835"/>
                  </a:ext>
                </a:extLst>
              </a:tr>
              <a:tr h="1023038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Обрабатывающие производства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352072"/>
                  </a:ext>
                </a:extLst>
              </a:tr>
              <a:tr h="568356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Нефтедобыча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924732"/>
                  </a:ext>
                </a:extLst>
              </a:tr>
              <a:tr h="755478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Торговля и общепит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68400"/>
                  </a:ext>
                </a:extLst>
              </a:tr>
              <a:tr h="445571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728808"/>
                  </a:ext>
                </a:extLst>
              </a:tr>
            </a:tbl>
          </a:graphicData>
        </a:graphic>
      </p:graphicFrame>
      <p:sp>
        <p:nvSpPr>
          <p:cNvPr id="7" name="Объект 6">
            <a:extLst>
              <a:ext uri="{FF2B5EF4-FFF2-40B4-BE49-F238E27FC236}">
                <a16:creationId xmlns:a16="http://schemas.microsoft.com/office/drawing/2014/main" id="{4ADB9306-31FE-7A12-D150-9ECDD117C05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85950"/>
            <a:ext cx="4067175" cy="48720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Красногорский  район приходится 0,21 %  промышленной продукции и  1,1 %  продукции сельского хозяйства республики.  Основное направление развития экономики района – сельское хозяйство.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Крупные и средние предприятия отсутствуют.</a:t>
            </a:r>
          </a:p>
        </p:txBody>
      </p:sp>
    </p:spTree>
    <p:extLst>
      <p:ext uri="{BB962C8B-B14F-4D97-AF65-F5344CB8AC3E}">
        <p14:creationId xmlns:p14="http://schemas.microsoft.com/office/powerpoint/2010/main" val="5679477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B4E3EE"/>
    </a:lt1>
    <a:dk2>
      <a:srgbClr val="189180"/>
    </a:dk2>
    <a:lt2>
      <a:srgbClr val="808080"/>
    </a:lt2>
    <a:accent1>
      <a:srgbClr val="FF7F00"/>
    </a:accent1>
    <a:accent2>
      <a:srgbClr val="B3DC27"/>
    </a:accent2>
    <a:accent3>
      <a:srgbClr val="D6EFF5"/>
    </a:accent3>
    <a:accent4>
      <a:srgbClr val="000000"/>
    </a:accent4>
    <a:accent5>
      <a:srgbClr val="FFC0AA"/>
    </a:accent5>
    <a:accent6>
      <a:srgbClr val="A2C722"/>
    </a:accent6>
    <a:hlink>
      <a:srgbClr val="6FB9D7"/>
    </a:hlink>
    <a:folHlink>
      <a:srgbClr val="F93D17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B4E3EE"/>
    </a:lt1>
    <a:dk2>
      <a:srgbClr val="189180"/>
    </a:dk2>
    <a:lt2>
      <a:srgbClr val="808080"/>
    </a:lt2>
    <a:accent1>
      <a:srgbClr val="FF7F00"/>
    </a:accent1>
    <a:accent2>
      <a:srgbClr val="B3DC27"/>
    </a:accent2>
    <a:accent3>
      <a:srgbClr val="D6EFF5"/>
    </a:accent3>
    <a:accent4>
      <a:srgbClr val="000000"/>
    </a:accent4>
    <a:accent5>
      <a:srgbClr val="FFC0AA"/>
    </a:accent5>
    <a:accent6>
      <a:srgbClr val="A2C722"/>
    </a:accent6>
    <a:hlink>
      <a:srgbClr val="6FB9D7"/>
    </a:hlink>
    <a:folHlink>
      <a:srgbClr val="F93D17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B4E3EE"/>
    </a:lt1>
    <a:dk2>
      <a:srgbClr val="189180"/>
    </a:dk2>
    <a:lt2>
      <a:srgbClr val="808080"/>
    </a:lt2>
    <a:accent1>
      <a:srgbClr val="FF7F00"/>
    </a:accent1>
    <a:accent2>
      <a:srgbClr val="B3DC27"/>
    </a:accent2>
    <a:accent3>
      <a:srgbClr val="D6EFF5"/>
    </a:accent3>
    <a:accent4>
      <a:srgbClr val="000000"/>
    </a:accent4>
    <a:accent5>
      <a:srgbClr val="FFC0AA"/>
    </a:accent5>
    <a:accent6>
      <a:srgbClr val="A2C722"/>
    </a:accent6>
    <a:hlink>
      <a:srgbClr val="6FB9D7"/>
    </a:hlink>
    <a:folHlink>
      <a:srgbClr val="F93D17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B4E3EE"/>
    </a:lt1>
    <a:dk2>
      <a:srgbClr val="189180"/>
    </a:dk2>
    <a:lt2>
      <a:srgbClr val="808080"/>
    </a:lt2>
    <a:accent1>
      <a:srgbClr val="FF7F00"/>
    </a:accent1>
    <a:accent2>
      <a:srgbClr val="B3DC27"/>
    </a:accent2>
    <a:accent3>
      <a:srgbClr val="D6EFF5"/>
    </a:accent3>
    <a:accent4>
      <a:srgbClr val="000000"/>
    </a:accent4>
    <a:accent5>
      <a:srgbClr val="FFC0AA"/>
    </a:accent5>
    <a:accent6>
      <a:srgbClr val="A2C722"/>
    </a:accent6>
    <a:hlink>
      <a:srgbClr val="6FB9D7"/>
    </a:hlink>
    <a:folHlink>
      <a:srgbClr val="F93D17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3481</TotalTime>
  <Words>2129</Words>
  <Application>Microsoft Office PowerPoint</Application>
  <PresentationFormat>Экран (4:3)</PresentationFormat>
  <Paragraphs>355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PT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АДМИНИСТРАТИВНОЕ ДЕЛЕНИЕ</vt:lpstr>
      <vt:lpstr>Презентация PowerPoint</vt:lpstr>
      <vt:lpstr>Презентация PowerPoint</vt:lpstr>
      <vt:lpstr>Презентация PowerPoint</vt:lpstr>
      <vt:lpstr>Структура экономики района по выручке от реализации продукции (работ, услуг)</vt:lpstr>
      <vt:lpstr>Основные экономические показатели развития муниципального образования</vt:lpstr>
      <vt:lpstr>ПРЕДПРИНИМАТЕЛЬСТВО</vt:lpstr>
      <vt:lpstr>Основные показатели по доходам населения и среднемесячной заработной плате за 2016-2022 гг.,  руб.</vt:lpstr>
      <vt:lpstr>Сельское хозяйство </vt:lpstr>
      <vt:lpstr>Презентация PowerPoint</vt:lpstr>
      <vt:lpstr>Основные показатели развития сельского хозяйства </vt:lpstr>
      <vt:lpstr>Инфраструктура Красногорского района </vt:lpstr>
      <vt:lpstr>Инвестиционная политика</vt:lpstr>
      <vt:lpstr>Нормативно-правовая база, регулирующая инвестиционную деятельность </vt:lpstr>
      <vt:lpstr>Презентация PowerPoint</vt:lpstr>
      <vt:lpstr>Инвестиционные площадки на территории муниципального образования «Муниципальный округ Красногорский район Удмуртской Республики»:</vt:lpstr>
      <vt:lpstr>Презентация PowerPoint</vt:lpstr>
      <vt:lpstr>Презентация PowerPoint</vt:lpstr>
      <vt:lpstr>Кормовые и технические культуры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qwe</dc:creator>
  <cp:lastModifiedBy>Администрация</cp:lastModifiedBy>
  <cp:revision>76</cp:revision>
  <dcterms:created xsi:type="dcterms:W3CDTF">2020-02-23T15:39:22Z</dcterms:created>
  <dcterms:modified xsi:type="dcterms:W3CDTF">2023-05-15T06:06:02Z</dcterms:modified>
</cp:coreProperties>
</file>