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66"/>
    <a:srgbClr val="FF7C80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2611" autoAdjust="0"/>
    <p:restoredTop sz="94660" autoAdjust="0"/>
  </p:normalViewPr>
  <p:slideViewPr>
    <p:cSldViewPr>
      <p:cViewPr varScale="1">
        <p:scale>
          <a:sx n="74" d="100"/>
          <a:sy n="74" d="100"/>
        </p:scale>
        <p:origin x="-4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86;&#1090;&#1095;&#1077;&#1090;%20&#1079;&#1072;%20&#1095;&#1077;&#1090;&#1074;&#1077;&#1088;&#1090;&#1100;\&#1086;&#1090;&#1095;&#1105;&#1090;%20&#1079;&#1072;%20&#1075;&#1086;&#1076;\&#1091;&#1089;&#1087;&#1077;&#1074;&#1072;&#1077;&#1084;&#1086;&#1089;&#1090;&#1100;\&#1080;&#1090;&#1086;&#1075;&#1080;%20&#1075;&#1086;&#1076;&#1072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86;&#1090;&#1095;&#1077;&#1090;%20&#1079;&#1072;%20&#1095;&#1077;&#1090;&#1074;&#1077;&#1088;&#1090;&#1100;\&#1086;&#1090;&#1095;&#1105;&#1090;%20&#1079;&#1072;%20&#1075;&#1086;&#1076;\&#1091;&#1089;&#1087;&#1077;&#1074;&#1072;&#1077;&#1084;&#1086;&#1089;&#1090;&#1100;\&#1080;&#1090;&#1086;&#1075;&#1080;%20&#1075;&#1086;&#1076;&#1072;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&#1086;&#1090;&#1095;&#1077;&#1090;%20&#1079;&#1072;%20&#1095;&#1077;&#1090;&#1074;&#1077;&#1088;&#1090;&#1100;\&#1086;&#1090;&#1095;&#1105;&#1090;%20&#1079;&#1072;%20&#1075;&#1086;&#1076;\&#1091;&#1089;&#1087;&#1077;&#1074;&#1072;&#1077;&#1084;&#1086;&#1089;&#1090;&#1100;\&#1080;&#1090;&#1086;&#1075;&#1080;%20&#1075;&#1086;&#1076;&#1072;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&#1086;&#1090;&#1095;&#1077;&#1090;%20&#1079;&#1072;%20&#1095;&#1077;&#1090;&#1074;&#1077;&#1088;&#1090;&#1100;\&#1086;&#1090;&#1095;&#1105;&#1090;%20&#1079;&#1072;%20&#1075;&#1086;&#1076;\&#1091;&#1089;&#1087;&#1077;&#1074;&#1072;&#1077;&#1084;&#1086;&#1089;&#1090;&#1100;\&#1080;&#1090;&#1086;&#1075;&#1080;%20&#1075;&#1086;&#1076;&#1072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86;&#1090;&#1095;&#1077;&#1090;%20&#1079;&#1072;%20&#1095;&#1077;&#1090;&#1074;&#1077;&#1088;&#1090;&#1100;\&#1080;&#1090;&#1086;&#1075;&#1080;%201%20&#1095;&#1077;&#1090;&#1074;&#1077;&#1088;&#1090;&#1080;\&#1050;&#1085;&#1080;&#1075;&#1072;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80;&#1090;&#1086;&#1075;&#1080;%20&#1095;&#1077;&#1090;&#1074;&#1077;&#1088;&#1090;&#1080;\&#1050;&#1085;&#1080;&#1075;&#1072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'[итоги года.xlsx]Лист3'!$A$2:$A$11</c:f>
              <c:strCache>
                <c:ptCount val="10"/>
                <c:pt idx="0">
                  <c:v>Архангельская СОШ</c:v>
                </c:pt>
                <c:pt idx="1">
                  <c:v>Барановская СОШ</c:v>
                </c:pt>
                <c:pt idx="2">
                  <c:v>Валамазская СОШ</c:v>
                </c:pt>
                <c:pt idx="3">
                  <c:v>Васильевская СОШ</c:v>
                </c:pt>
                <c:pt idx="4">
                  <c:v>Дебинская СОШ</c:v>
                </c:pt>
                <c:pt idx="5">
                  <c:v>Красногорская гимназия</c:v>
                </c:pt>
                <c:pt idx="6">
                  <c:v>Красногорская СОШ</c:v>
                </c:pt>
                <c:pt idx="7">
                  <c:v>Кокманская ООШ</c:v>
                </c:pt>
                <c:pt idx="8">
                  <c:v>Курьинская СОШ</c:v>
                </c:pt>
                <c:pt idx="9">
                  <c:v>Селеговская ООШ</c:v>
                </c:pt>
              </c:strCache>
            </c:strRef>
          </c:cat>
          <c:val>
            <c:numRef>
              <c:f>'[итоги года.xlsx]Лист3'!$B$2:$B$11</c:f>
              <c:numCache>
                <c:formatCode>General</c:formatCode>
                <c:ptCount val="10"/>
                <c:pt idx="0">
                  <c:v>61</c:v>
                </c:pt>
                <c:pt idx="1">
                  <c:v>51</c:v>
                </c:pt>
                <c:pt idx="2">
                  <c:v>87</c:v>
                </c:pt>
                <c:pt idx="3">
                  <c:v>43</c:v>
                </c:pt>
                <c:pt idx="4">
                  <c:v>58</c:v>
                </c:pt>
                <c:pt idx="5">
                  <c:v>421</c:v>
                </c:pt>
                <c:pt idx="6">
                  <c:v>414</c:v>
                </c:pt>
                <c:pt idx="7">
                  <c:v>17</c:v>
                </c:pt>
                <c:pt idx="8">
                  <c:v>78</c:v>
                </c:pt>
                <c:pt idx="9">
                  <c:v>5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8875386035250274"/>
          <c:y val="0.13223979768003966"/>
          <c:w val="0.29438802009169296"/>
          <c:h val="0.65492818947898912"/>
        </c:manualLayout>
      </c:layout>
      <c:txPr>
        <a:bodyPr/>
        <a:lstStyle/>
        <a:p>
          <a:pPr>
            <a:defRPr sz="1600" b="1"/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'[итоги года.xlsx]Лист3'!$A$2:$A$11</c:f>
              <c:strCache>
                <c:ptCount val="10"/>
                <c:pt idx="0">
                  <c:v>Архангельская СОШ</c:v>
                </c:pt>
                <c:pt idx="1">
                  <c:v>Барановская СОШ</c:v>
                </c:pt>
                <c:pt idx="2">
                  <c:v>Валамазская СОШ</c:v>
                </c:pt>
                <c:pt idx="3">
                  <c:v>Васильевская СОШ</c:v>
                </c:pt>
                <c:pt idx="4">
                  <c:v>Дебинская СОШ</c:v>
                </c:pt>
                <c:pt idx="5">
                  <c:v>Красногорская гимназия</c:v>
                </c:pt>
                <c:pt idx="6">
                  <c:v>Красногорская СОШ</c:v>
                </c:pt>
                <c:pt idx="7">
                  <c:v>Кокманская ООШ</c:v>
                </c:pt>
                <c:pt idx="8">
                  <c:v>Курьинская СОШ</c:v>
                </c:pt>
                <c:pt idx="9">
                  <c:v>Селеговская ООШ</c:v>
                </c:pt>
              </c:strCache>
            </c:strRef>
          </c:cat>
          <c:val>
            <c:numRef>
              <c:f>'[итоги года.xlsx]Лист3'!$C$2:$C$11</c:f>
              <c:numCache>
                <c:formatCode>General</c:formatCode>
                <c:ptCount val="10"/>
                <c:pt idx="0">
                  <c:v>61</c:v>
                </c:pt>
                <c:pt idx="1">
                  <c:v>51</c:v>
                </c:pt>
                <c:pt idx="2">
                  <c:v>88</c:v>
                </c:pt>
                <c:pt idx="3">
                  <c:v>41</c:v>
                </c:pt>
                <c:pt idx="4">
                  <c:v>58</c:v>
                </c:pt>
                <c:pt idx="5">
                  <c:v>429</c:v>
                </c:pt>
                <c:pt idx="6">
                  <c:v>408</c:v>
                </c:pt>
                <c:pt idx="7">
                  <c:v>17</c:v>
                </c:pt>
                <c:pt idx="8">
                  <c:v>78</c:v>
                </c:pt>
                <c:pt idx="9">
                  <c:v>5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bar"/>
        <c:grouping val="stacked"/>
        <c:ser>
          <c:idx val="0"/>
          <c:order val="0"/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Val val="1"/>
          </c:dLbls>
          <c:cat>
            <c:strRef>
              <c:f>Лист4!$A$2:$A$11</c:f>
              <c:strCache>
                <c:ptCount val="10"/>
                <c:pt idx="0">
                  <c:v>Архангельская СОШ</c:v>
                </c:pt>
                <c:pt idx="1">
                  <c:v>Барановская СОШ</c:v>
                </c:pt>
                <c:pt idx="2">
                  <c:v>Валамазская СОШ</c:v>
                </c:pt>
                <c:pt idx="3">
                  <c:v>Васильевская СОШ</c:v>
                </c:pt>
                <c:pt idx="4">
                  <c:v>Дебинская СОШ</c:v>
                </c:pt>
                <c:pt idx="5">
                  <c:v>Красногорская гимназия</c:v>
                </c:pt>
                <c:pt idx="6">
                  <c:v>Красногорская СОШ</c:v>
                </c:pt>
                <c:pt idx="7">
                  <c:v>Кокманская ООШ</c:v>
                </c:pt>
                <c:pt idx="8">
                  <c:v>Курьинская СОШ</c:v>
                </c:pt>
                <c:pt idx="9">
                  <c:v>Селеговская ООШ</c:v>
                </c:pt>
              </c:strCache>
            </c:strRef>
          </c:cat>
          <c:val>
            <c:numRef>
              <c:f>Лист4!$B$2:$B$11</c:f>
              <c:numCache>
                <c:formatCode>General</c:formatCode>
                <c:ptCount val="10"/>
                <c:pt idx="0">
                  <c:v>49.1</c:v>
                </c:pt>
                <c:pt idx="1">
                  <c:v>67.400000000000006</c:v>
                </c:pt>
                <c:pt idx="2">
                  <c:v>51.3</c:v>
                </c:pt>
                <c:pt idx="3">
                  <c:v>46.2</c:v>
                </c:pt>
                <c:pt idx="4">
                  <c:v>55.8</c:v>
                </c:pt>
                <c:pt idx="5">
                  <c:v>75.900000000000006</c:v>
                </c:pt>
                <c:pt idx="6">
                  <c:v>39.300000000000004</c:v>
                </c:pt>
                <c:pt idx="7">
                  <c:v>56.3</c:v>
                </c:pt>
                <c:pt idx="8">
                  <c:v>52.8</c:v>
                </c:pt>
                <c:pt idx="9">
                  <c:v>100</c:v>
                </c:pt>
              </c:numCache>
            </c:numRef>
          </c:val>
        </c:ser>
        <c:overlap val="100"/>
        <c:axId val="60344960"/>
        <c:axId val="60350848"/>
      </c:barChart>
      <c:catAx>
        <c:axId val="60344960"/>
        <c:scaling>
          <c:orientation val="minMax"/>
        </c:scaling>
        <c:axPos val="l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60350848"/>
        <c:crosses val="autoZero"/>
        <c:auto val="1"/>
        <c:lblAlgn val="ctr"/>
        <c:lblOffset val="100"/>
      </c:catAx>
      <c:valAx>
        <c:axId val="60350848"/>
        <c:scaling>
          <c:orientation val="minMax"/>
        </c:scaling>
        <c:axPos val="b"/>
        <c:majorGridlines/>
        <c:numFmt formatCode="General" sourceLinked="1"/>
        <c:tickLblPos val="nextTo"/>
        <c:crossAx val="60344960"/>
        <c:crosses val="autoZero"/>
        <c:crossBetween val="between"/>
      </c:valAx>
    </c:plotArea>
    <c:plotVisOnly val="1"/>
  </c:chart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bar"/>
        <c:grouping val="stacked"/>
        <c:ser>
          <c:idx val="0"/>
          <c:order val="0"/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Val val="1"/>
          </c:dLbls>
          <c:cat>
            <c:strRef>
              <c:f>Лист5!$A$2:$A$11</c:f>
              <c:strCache>
                <c:ptCount val="10"/>
                <c:pt idx="0">
                  <c:v>Архангельская СОШ</c:v>
                </c:pt>
                <c:pt idx="1">
                  <c:v>Барановская СОШ</c:v>
                </c:pt>
                <c:pt idx="2">
                  <c:v>Валамазская СОШ</c:v>
                </c:pt>
                <c:pt idx="3">
                  <c:v>Васильевская СОШ</c:v>
                </c:pt>
                <c:pt idx="4">
                  <c:v>Дебинская СОШ</c:v>
                </c:pt>
                <c:pt idx="5">
                  <c:v>Красногорская гимназия</c:v>
                </c:pt>
                <c:pt idx="6">
                  <c:v>Красногорская СОШ</c:v>
                </c:pt>
                <c:pt idx="7">
                  <c:v>Кокманская ООШ</c:v>
                </c:pt>
                <c:pt idx="8">
                  <c:v>Курьинская СОШ</c:v>
                </c:pt>
                <c:pt idx="9">
                  <c:v>Селеговская ООШ</c:v>
                </c:pt>
              </c:strCache>
            </c:strRef>
          </c:cat>
          <c:val>
            <c:numRef>
              <c:f>Лист5!$B$2:$B$11</c:f>
              <c:numCache>
                <c:formatCode>General</c:formatCode>
                <c:ptCount val="10"/>
                <c:pt idx="0">
                  <c:v>98</c:v>
                </c:pt>
                <c:pt idx="1">
                  <c:v>100</c:v>
                </c:pt>
                <c:pt idx="2">
                  <c:v>96.6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99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</c:numCache>
            </c:numRef>
          </c:val>
        </c:ser>
        <c:overlap val="100"/>
        <c:axId val="60792832"/>
        <c:axId val="60794368"/>
      </c:barChart>
      <c:catAx>
        <c:axId val="60792832"/>
        <c:scaling>
          <c:orientation val="minMax"/>
        </c:scaling>
        <c:axPos val="l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60794368"/>
        <c:crosses val="autoZero"/>
        <c:auto val="1"/>
        <c:lblAlgn val="ctr"/>
        <c:lblOffset val="100"/>
      </c:catAx>
      <c:valAx>
        <c:axId val="60794368"/>
        <c:scaling>
          <c:orientation val="minMax"/>
        </c:scaling>
        <c:axPos val="b"/>
        <c:majorGridlines/>
        <c:numFmt formatCode="General" sourceLinked="1"/>
        <c:tickLblPos val="nextTo"/>
        <c:crossAx val="60792832"/>
        <c:crosses val="autoZero"/>
        <c:crossBetween val="between"/>
      </c:valAx>
    </c:plotArea>
    <c:plotVisOnly val="1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bar"/>
        <c:grouping val="clustered"/>
        <c:ser>
          <c:idx val="0"/>
          <c:order val="0"/>
          <c:dLbls>
            <c:showVal val="1"/>
          </c:dLbls>
          <c:cat>
            <c:strRef>
              <c:f>Лист6!$A$3:$A$10</c:f>
              <c:strCache>
                <c:ptCount val="8"/>
                <c:pt idx="0">
                  <c:v>Архангельская СОШ</c:v>
                </c:pt>
                <c:pt idx="1">
                  <c:v>Валамазская СОШ</c:v>
                </c:pt>
                <c:pt idx="2">
                  <c:v>Красногорская гимназия</c:v>
                </c:pt>
                <c:pt idx="3">
                  <c:v>Васильевская СОШ</c:v>
                </c:pt>
                <c:pt idx="4">
                  <c:v>Барановская СОШ</c:v>
                </c:pt>
                <c:pt idx="5">
                  <c:v>Красногорская СОШ</c:v>
                </c:pt>
                <c:pt idx="6">
                  <c:v>Курьинская СОШ</c:v>
                </c:pt>
                <c:pt idx="7">
                  <c:v>Кокманская ООШ</c:v>
                </c:pt>
              </c:strCache>
            </c:strRef>
          </c:cat>
          <c:val>
            <c:numRef>
              <c:f>Лист6!$B$3:$B$10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8</c:v>
                </c:pt>
                <c:pt idx="3">
                  <c:v>0</c:v>
                </c:pt>
                <c:pt idx="4">
                  <c:v>1</c:v>
                </c:pt>
                <c:pt idx="5">
                  <c:v>3</c:v>
                </c:pt>
                <c:pt idx="6">
                  <c:v>1</c:v>
                </c:pt>
                <c:pt idx="7">
                  <c:v>0</c:v>
                </c:pt>
              </c:numCache>
            </c:numRef>
          </c:val>
        </c:ser>
        <c:axId val="9631616"/>
        <c:axId val="9654272"/>
      </c:barChart>
      <c:catAx>
        <c:axId val="9631616"/>
        <c:scaling>
          <c:orientation val="minMax"/>
        </c:scaling>
        <c:axPos val="l"/>
        <c:tickLblPos val="nextTo"/>
        <c:crossAx val="9654272"/>
        <c:crosses val="autoZero"/>
        <c:auto val="1"/>
        <c:lblAlgn val="ctr"/>
        <c:lblOffset val="100"/>
      </c:catAx>
      <c:valAx>
        <c:axId val="9654272"/>
        <c:scaling>
          <c:orientation val="minMax"/>
        </c:scaling>
        <c:delete val="1"/>
        <c:axPos val="b"/>
        <c:majorGridlines/>
        <c:numFmt formatCode="General" sourceLinked="1"/>
        <c:tickLblPos val="nextTo"/>
        <c:crossAx val="9631616"/>
        <c:crosses val="autoZero"/>
        <c:crossBetween val="between"/>
      </c:valAx>
    </c:plotArea>
    <c:legend>
      <c:legendPos val="r"/>
      <c:layout/>
    </c:legend>
    <c:plotVisOnly val="1"/>
  </c:chart>
  <c:spPr>
    <a:gradFill rotWithShape="1">
      <a:gsLst>
        <a:gs pos="0">
          <a:schemeClr val="accent2">
            <a:tint val="50000"/>
            <a:satMod val="300000"/>
          </a:schemeClr>
        </a:gs>
        <a:gs pos="35000">
          <a:schemeClr val="accent2">
            <a:tint val="37000"/>
            <a:satMod val="300000"/>
          </a:schemeClr>
        </a:gs>
        <a:gs pos="100000">
          <a:schemeClr val="accent2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accent2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 sz="2400"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bar"/>
        <c:grouping val="stacked"/>
        <c:ser>
          <c:idx val="0"/>
          <c:order val="0"/>
          <c:tx>
            <c:v>Золотые медали</c:v>
          </c:tx>
          <c:spPr>
            <a:solidFill>
              <a:srgbClr val="FFFF00">
                <a:alpha val="91765"/>
              </a:srgbClr>
            </a:solidFill>
          </c:spPr>
          <c:dLbls>
            <c:showVal val="1"/>
          </c:dLbls>
          <c:cat>
            <c:strRef>
              <c:f>Лист7!$A$4:$A$6</c:f>
              <c:strCache>
                <c:ptCount val="3"/>
                <c:pt idx="0">
                  <c:v>Красногорская гимназия</c:v>
                </c:pt>
                <c:pt idx="1">
                  <c:v>Красногорская СОШ</c:v>
                </c:pt>
                <c:pt idx="2">
                  <c:v>Курьинская СОШ</c:v>
                </c:pt>
              </c:strCache>
            </c:strRef>
          </c:cat>
          <c:val>
            <c:numRef>
              <c:f>Лист7!$B$4:$B$6</c:f>
              <c:numCache>
                <c:formatCode>General</c:formatCode>
                <c:ptCount val="3"/>
                <c:pt idx="0">
                  <c:v>6</c:v>
                </c:pt>
                <c:pt idx="1">
                  <c:v>3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v>Серебряные медали</c:v>
          </c:tx>
          <c:spPr>
            <a:solidFill>
              <a:srgbClr val="969696"/>
            </a:solidFill>
          </c:spPr>
          <c:dLbls>
            <c:showVal val="1"/>
          </c:dLbls>
          <c:cat>
            <c:strRef>
              <c:f>Лист7!$A$4:$A$6</c:f>
              <c:strCache>
                <c:ptCount val="3"/>
                <c:pt idx="0">
                  <c:v>Красногорская гимназия</c:v>
                </c:pt>
                <c:pt idx="1">
                  <c:v>Красногорская СОШ</c:v>
                </c:pt>
                <c:pt idx="2">
                  <c:v>Курьинская СОШ</c:v>
                </c:pt>
              </c:strCache>
            </c:strRef>
          </c:cat>
          <c:val>
            <c:numRef>
              <c:f>Лист7!$C$4:$C$6</c:f>
              <c:numCache>
                <c:formatCode>General</c:formatCode>
                <c:ptCount val="3"/>
                <c:pt idx="0">
                  <c:v>3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</c:ser>
        <c:overlap val="100"/>
        <c:axId val="60924288"/>
        <c:axId val="60925824"/>
      </c:barChart>
      <c:catAx>
        <c:axId val="60924288"/>
        <c:scaling>
          <c:orientation val="minMax"/>
        </c:scaling>
        <c:axPos val="l"/>
        <c:tickLblPos val="nextTo"/>
        <c:crossAx val="60925824"/>
        <c:crosses val="autoZero"/>
        <c:auto val="1"/>
        <c:lblAlgn val="ctr"/>
        <c:lblOffset val="100"/>
      </c:catAx>
      <c:valAx>
        <c:axId val="60925824"/>
        <c:scaling>
          <c:orientation val="minMax"/>
        </c:scaling>
        <c:axPos val="b"/>
        <c:majorGridlines/>
        <c:numFmt formatCode="General" sourceLinked="1"/>
        <c:tickLblPos val="nextTo"/>
        <c:crossAx val="60924288"/>
        <c:crosses val="autoZero"/>
        <c:crossBetween val="between"/>
      </c:valAx>
      <c:spPr>
        <a:solidFill>
          <a:srgbClr val="FF7C80"/>
        </a:solidFill>
      </c:spPr>
    </c:plotArea>
    <c:legend>
      <c:legendPos val="r"/>
      <c:layout/>
    </c:legend>
    <c:plotVisOnly val="1"/>
  </c:chart>
  <c:spPr>
    <a:gradFill>
      <a:gsLst>
        <a:gs pos="0">
          <a:srgbClr val="4F81BD">
            <a:tint val="66000"/>
            <a:satMod val="160000"/>
            <a:alpha val="84000"/>
          </a:srgbClr>
        </a:gs>
        <a:gs pos="50000">
          <a:srgbClr val="4F81BD">
            <a:tint val="44500"/>
            <a:satMod val="160000"/>
          </a:srgbClr>
        </a:gs>
        <a:gs pos="100000">
          <a:srgbClr val="4F81BD">
            <a:tint val="23500"/>
            <a:satMod val="160000"/>
          </a:srgbClr>
        </a:gs>
      </a:gsLst>
      <a:lin ang="5400000" scaled="0"/>
    </a:gradFill>
  </c:spPr>
  <c:txPr>
    <a:bodyPr/>
    <a:lstStyle/>
    <a:p>
      <a:pPr>
        <a:defRPr sz="1400" b="1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0.54766</cdr:x>
      <cdr:y>0.00815</cdr:y>
    </cdr:from>
    <cdr:to>
      <cdr:x>0.60374</cdr:x>
      <cdr:y>0.04891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790826" y="28575"/>
          <a:ext cx="285750" cy="1428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0.57757</cdr:x>
      <cdr:y>0.31793</cdr:y>
    </cdr:from>
    <cdr:to>
      <cdr:x>0.67103</cdr:x>
      <cdr:y>0.36957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943226" y="1114425"/>
          <a:ext cx="476250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600" b="1" dirty="0">
              <a:solidFill>
                <a:srgbClr val="C00000"/>
              </a:solidFill>
            </a:rPr>
            <a:t>54,9</a:t>
          </a:r>
        </a:p>
      </cdr:txBody>
    </cdr:sp>
  </cdr:relSizeAnchor>
  <cdr:relSizeAnchor xmlns:cdr="http://schemas.openxmlformats.org/drawingml/2006/chartDrawing">
    <cdr:from>
      <cdr:x>0.58879</cdr:x>
      <cdr:y>0.00544</cdr:y>
    </cdr:from>
    <cdr:to>
      <cdr:x>0.59065</cdr:x>
      <cdr:y>0.90761</cdr:y>
    </cdr:to>
    <cdr:sp macro="" textlink="">
      <cdr:nvSpPr>
        <cdr:cNvPr id="8" name="Прямая соединительная линия 7"/>
        <cdr:cNvSpPr/>
      </cdr:nvSpPr>
      <cdr:spPr>
        <a:xfrm xmlns:a="http://schemas.openxmlformats.org/drawingml/2006/main" rot="16200000" flipH="1">
          <a:off x="1423988" y="1595439"/>
          <a:ext cx="3162301" cy="9526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0.81989</cdr:x>
      <cdr:y>0.0303</cdr:y>
    </cdr:from>
    <cdr:to>
      <cdr:x>0.82176</cdr:x>
      <cdr:y>0.93939</cdr:y>
    </cdr:to>
    <cdr:sp macro="" textlink="">
      <cdr:nvSpPr>
        <cdr:cNvPr id="3" name="Прямая соединительная линия 2"/>
        <cdr:cNvSpPr/>
      </cdr:nvSpPr>
      <cdr:spPr>
        <a:xfrm xmlns:a="http://schemas.openxmlformats.org/drawingml/2006/main" rot="16200000" flipH="1">
          <a:off x="4162425" y="104774"/>
          <a:ext cx="9526" cy="3143251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0.82927</cdr:x>
      <cdr:y>0.31405</cdr:y>
    </cdr:from>
    <cdr:to>
      <cdr:x>0.94372</cdr:x>
      <cdr:y>0.3719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210051" y="1085850"/>
          <a:ext cx="58102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600" b="1" dirty="0">
              <a:solidFill>
                <a:srgbClr val="C00000"/>
              </a:solidFill>
            </a:rPr>
            <a:t>99,6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DA098EC-E15D-4973-B5DF-664DA66FDC96}" type="datetimeFigureOut">
              <a:rPr lang="ru-RU"/>
              <a:pPr>
                <a:defRPr/>
              </a:pPr>
              <a:t>23.06.2011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986B2FC-1D6F-4E97-9A47-8A9EDD451B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E9C996-CBBC-4646-8A01-242E3B034FB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EAD0B-C097-4F54-A83B-1C75CFE0877F}" type="datetimeFigureOut">
              <a:rPr lang="ru-RU"/>
              <a:pPr>
                <a:defRPr/>
              </a:pPr>
              <a:t>23.06.2011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6076A-CA80-4F89-8FE8-06AEF48CAC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33254-6584-4035-A8AF-6DE84CCD047D}" type="datetimeFigureOut">
              <a:rPr lang="ru-RU"/>
              <a:pPr>
                <a:defRPr/>
              </a:pPr>
              <a:t>23.06.2011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1F06B-2055-4B41-A8EF-723A2D1B9B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C1C77-B439-41FE-90E1-1D409F9D6934}" type="datetimeFigureOut">
              <a:rPr lang="ru-RU"/>
              <a:pPr>
                <a:defRPr/>
              </a:pPr>
              <a:t>23.06.2011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F211A-8538-4EFC-9CDF-7995F9E105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DFD51-7C81-4495-849F-D4CFB9239461}" type="datetimeFigureOut">
              <a:rPr lang="ru-RU"/>
              <a:pPr>
                <a:defRPr/>
              </a:pPr>
              <a:t>23.06.2011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5BCEC-0D2E-4821-BD75-A1CF530CDF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3DCFA-3FF3-4BEA-8227-A37DC6CD4374}" type="datetimeFigureOut">
              <a:rPr lang="ru-RU"/>
              <a:pPr>
                <a:defRPr/>
              </a:pPr>
              <a:t>23.06.2011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D7246-C0A4-47CF-8B2D-295791840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E374E-40BD-4D72-8CCF-D9429E812208}" type="datetimeFigureOut">
              <a:rPr lang="ru-RU"/>
              <a:pPr>
                <a:defRPr/>
              </a:pPr>
              <a:t>23.06.2011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0B203-4DF2-4291-8572-5B4F4C5BA0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8757D-8C38-4BA6-835B-2CCAFB6A1114}" type="datetimeFigureOut">
              <a:rPr lang="ru-RU"/>
              <a:pPr>
                <a:defRPr/>
              </a:pPr>
              <a:t>23.06.2011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093CB-D9AD-44C2-A5C1-D1DD3769A9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BF9EC-FDA5-440E-9E8B-D457E30B44FD}" type="datetimeFigureOut">
              <a:rPr lang="ru-RU"/>
              <a:pPr>
                <a:defRPr/>
              </a:pPr>
              <a:t>23.06.2011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838A2-96B6-4494-A281-FE3C36D478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F5B75-37AA-49F6-A8E6-4A2AF36E22E7}" type="datetimeFigureOut">
              <a:rPr lang="ru-RU"/>
              <a:pPr>
                <a:defRPr/>
              </a:pPr>
              <a:t>23.06.2011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F46F7-FE80-4187-9915-D38526C6C5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DDC49-1C81-4C28-A61F-43F85AF96F07}" type="datetimeFigureOut">
              <a:rPr lang="ru-RU"/>
              <a:pPr>
                <a:defRPr/>
              </a:pPr>
              <a:t>23.06.2011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25C2-FC1B-4875-AA4D-E2E8C1D9F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B7686-CC20-484E-9A72-E603DB184147}" type="datetimeFigureOut">
              <a:rPr lang="ru-RU"/>
              <a:pPr>
                <a:defRPr/>
              </a:pPr>
              <a:t>23.06.2011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A04CA-CD68-4418-8570-FB4C6C63D7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4BDD36-0BA2-4089-8902-932AA89DF8F3}" type="datetimeFigureOut">
              <a:rPr lang="ru-RU"/>
              <a:pPr>
                <a:defRPr/>
              </a:pPr>
              <a:t>23.06.2011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B10053-5D20-4E9C-9DF8-072D9BA67A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Количество учащихся на начало года- 1235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/>
        </p:nvGraphicFramePr>
        <p:xfrm>
          <a:off x="357158" y="1285860"/>
          <a:ext cx="8358246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Количество учащихся на конец года- 1236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2844" y="1142984"/>
          <a:ext cx="8715436" cy="542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r>
              <a:rPr lang="ru-RU" smtClean="0"/>
              <a:t>Уровень качества знаний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14282" y="928670"/>
          <a:ext cx="8715436" cy="5715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571500" y="142875"/>
            <a:ext cx="8229600" cy="1143000"/>
          </a:xfrm>
        </p:spPr>
        <p:txBody>
          <a:bodyPr/>
          <a:lstStyle/>
          <a:p>
            <a:r>
              <a:rPr lang="ru-RU" smtClean="0"/>
              <a:t>Уровень успеваемости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0" y="1142984"/>
          <a:ext cx="9143999" cy="5715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Количество отличников</a:t>
            </a: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250825" y="1341438"/>
          <a:ext cx="8893175" cy="5386387"/>
        </p:xfrm>
        <a:graphic>
          <a:graphicData uri="http://schemas.openxmlformats.org/presentationml/2006/ole">
            <p:oleObj spid="_x0000_s19460" name="Диаграмма" r:id="rId3" imgW="5362645" imgH="3248111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/>
              <a:t>Кол-во аттестатов об основном общем образовании с отличием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mtClean="0"/>
              <a:t>Количество </a:t>
            </a:r>
            <a:r>
              <a:rPr lang="ru-RU" dirty="0" smtClean="0"/>
              <a:t>золотых и серебряных медалистов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35</Words>
  <Application>Microsoft Office PowerPoint</Application>
  <PresentationFormat>Экран (4:3)</PresentationFormat>
  <Paragraphs>10</Paragraphs>
  <Slides>7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Диаграмма</vt:lpstr>
      <vt:lpstr>Количество учащихся на начало года- 1235</vt:lpstr>
      <vt:lpstr>Количество учащихся на конец года- 1236</vt:lpstr>
      <vt:lpstr>Уровень качества знаний</vt:lpstr>
      <vt:lpstr>Уровень успеваемости</vt:lpstr>
      <vt:lpstr>Количество отличников</vt:lpstr>
      <vt:lpstr>Кол-во аттестатов об основном общем образовании с отличием</vt:lpstr>
      <vt:lpstr>Количество золотых и серебряных медалистов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UserXP</dc:creator>
  <cp:lastModifiedBy>UserXP</cp:lastModifiedBy>
  <cp:revision>30</cp:revision>
  <dcterms:created xsi:type="dcterms:W3CDTF">2010-11-09T12:12:39Z</dcterms:created>
  <dcterms:modified xsi:type="dcterms:W3CDTF">2011-06-23T04:21:21Z</dcterms:modified>
</cp:coreProperties>
</file>