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814" r:id="rId2"/>
    <p:sldId id="812" r:id="rId3"/>
    <p:sldId id="816" r:id="rId4"/>
    <p:sldId id="836" r:id="rId5"/>
    <p:sldId id="832" r:id="rId6"/>
    <p:sldId id="834" r:id="rId7"/>
    <p:sldId id="840" r:id="rId8"/>
    <p:sldId id="827" r:id="rId9"/>
    <p:sldId id="822" r:id="rId10"/>
    <p:sldId id="838" r:id="rId11"/>
    <p:sldId id="842" r:id="rId12"/>
    <p:sldId id="844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RF Rufo Bold" panose="020B0604020202020204" charset="-52"/>
      <p:boldItalic r:id="rId19"/>
    </p:embeddedFont>
    <p:embeddedFont>
      <p:font typeface="RF Rufo Black" panose="00000A08000000000000" charset="-52"/>
      <p:bold r:id="rId20"/>
      <p:boldItalic r:id="rId21"/>
    </p:embeddedFont>
    <p:embeddedFont>
      <p:font typeface="RF Rufo Light" panose="00000408000000000000" charset="-52"/>
      <p:regular r:id="rId22"/>
      <p:italic r:id="rId23"/>
    </p:embeddedFont>
    <p:embeddedFont>
      <p:font typeface="RF Rufo" panose="00000508000000000000" charset="-52"/>
      <p:regular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RF Rufo Semibold" panose="00000708000000000000" charset="-52"/>
      <p:bold r:id="rId27"/>
      <p:boldItalic r:id="rId28"/>
    </p:embeddedFont>
    <p:embeddedFont>
      <p:font typeface="Opinion Pro ExCn Lt" panose="02010000030000000004" charset="0"/>
      <p:regular r:id="rId29"/>
      <p:italic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дрей Баталов" initials="АБ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99D0"/>
    <a:srgbClr val="CC0000"/>
    <a:srgbClr val="E81739"/>
    <a:srgbClr val="424242"/>
    <a:srgbClr val="830506"/>
    <a:srgbClr val="FFFCF2"/>
    <a:srgbClr val="231F20"/>
    <a:srgbClr val="FFC000"/>
    <a:srgbClr val="F6B95E"/>
    <a:srgbClr val="1E9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6374" autoAdjust="0"/>
  </p:normalViewPr>
  <p:slideViewPr>
    <p:cSldViewPr snapToGrid="0" showGuides="1">
      <p:cViewPr varScale="1">
        <p:scale>
          <a:sx n="116" d="100"/>
          <a:sy n="116" d="100"/>
        </p:scale>
        <p:origin x="3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56E4D-BFBB-4A87-8B1C-DF0C1B65A4EC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DBC19-EE10-4727-9FB1-4AA24B299B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28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RF Rufo" panose="00000508000000000000" pitchFamily="2" charset="-52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6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RF Rufo" panose="00000508000000000000" pitchFamily="2" charset="-52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995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RF Rufo" panose="00000508000000000000" pitchFamily="2" charset="-52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69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RF Rufo" panose="00000508000000000000" pitchFamily="2" charset="-52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69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RF Rufo" panose="00000508000000000000" pitchFamily="2" charset="-52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331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78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27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603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DBC19-EE10-4727-9FB1-4AA24B299BE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86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19EC4E-1A06-441B-B715-47F48FC7BA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62BF4BA-E790-4100-8C7F-E2BF58233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07A79F-C65B-4D15-864C-8013F42CB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C67915-0BBF-4CC0-98F8-9486F76CA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B33B58-8AA5-47CA-A817-DC526BD8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69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57DC90-01D0-4DB4-BC55-ACC0419A8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F14F684-6253-4AFB-9EBC-EB66E7930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C22764-6618-4625-B3C7-5EE439E36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833944-2625-4CE7-BFCD-397C9F7FA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24456B-5F15-4ABE-876B-9A9144D6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57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52375F0-7616-4365-AE5A-42D7E3427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FE85FD7-DC27-45B4-AFCF-3120E69B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643C842-D01C-45D6-9142-7F6ECA55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36C20E-ECA2-4AB9-88FB-0CEACBB85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9E68D2-7B0A-4867-8F95-E08295FD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4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3C2C54-FFA7-4960-B232-71AD4B153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9F610C-1639-4C0E-BD14-D74FBA7A1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28CFB5-5D4B-4FCF-B3B8-2C31F22E0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A2DA03-3589-44AF-A1DD-2CE4CD69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F066C8-8364-4C2A-8698-BE32BFEB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04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43FAFB-7054-461D-8A06-769DD7652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6363579-2FD8-4FE7-A1CF-52605783C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0D7FAD-1BFD-47CA-8D57-C99ED7295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DA1516-8561-4A33-9578-2B376EF62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D31348-FF10-4461-96F7-22A3DB19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2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C979E4-ABE6-4375-AB9B-04BC78BAA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297CD6-C898-48F6-AFE1-D40BB5138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A8AABD4-70AA-4CEA-B737-27F7584F3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00865A0-D04B-42AC-A0ED-721D7BED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3526789-D1F4-4769-87FE-E02422F1A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2CB9FA4-7D55-4CAF-9D9B-B6328000F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98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CDF7C3-D894-4360-BDA6-3560080DC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69E8D7-C008-4730-92A0-A6337C89C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A2DC8B2-958B-426C-A3CD-3F6127D4C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B618664-E689-45F7-A905-2B8C6576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FDAF3FF-552C-4C46-89DA-0FA0259AC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BF34EA-6ECE-4599-83ED-FF3CE3955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CB52D13-1C0B-4742-89BC-50D49BC9A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DE8DB8A-B1E9-481C-B295-B58166258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3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892511-B4BA-4890-8F83-C9F30F474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E7988C4-7E61-4B9C-B16B-DA4FA6FC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4AB89F2-86BA-4F4E-B961-F51E3E6C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9C7932-E298-4748-906A-9919C8B9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1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FA8CC3B-7CB4-40F4-8931-ADB9FF33B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ACAD9AD-0B84-4B4D-BEF9-1F4B1829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B99172-F2E7-41DE-87D8-1A2FDDCA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88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D16258-616A-48F9-B256-32A0FA75D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79108A-6F3C-4A2C-BE15-AB70716C0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D6D8B4-6626-4795-ABF6-61A639545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BF53BCC-F22B-4F4D-8FC3-E1CCCA93F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6D9CA4-2B5B-4F1A-A2CF-EE64072D3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C18069-63A0-4474-B07D-08F39F1EB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4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2BB95F-F271-40E5-A5B0-8FB90405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771ECF2-E7C9-47E7-A279-7F818E4CA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C21B5C5-4DFB-491C-A7C1-B228C43D8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28D70BD-8123-40CA-B956-A2593FA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CE06A7B-BCBC-4221-AFA4-2003DDBF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DE2D97-9A04-4723-8B8A-92CBDD048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1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F19505-7112-4AD9-967D-DB9A09E04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307814-A628-4C8E-8C94-B5542631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08770C-80A5-4841-8C30-B662031C1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A74F4-E17A-4332-8334-66A60AAA8536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8E1FB2B-35A2-4909-8939-7068A73896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8986EB-F3CE-4980-97D6-8D1534DDC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2B375-19DB-4079-86BC-AAA6F7A7DE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91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19.gif"/><Relationship Id="rId4" Type="http://schemas.openxmlformats.org/officeDocument/2006/relationships/hyperlink" Target="http://economy.udmurt.ru/prioriteti/predprin/%D0%BF%D0%BE%D1%81%D1%82%20%D0%BB%D0%B8%D0%B7%D0%B8%D0%BD%D0%B3_304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ond.udbiz.ru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C84C94-6B64-4227-BCFF-D6F772A221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60" b="217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1F3E3E2-8CB8-43AB-945C-B73F701B8380}"/>
              </a:ext>
            </a:extLst>
          </p:cNvPr>
          <p:cNvSpPr/>
          <p:nvPr/>
        </p:nvSpPr>
        <p:spPr>
          <a:xfrm>
            <a:off x="1" y="-7257"/>
            <a:ext cx="12191999" cy="6865257"/>
          </a:xfrm>
          <a:prstGeom prst="rect">
            <a:avLst/>
          </a:prstGeom>
          <a:gradFill flip="none" rotWithShape="1">
            <a:gsLst>
              <a:gs pos="0">
                <a:srgbClr val="192A31">
                  <a:alpha val="40000"/>
                </a:srgbClr>
              </a:gs>
              <a:gs pos="100000">
                <a:srgbClr val="192A31">
                  <a:alpha val="2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Развитие туризма в Удмуртской Республике. Итоги по взаимодействию в 2019 г.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Планы на 2020 г.</a:t>
            </a:r>
            <a:endParaRPr lang="ru-RU" dirty="0">
              <a:solidFill>
                <a:srgbClr val="FF0000"/>
              </a:solidFill>
              <a:latin typeface="Arial" pitchFamily="34" charset="0"/>
              <a:ea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E949C76-53B9-40F3-9524-7B4A27480DD2}"/>
              </a:ext>
            </a:extLst>
          </p:cNvPr>
          <p:cNvSpPr/>
          <p:nvPr/>
        </p:nvSpPr>
        <p:spPr>
          <a:xfrm>
            <a:off x="2888673" y="1061223"/>
            <a:ext cx="9303328" cy="5173322"/>
          </a:xfrm>
          <a:prstGeom prst="rect">
            <a:avLst/>
          </a:prstGeom>
          <a:solidFill>
            <a:srgbClr val="E9183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57C6186-B545-4EFA-B9F7-76822157F872}"/>
              </a:ext>
            </a:extLst>
          </p:cNvPr>
          <p:cNvSpPr/>
          <p:nvPr/>
        </p:nvSpPr>
        <p:spPr>
          <a:xfrm>
            <a:off x="1" y="1073097"/>
            <a:ext cx="2888672" cy="5161447"/>
          </a:xfrm>
          <a:prstGeom prst="rect">
            <a:avLst/>
          </a:prstGeom>
          <a:solidFill>
            <a:srgbClr val="192A31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9542E5-1A13-4806-ABF2-A476AD3CFAAC}"/>
              </a:ext>
            </a:extLst>
          </p:cNvPr>
          <p:cNvSpPr txBox="1"/>
          <p:nvPr/>
        </p:nvSpPr>
        <p:spPr>
          <a:xfrm>
            <a:off x="3196204" y="2106715"/>
            <a:ext cx="81708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500" dirty="0" smtClean="0">
                <a:solidFill>
                  <a:schemeClr val="bg1"/>
                </a:solidFill>
                <a:latin typeface="RF Rufo Bold" panose="00000808000000000000" pitchFamily="2" charset="-52"/>
              </a:rPr>
              <a:t>Меры поддержки сферы туризма в Удмуртской Республике.</a:t>
            </a:r>
            <a:endParaRPr lang="ru-RU" sz="5500" dirty="0">
              <a:solidFill>
                <a:schemeClr val="bg1"/>
              </a:solidFill>
              <a:latin typeface="RF Rufo Bold" panose="00000808000000000000" pitchFamily="2" charset="-52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1EA3D6C-9D7A-42C2-A734-9C3518DFB4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8" y="1224021"/>
            <a:ext cx="1907310" cy="190847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645242" y="4937310"/>
            <a:ext cx="7272802" cy="8664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 smtClean="0">
                <a:solidFill>
                  <a:srgbClr val="0070C0"/>
                </a:solidFill>
              </a:rPr>
              <a:t>       </a:t>
            </a:r>
            <a:endParaRPr lang="ru-RU" sz="3200" dirty="0">
              <a:solidFill>
                <a:schemeClr val="tx1"/>
              </a:solidFill>
              <a:latin typeface="RF Rufo Bold" panose="00000808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4771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615A79B-BAA6-4689-A383-6DF5CB823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417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tx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12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C643FAF-B32B-496B-BC6B-C36110C34502}"/>
              </a:ext>
            </a:extLst>
          </p:cNvPr>
          <p:cNvSpPr/>
          <p:nvPr/>
        </p:nvSpPr>
        <p:spPr>
          <a:xfrm>
            <a:off x="285751" y="840465"/>
            <a:ext cx="664943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RF Rufo" panose="00000508000000000000" charset="-52"/>
              </a:rPr>
              <a:t>З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RF Rufo" panose="00000508000000000000" charset="-52"/>
              </a:rPr>
              <a:t>акон </a:t>
            </a: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RF Rufo" panose="00000508000000000000" charset="-52"/>
              </a:rPr>
              <a:t>УР от  22.06.2006 г. № 26-РЗ «О государственной поддержке инвестиционной деятельности в УР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RF Rufo" panose="00000508000000000000" charset="-52"/>
              </a:rPr>
              <a:t>»;</a:t>
            </a:r>
          </a:p>
          <a:p>
            <a:endParaRPr lang="ru-RU" sz="1600" dirty="0" smtClean="0">
              <a:latin typeface="RF Rufo" panose="00000508000000000000" charset="-52"/>
            </a:endParaRPr>
          </a:p>
          <a:p>
            <a:r>
              <a:rPr lang="ru-RU" sz="1600" dirty="0" smtClean="0">
                <a:latin typeface="RF Rufo" panose="00000508000000000000" charset="-52"/>
              </a:rPr>
              <a:t>Предоставление </a:t>
            </a:r>
            <a:r>
              <a:rPr lang="ru-RU" sz="1600" dirty="0">
                <a:latin typeface="RF Rufo" panose="00000508000000000000" charset="-52"/>
              </a:rPr>
              <a:t>инвесторам в аренду </a:t>
            </a:r>
            <a:r>
              <a:rPr lang="ru-RU" sz="1600" b="1" dirty="0">
                <a:latin typeface="RF Rufo" panose="00000508000000000000" charset="-52"/>
              </a:rPr>
              <a:t>без проведения торгов</a:t>
            </a:r>
            <a:r>
              <a:rPr lang="ru-RU" sz="1600" dirty="0">
                <a:latin typeface="RF Rufo" panose="00000508000000000000" charset="-52"/>
              </a:rPr>
              <a:t> земельных участков, находящихся в государственной собственности УР, муниципальной собственности, или земельных участков, государственная собственность на которые не разграничена, для размещения объектов социально-культурного и (или) коммунально-бытового назначения, реализации масштабных инвестиционных проектов.</a:t>
            </a:r>
          </a:p>
          <a:p>
            <a:r>
              <a:rPr lang="ru-RU" sz="1600" b="1" dirty="0">
                <a:latin typeface="RF Rufo" panose="00000508000000000000" charset="-52"/>
              </a:rPr>
              <a:t>Объекты социально-культурного назначения:</a:t>
            </a:r>
            <a:r>
              <a:rPr lang="ru-RU" sz="1600" dirty="0">
                <a:latin typeface="RF Rufo" panose="00000508000000000000" charset="-52"/>
              </a:rPr>
              <a:t> объекты здравоохранения, культуры, образования, детские лагеря отдыха, санатории (профилактории), базы отдыха, пансионаты, объекты физкультуры и спорта, объекты социального обслуживания населения.    </a:t>
            </a:r>
          </a:p>
          <a:p>
            <a:r>
              <a:rPr lang="ru-RU" sz="1600" dirty="0" smtClean="0">
                <a:latin typeface="RF Rufo" panose="00000508000000000000" charset="-52"/>
              </a:rPr>
              <a:t>В </a:t>
            </a:r>
            <a:r>
              <a:rPr lang="ru-RU" sz="1600" dirty="0">
                <a:latin typeface="RF Rufo" panose="00000508000000000000" charset="-52"/>
              </a:rPr>
              <a:t>течение финансового года предоставляется не более одной субсидии одному заявителю.</a:t>
            </a:r>
            <a:endParaRPr lang="ru-RU" sz="1600" dirty="0" smtClean="0">
              <a:latin typeface="RF Rufo" panose="00000508000000000000" charset="-52"/>
              <a:ea typeface="PT Sans" panose="020B0503020203020204" pitchFamily="34" charset="-52"/>
            </a:endParaRPr>
          </a:p>
          <a:p>
            <a:pPr marL="342900" indent="-342900">
              <a:buBlip>
                <a:blip r:embed="rId4"/>
              </a:buBlip>
            </a:pPr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МИНИСТЕРСТВО ЭКОНОМИКИ УР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38453" y="3611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14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1" y="298917"/>
            <a:ext cx="658758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ЗЕМЛЯ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726" y="1"/>
            <a:ext cx="5154273" cy="3534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725" y="3424582"/>
            <a:ext cx="5152299" cy="317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615A79B-BAA6-4689-A383-6DF5CB823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039" y="16899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tx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12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C643FAF-B32B-496B-BC6B-C36110C34502}"/>
              </a:ext>
            </a:extLst>
          </p:cNvPr>
          <p:cNvSpPr/>
          <p:nvPr/>
        </p:nvSpPr>
        <p:spPr>
          <a:xfrm>
            <a:off x="285751" y="840465"/>
            <a:ext cx="664943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solidFill>
                  <a:srgbClr val="0599D0"/>
                </a:solidFill>
                <a:latin typeface="RF Rufo" panose="00000508000000000000" charset="-52"/>
                <a:hlinkClick r:id="rId4"/>
              </a:rPr>
              <a:t>Постановление </a:t>
            </a:r>
            <a:r>
              <a:rPr lang="ru-RU" sz="1600" i="1" dirty="0">
                <a:solidFill>
                  <a:srgbClr val="0599D0"/>
                </a:solidFill>
                <a:latin typeface="RF Rufo" panose="00000508000000000000" charset="-52"/>
                <a:hlinkClick r:id="rId4"/>
              </a:rPr>
              <a:t>Правительства УР от 24.07.2019 г. № 304 «Об утверждении положения о порядке предоставления субъектам малого и среднего предпринимательства - производителям товаров, работ, услуг субсидий на возмещение части затрат на уплату лизинговых платежей по договорам лизинга (за исключением договоров </a:t>
            </a:r>
            <a:r>
              <a:rPr lang="ru-RU" sz="1600" i="1" dirty="0" err="1">
                <a:solidFill>
                  <a:srgbClr val="0599D0"/>
                </a:solidFill>
                <a:latin typeface="RF Rufo" panose="00000508000000000000" charset="-52"/>
                <a:hlinkClick r:id="rId4"/>
              </a:rPr>
              <a:t>сублизинга</a:t>
            </a:r>
            <a:r>
              <a:rPr lang="ru-RU" sz="1600" i="1" dirty="0" smtClean="0">
                <a:solidFill>
                  <a:srgbClr val="0599D0"/>
                </a:solidFill>
                <a:latin typeface="RF Rufo" panose="00000508000000000000" charset="-52"/>
                <a:hlinkClick r:id="rId4"/>
              </a:rPr>
              <a:t>)</a:t>
            </a:r>
            <a:endParaRPr lang="ru-RU" sz="1600" i="1" dirty="0" smtClean="0">
              <a:solidFill>
                <a:srgbClr val="0599D0"/>
              </a:solidFill>
              <a:latin typeface="RF Rufo" panose="00000508000000000000" charset="-52"/>
            </a:endParaRPr>
          </a:p>
          <a:p>
            <a:endParaRPr lang="ru-RU" sz="1600" i="1" dirty="0" smtClean="0">
              <a:solidFill>
                <a:srgbClr val="0599D0"/>
              </a:solidFill>
              <a:latin typeface="RF Rufo" panose="00000508000000000000" charset="-52"/>
            </a:endParaRPr>
          </a:p>
          <a:p>
            <a:r>
              <a:rPr lang="ru-RU" sz="1600" dirty="0" smtClean="0">
                <a:latin typeface="RF Rufo" panose="00000508000000000000" charset="-52"/>
              </a:rPr>
              <a:t>Конкурс </a:t>
            </a:r>
            <a:r>
              <a:rPr lang="ru-RU" sz="1600" dirty="0">
                <a:latin typeface="RF Rufo" panose="00000508000000000000" charset="-52"/>
              </a:rPr>
              <a:t>о порядке предоставления субъектам малого и среднего предпринимательства </a:t>
            </a:r>
            <a:r>
              <a:rPr lang="ru-RU" sz="1600" b="1" dirty="0">
                <a:latin typeface="RF Rufo" panose="00000508000000000000" charset="-52"/>
              </a:rPr>
              <a:t>субсидий на возмещение части затрат на уплату лизинговых платежей </a:t>
            </a:r>
            <a:r>
              <a:rPr lang="ru-RU" sz="1600" dirty="0">
                <a:latin typeface="RF Rufo" panose="00000508000000000000" charset="-52"/>
              </a:rPr>
              <a:t>по договорам лизинга  (за исключением договоров </a:t>
            </a:r>
            <a:r>
              <a:rPr lang="ru-RU" sz="1600" dirty="0" err="1">
                <a:latin typeface="RF Rufo" panose="00000508000000000000" charset="-52"/>
              </a:rPr>
              <a:t>сублизинга</a:t>
            </a:r>
            <a:r>
              <a:rPr lang="ru-RU" sz="1600" dirty="0">
                <a:latin typeface="RF Rufo" panose="00000508000000000000" charset="-52"/>
              </a:rPr>
              <a:t>) оборудования, станков, приборов, тракторов, самоходных и иных машин, включая затраты на монтаж оборудования, а также </a:t>
            </a:r>
            <a:r>
              <a:rPr lang="ru-RU" sz="1600" dirty="0" smtClean="0">
                <a:latin typeface="RF Rufo" panose="00000508000000000000" charset="-52"/>
              </a:rPr>
              <a:t>транспортных </a:t>
            </a:r>
            <a:r>
              <a:rPr lang="ru-RU" sz="1600" dirty="0">
                <a:latin typeface="RF Rufo" panose="00000508000000000000" charset="-52"/>
              </a:rPr>
              <a:t>средств, используемых в предпринимательской деятельности, за исключением автомобилей легковых, мотоциклов, с\х техники оборудования.</a:t>
            </a:r>
          </a:p>
          <a:p>
            <a:r>
              <a:rPr lang="ru-RU" sz="1600" dirty="0">
                <a:latin typeface="RF Rufo" panose="00000508000000000000" charset="-52"/>
              </a:rPr>
              <a:t>Субсидия предоставляется один раз по одному договору лизинга </a:t>
            </a:r>
            <a:r>
              <a:rPr lang="ru-RU" sz="1600" b="1" dirty="0">
                <a:latin typeface="RF Rufo" panose="00000508000000000000" charset="-52"/>
              </a:rPr>
              <a:t>в размере 90% от фактически произведенных затрат по оплате лизинговых платежей, но не более 300 тыс. рублей и не более 20% от общей суммы договора лизинга. </a:t>
            </a:r>
            <a:endParaRPr lang="ru-RU" sz="1600" dirty="0">
              <a:latin typeface="RF Rufo" panose="00000508000000000000" charset="-52"/>
            </a:endParaRPr>
          </a:p>
          <a:p>
            <a:r>
              <a:rPr lang="ru-RU" sz="1600" dirty="0">
                <a:latin typeface="RF Rufo" panose="00000508000000000000" charset="-52"/>
              </a:rPr>
              <a:t>В течение финансового года предоставляется не более одной субсидии одному заявителю.</a:t>
            </a:r>
            <a:endParaRPr lang="ru-RU" sz="1600" dirty="0" smtClean="0">
              <a:latin typeface="RF Rufo" panose="00000508000000000000" charset="-52"/>
              <a:ea typeface="PT Sans" panose="020B0503020203020204" pitchFamily="34" charset="-52"/>
            </a:endParaRPr>
          </a:p>
          <a:p>
            <a:pPr marL="342900" indent="-342900">
              <a:buBlip>
                <a:blip r:embed="rId5"/>
              </a:buBlip>
            </a:pPr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МИНИСТЕРСТВО ЭКОНОМИКИ УР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38453" y="3611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14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1" y="298917"/>
            <a:ext cx="658758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ЛИЗИНГ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14" y="3332550"/>
            <a:ext cx="5154909" cy="32333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15" y="-1"/>
            <a:ext cx="5156885" cy="343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0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37CE4B9E-34A7-4BBE-A539-5B6208A1A8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" y="1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3" y="1116444"/>
            <a:ext cx="64553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RF Rufo" pitchFamily="2" charset="-52"/>
                <a:ea typeface="PT Sans" panose="020B0503020203020204" pitchFamily="34" charset="-52"/>
              </a:rPr>
              <a:t>1.Управление по развитию туризма и туристской деятельности – </a:t>
            </a:r>
          </a:p>
          <a:p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Начальник Управления Железняк Юлия Александровна (3412) 497-047</a:t>
            </a:r>
          </a:p>
          <a:p>
            <a:r>
              <a:rPr lang="ru-RU" b="1" dirty="0" smtClean="0">
                <a:latin typeface="RF Rufo" pitchFamily="2" charset="-52"/>
                <a:ea typeface="PT Sans" panose="020B0503020203020204" pitchFamily="34" charset="-52"/>
              </a:rPr>
              <a:t>2. АУ УР «Центр туристских стратегий и проектного управления» </a:t>
            </a:r>
          </a:p>
          <a:p>
            <a:r>
              <a:rPr lang="ru-RU" b="1" dirty="0" smtClean="0">
                <a:latin typeface="RF Rufo" pitchFamily="2" charset="-52"/>
                <a:ea typeface="PT Sans" panose="020B0503020203020204" pitchFamily="34" charset="-52"/>
              </a:rPr>
              <a:t> </a:t>
            </a:r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Директор </a:t>
            </a:r>
            <a:r>
              <a:rPr lang="ru-RU" dirty="0" err="1" smtClean="0">
                <a:latin typeface="RF Rufo" pitchFamily="2" charset="-52"/>
                <a:ea typeface="PT Sans" panose="020B0503020203020204" pitchFamily="34" charset="-52"/>
              </a:rPr>
              <a:t>Рудницкая</a:t>
            </a:r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 Елена Ивановна (3412) 730-740</a:t>
            </a:r>
          </a:p>
          <a:p>
            <a:r>
              <a:rPr lang="ru-RU" b="1" dirty="0" smtClean="0">
                <a:latin typeface="RF Rufo" pitchFamily="2" charset="-52"/>
                <a:ea typeface="PT Sans" panose="020B0503020203020204" pitchFamily="34" charset="-52"/>
              </a:rPr>
              <a:t>3. Центр «Мой бизнес» </a:t>
            </a:r>
          </a:p>
          <a:p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Заместитель директора </a:t>
            </a:r>
            <a:r>
              <a:rPr lang="ru-RU" dirty="0" err="1" smtClean="0">
                <a:latin typeface="RF Rufo" pitchFamily="2" charset="-52"/>
                <a:ea typeface="PT Sans" panose="020B0503020203020204" pitchFamily="34" charset="-52"/>
              </a:rPr>
              <a:t>Лубнина</a:t>
            </a:r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 Елена  (3412) 220-000</a:t>
            </a:r>
            <a:endParaRPr lang="ru-RU" dirty="0">
              <a:latin typeface="RF Rufo" pitchFamily="2" charset="-52"/>
              <a:ea typeface="PT Sans" panose="020B0503020203020204" pitchFamily="34" charset="-52"/>
            </a:endParaRPr>
          </a:p>
          <a:p>
            <a:r>
              <a:rPr lang="ru-RU" b="1" dirty="0" smtClean="0">
                <a:latin typeface="RF Rufo" pitchFamily="2" charset="-52"/>
                <a:ea typeface="PT Sans" panose="020B0503020203020204" pitchFamily="34" charset="-52"/>
              </a:rPr>
              <a:t>4.Микрокредитная компания Удмуртский фонд развития предпринимательства</a:t>
            </a:r>
          </a:p>
          <a:p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Заместитель генерального директора Григорьев Никита Валерьевич (3412) 513-875 </a:t>
            </a:r>
          </a:p>
          <a:p>
            <a:r>
              <a:rPr lang="ru-RU" b="1" dirty="0" smtClean="0">
                <a:latin typeface="RF Rufo" pitchFamily="2" charset="-52"/>
                <a:ea typeface="PT Sans" panose="020B0503020203020204" pitchFamily="34" charset="-52"/>
              </a:rPr>
              <a:t>5. Министерство экономики</a:t>
            </a:r>
          </a:p>
          <a:p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Начальник управления </a:t>
            </a:r>
            <a:r>
              <a:rPr lang="ru-RU" dirty="0" err="1" smtClean="0">
                <a:latin typeface="RF Rufo" pitchFamily="2" charset="-52"/>
                <a:ea typeface="PT Sans" panose="020B0503020203020204" pitchFamily="34" charset="-52"/>
              </a:rPr>
              <a:t>гос.поддержки</a:t>
            </a:r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 инвестиционной деятельности </a:t>
            </a:r>
            <a:r>
              <a:rPr lang="ru-RU" dirty="0" err="1" smtClean="0">
                <a:latin typeface="RF Rufo" pitchFamily="2" charset="-52"/>
                <a:ea typeface="PT Sans" panose="020B0503020203020204" pitchFamily="34" charset="-52"/>
              </a:rPr>
              <a:t>Слугина</a:t>
            </a:r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 Анна Сергеевна (3412)497-221</a:t>
            </a:r>
          </a:p>
          <a:p>
            <a:r>
              <a:rPr lang="ru-RU" dirty="0" smtClean="0">
                <a:latin typeface="RF Rufo" pitchFamily="2" charset="-52"/>
                <a:ea typeface="PT Sans" panose="020B0503020203020204" pitchFamily="34" charset="-52"/>
              </a:rPr>
              <a:t>Начальник отдела по развитию МСП Смирнова Ольга Борисовна (3412) 497-549</a:t>
            </a:r>
            <a:endParaRPr lang="ru-RU" dirty="0">
              <a:latin typeface="RF Rufo" pitchFamily="2" charset="-52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Удмуртия </a:t>
            </a:r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Заряжает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2" y="278167"/>
            <a:ext cx="68624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КОНТАКТЫ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" name="AutoShape 2" descr="C:\Users\res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744" y="730644"/>
            <a:ext cx="5344255" cy="442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8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37CE4B9E-34A7-4BBE-A539-5B6208A1A8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" y="1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E28455-DC73-4EDE-80CD-E16949E27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890" y="3315878"/>
            <a:ext cx="5094110" cy="339607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2" y="1116444"/>
            <a:ext cx="686245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latin typeface="RF Rufo" pitchFamily="2" charset="-52"/>
                <a:ea typeface="PT Sans" panose="020B0503020203020204" pitchFamily="34" charset="-52"/>
              </a:rPr>
              <a:t>Гранты</a:t>
            </a:r>
            <a:endParaRPr lang="ru-RU" sz="3500" b="1" dirty="0">
              <a:latin typeface="RF Rufo" pitchFamily="2" charset="-52"/>
              <a:ea typeface="PT Sans" panose="020B0503020203020204" pitchFamily="34" charset="-52"/>
            </a:endParaRPr>
          </a:p>
          <a:p>
            <a:endParaRPr lang="ru-RU" sz="3500" b="1" dirty="0" smtClean="0">
              <a:latin typeface="RF Rufo" pitchFamily="2" charset="-52"/>
              <a:ea typeface="PT Sans" panose="020B0503020203020204" pitchFamily="34" charset="-52"/>
            </a:endParaRPr>
          </a:p>
          <a:p>
            <a:r>
              <a:rPr lang="ru-RU" sz="3500" b="1" dirty="0" smtClean="0">
                <a:latin typeface="RF Rufo" pitchFamily="2" charset="-52"/>
                <a:ea typeface="PT Sans" panose="020B0503020203020204" pitchFamily="34" charset="-52"/>
              </a:rPr>
              <a:t>Субсидии</a:t>
            </a:r>
          </a:p>
          <a:p>
            <a:endParaRPr lang="ru-RU" sz="3500" b="1" dirty="0">
              <a:latin typeface="RF Rufo" pitchFamily="2" charset="-52"/>
              <a:ea typeface="PT Sans" panose="020B0503020203020204" pitchFamily="34" charset="-52"/>
            </a:endParaRPr>
          </a:p>
          <a:p>
            <a:r>
              <a:rPr lang="ru-RU" sz="3500" b="1" dirty="0" smtClean="0">
                <a:latin typeface="RF Rufo" pitchFamily="2" charset="-52"/>
                <a:ea typeface="PT Sans" panose="020B0503020203020204" pitchFamily="34" charset="-52"/>
              </a:rPr>
              <a:t>Информационная поддержка </a:t>
            </a:r>
          </a:p>
          <a:p>
            <a:endParaRPr lang="ru-RU" sz="3500" b="1" dirty="0">
              <a:latin typeface="RF Rufo" pitchFamily="2" charset="-52"/>
              <a:ea typeface="PT Sans" panose="020B0503020203020204" pitchFamily="34" charset="-52"/>
            </a:endParaRPr>
          </a:p>
          <a:p>
            <a:r>
              <a:rPr lang="ru-RU" sz="3500" b="1" dirty="0" smtClean="0">
                <a:latin typeface="RF Rufo" pitchFamily="2" charset="-52"/>
                <a:ea typeface="PT Sans" panose="020B0503020203020204" pitchFamily="34" charset="-52"/>
              </a:rPr>
              <a:t>Кредитование</a:t>
            </a:r>
          </a:p>
          <a:p>
            <a:endParaRPr lang="ru-RU" sz="3500" b="1" dirty="0">
              <a:latin typeface="RF Rufo" pitchFamily="2" charset="-52"/>
              <a:ea typeface="PT Sans" panose="020B0503020203020204" pitchFamily="34" charset="-52"/>
            </a:endParaRPr>
          </a:p>
          <a:p>
            <a:r>
              <a:rPr lang="ru-RU" sz="3500" b="1" dirty="0" smtClean="0">
                <a:latin typeface="RF Rufo" pitchFamily="2" charset="-52"/>
                <a:ea typeface="PT Sans" panose="020B0503020203020204" pitchFamily="34" charset="-52"/>
              </a:rPr>
              <a:t>Льготное налогообложение</a:t>
            </a:r>
            <a:endParaRPr lang="ru-RU" sz="3500" b="1" dirty="0">
              <a:latin typeface="RF Rufo" pitchFamily="2" charset="-52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Удмуртия </a:t>
            </a:r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Заряжает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6CCF36A-A4F6-4353-B3E5-5FBA3D4CAB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2" b="2255"/>
          <a:stretch/>
        </p:blipFill>
        <p:spPr>
          <a:xfrm>
            <a:off x="7097890" y="-2"/>
            <a:ext cx="5105339" cy="342900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02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2" y="278167"/>
            <a:ext cx="68624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МЕРЫ ПОДДЕРЖКИ СФЕРЫ ТУРИЗМА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577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15040DF-1288-4915-8C09-DED2F67FA9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995" y="36582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708" y="2538155"/>
            <a:ext cx="5380292" cy="40277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708" y="0"/>
            <a:ext cx="5380292" cy="357732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04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Удмуртия </a:t>
            </a:r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Заряжает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04802" y="36582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04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2" y="290741"/>
            <a:ext cx="68624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ГРАНТЫ В  СФЕРЕ ТУРИЗМА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8230" y="5840855"/>
            <a:ext cx="511752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30% до 3 млн.руб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-13112" y="5746752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698231" y="1284019"/>
            <a:ext cx="592077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RF Rufo" pitchFamily="2" charset="-52"/>
                <a:ea typeface="PT Sans" panose="020B0503020203020204" pitchFamily="34" charset="-52"/>
              </a:rPr>
              <a:t>Ростуризм</a:t>
            </a:r>
          </a:p>
          <a:p>
            <a:pPr algn="just"/>
            <a:endParaRPr lang="ru-RU" sz="2400" dirty="0">
              <a:latin typeface="RF Rufo" pitchFamily="2" charset="-52"/>
              <a:ea typeface="PT Sans" panose="020B0503020203020204" pitchFamily="34" charset="-52"/>
            </a:endParaRPr>
          </a:p>
          <a:p>
            <a:pPr algn="just"/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Постановление Правительства РФ от 07.12.2019г. №1619</a:t>
            </a:r>
          </a:p>
          <a:p>
            <a:r>
              <a:rPr lang="ru-RU" sz="1400" b="1" dirty="0">
                <a:latin typeface="RF Rufo" panose="00000508000000000000" charset="-52"/>
              </a:rPr>
              <a:t>Требования к участникам</a:t>
            </a:r>
          </a:p>
          <a:p>
            <a:r>
              <a:rPr lang="ru-RU" sz="1400" dirty="0" smtClean="0">
                <a:latin typeface="RF Rufo" panose="00000508000000000000" charset="-52"/>
              </a:rPr>
              <a:t>-Индивидуальные </a:t>
            </a:r>
            <a:r>
              <a:rPr lang="ru-RU" sz="1400" dirty="0">
                <a:latin typeface="RF Rufo" panose="00000508000000000000" charset="-52"/>
              </a:rPr>
              <a:t>предприниматели или юридические лица, зарегистрированные в соответствии с законодательством Российской Федерации не позднее 22 марта 2020.</a:t>
            </a:r>
          </a:p>
          <a:p>
            <a:r>
              <a:rPr lang="ru-RU" sz="1400" dirty="0" smtClean="0">
                <a:latin typeface="RF Rufo" panose="00000508000000000000" charset="-52"/>
              </a:rPr>
              <a:t>-Нет </a:t>
            </a:r>
            <a:r>
              <a:rPr lang="ru-RU" sz="1400" dirty="0">
                <a:latin typeface="RF Rufo" panose="00000508000000000000" charset="-52"/>
              </a:rPr>
              <a:t>просроченной задолженности по возврату субсидии, бюджетных инвестиций в федеральный бюджет по состоянию на 1 число месяца, предшествующего месяцу подачи заявки.</a:t>
            </a:r>
          </a:p>
          <a:p>
            <a:r>
              <a:rPr lang="ru-RU" sz="1400" dirty="0" smtClean="0">
                <a:latin typeface="RF Rufo" panose="00000508000000000000" charset="-52"/>
              </a:rPr>
              <a:t>-Нет </a:t>
            </a:r>
            <a:r>
              <a:rPr lang="ru-RU" sz="1400" dirty="0">
                <a:latin typeface="RF Rufo" panose="00000508000000000000" charset="-52"/>
              </a:rPr>
              <a:t>задолженности по налогам, сборам, страховым взносам, пеней, штрафов и процентов по состоянию на 1-е число месяца, предшествующего месяцу подачи заявки.</a:t>
            </a:r>
          </a:p>
          <a:p>
            <a:r>
              <a:rPr lang="ru-RU" sz="1400" dirty="0" smtClean="0">
                <a:latin typeface="RF Rufo" panose="00000508000000000000" charset="-52"/>
              </a:rPr>
              <a:t>-Индивидуальный </a:t>
            </a:r>
            <a:r>
              <a:rPr lang="ru-RU" sz="1400" dirty="0">
                <a:latin typeface="RF Rufo" panose="00000508000000000000" charset="-52"/>
              </a:rPr>
              <a:t>предприниматель или юридическое лицо не находится в процессе ликвидации, реорганизации, процедуры банкротства, деятельность не приостановлена.</a:t>
            </a:r>
          </a:p>
          <a:p>
            <a:r>
              <a:rPr lang="ru-RU" sz="1400" dirty="0" smtClean="0">
                <a:latin typeface="RF Rufo" panose="00000508000000000000" charset="-52"/>
              </a:rPr>
              <a:t>-В </a:t>
            </a:r>
            <a:r>
              <a:rPr lang="ru-RU" sz="1400" dirty="0">
                <a:latin typeface="RF Rufo" panose="00000508000000000000" charset="-52"/>
              </a:rPr>
              <a:t>штате юридического лица не менее 3 официально устроенных сотрудников в среднем за календарный 2019 год. Для юридических лиц, созданных (реорганизованных) в 2020 году, должно быть не менее 3 человек по состоянию на 1 число месяца, следующего за месяцем создания (реорганизации). Для индивидуальных предпринимателей — 1 человек (сам ИП).</a:t>
            </a:r>
          </a:p>
          <a:p>
            <a:pPr algn="just"/>
            <a:endParaRPr lang="ru-RU" sz="2400" dirty="0">
              <a:latin typeface="RF Rufo" pitchFamily="2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8241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15040DF-1288-4915-8C09-DED2F67FA9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072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04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Удмуртия </a:t>
            </a:r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Заряжает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04802" y="36582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04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2" y="290741"/>
            <a:ext cx="68624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ГРАНТЫ В  СФЕРЕ ТУРИЗМА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8230" y="5840855"/>
            <a:ext cx="511752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30% до 3 млн.руб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-13112" y="5746752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698231" y="1284019"/>
            <a:ext cx="592077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RF Rufo" pitchFamily="2" charset="-52"/>
                <a:ea typeface="PT Sans" panose="020B0503020203020204" pitchFamily="34" charset="-52"/>
              </a:rPr>
              <a:t>Ростуризм</a:t>
            </a:r>
          </a:p>
          <a:p>
            <a:pPr algn="just"/>
            <a:endParaRPr lang="ru-RU" sz="2400" dirty="0">
              <a:latin typeface="RF Rufo" pitchFamily="2" charset="-52"/>
              <a:ea typeface="PT Sans" panose="020B0503020203020204" pitchFamily="34" charset="-52"/>
            </a:endParaRPr>
          </a:p>
          <a:p>
            <a:pPr algn="just"/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Постановление Правительства РФ от 07.12.2019г. №1619</a:t>
            </a:r>
          </a:p>
          <a:p>
            <a:r>
              <a:rPr lang="ru-RU" sz="2400" b="1" dirty="0">
                <a:latin typeface="RF Rufo" panose="00000508000000000000" charset="-52"/>
              </a:rPr>
              <a:t>Направления проектов</a:t>
            </a:r>
          </a:p>
          <a:p>
            <a:r>
              <a:rPr lang="ru-RU" sz="1400" dirty="0" smtClean="0">
                <a:latin typeface="RF Rufo" panose="00000508000000000000" charset="-52"/>
              </a:rPr>
              <a:t>-Приобретение </a:t>
            </a:r>
            <a:r>
              <a:rPr lang="ru-RU" sz="1400" dirty="0">
                <a:latin typeface="RF Rufo" panose="00000508000000000000" charset="-52"/>
              </a:rPr>
              <a:t>туристского оборудования, модульных гостиниц, оборудования для туристских информационных центров, пунктов проката, объектов туристского показа и развлекательной инфраструктуры, товаров для отдыха и спортивного инвентаря, а также прогулочных катеров, снегоходов, </a:t>
            </a:r>
            <a:r>
              <a:rPr lang="ru-RU" sz="1400" dirty="0" err="1">
                <a:latin typeface="RF Rufo" panose="00000508000000000000" charset="-52"/>
              </a:rPr>
              <a:t>мототехники</a:t>
            </a:r>
            <a:r>
              <a:rPr lang="ru-RU" sz="1400" dirty="0">
                <a:latin typeface="RF Rufo" panose="00000508000000000000" charset="-52"/>
              </a:rPr>
              <a:t>, электромобилей, микроавтобусов, легковых автомобилей от 6 посадочных </a:t>
            </a:r>
            <a:r>
              <a:rPr lang="ru-RU" sz="1400" dirty="0" smtClean="0">
                <a:latin typeface="RF Rufo" panose="00000508000000000000" charset="-52"/>
              </a:rPr>
              <a:t>мест;</a:t>
            </a:r>
            <a:endParaRPr lang="ru-RU" sz="1400" dirty="0">
              <a:latin typeface="RF Rufo" panose="00000508000000000000" charset="-52"/>
            </a:endParaRPr>
          </a:p>
          <a:p>
            <a:r>
              <a:rPr lang="ru-RU" sz="1400" dirty="0" smtClean="0">
                <a:latin typeface="RF Rufo" panose="00000508000000000000" charset="-52"/>
              </a:rPr>
              <a:t>-Разработка </a:t>
            </a:r>
            <a:r>
              <a:rPr lang="ru-RU" sz="1400" dirty="0">
                <a:latin typeface="RF Rufo" panose="00000508000000000000" charset="-52"/>
              </a:rPr>
              <a:t>новых туристских маршрутов, включая маркировку, навигацию, обеспечение безопасности, организацию выделенных зон отдыха</a:t>
            </a:r>
          </a:p>
          <a:p>
            <a:r>
              <a:rPr lang="ru-RU" sz="1400" dirty="0" smtClean="0">
                <a:latin typeface="RF Rufo" panose="00000508000000000000" charset="-52"/>
              </a:rPr>
              <a:t>-Разработка </a:t>
            </a:r>
            <a:r>
              <a:rPr lang="ru-RU" sz="1400" dirty="0">
                <a:latin typeface="RF Rufo" panose="00000508000000000000" charset="-52"/>
              </a:rPr>
              <a:t>аудиогидов и мобильных приложений-путеводителей по туристским </a:t>
            </a:r>
            <a:r>
              <a:rPr lang="ru-RU" sz="1400" dirty="0" smtClean="0">
                <a:latin typeface="RF Rufo" panose="00000508000000000000" charset="-52"/>
              </a:rPr>
              <a:t>маршрутам;</a:t>
            </a:r>
            <a:endParaRPr lang="ru-RU" sz="1400" dirty="0">
              <a:latin typeface="RF Rufo" panose="00000508000000000000" charset="-52"/>
            </a:endParaRPr>
          </a:p>
          <a:p>
            <a:r>
              <a:rPr lang="ru-RU" sz="1400" dirty="0" smtClean="0">
                <a:latin typeface="RF Rufo" panose="00000508000000000000" charset="-52"/>
              </a:rPr>
              <a:t>-Создание </a:t>
            </a:r>
            <a:r>
              <a:rPr lang="ru-RU" sz="1400" dirty="0">
                <a:latin typeface="RF Rufo" panose="00000508000000000000" charset="-52"/>
              </a:rPr>
              <a:t>и развитие доступной туристской среды для людей с ограниченными возможностями здоровья, стимулирование развития инклюзивного туризма (оборудование пандусов, подъемников, адаптационные работы по созданию </a:t>
            </a:r>
            <a:r>
              <a:rPr lang="ru-RU" sz="1400" dirty="0" err="1">
                <a:latin typeface="RF Rufo" panose="00000508000000000000" charset="-52"/>
              </a:rPr>
              <a:t>безбарьерной</a:t>
            </a:r>
            <a:r>
              <a:rPr lang="ru-RU" sz="1400" dirty="0">
                <a:latin typeface="RF Rufo" panose="00000508000000000000" charset="-52"/>
              </a:rPr>
              <a:t> среды</a:t>
            </a:r>
            <a:r>
              <a:rPr lang="ru-RU" sz="1400" dirty="0" smtClean="0">
                <a:latin typeface="RF Rufo" panose="00000508000000000000" charset="-52"/>
              </a:rPr>
              <a:t>).</a:t>
            </a:r>
            <a:endParaRPr lang="ru-RU" sz="1400" dirty="0">
              <a:latin typeface="RF Rufo" panose="00000508000000000000" charset="-52"/>
            </a:endParaRPr>
          </a:p>
          <a:p>
            <a:pPr algn="just"/>
            <a:endParaRPr lang="ru-RU" sz="2400" dirty="0">
              <a:latin typeface="RF Rufo" pitchFamily="2" charset="-52"/>
              <a:ea typeface="PT Sans" panose="020B0503020203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154" y="0"/>
            <a:ext cx="5600700" cy="3726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09" y="3352800"/>
            <a:ext cx="55861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15040DF-1288-4915-8C09-DED2F67FA9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596" y="2468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05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694" y="5934959"/>
            <a:ext cx="511752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2020 Г. – 1,5 </a:t>
            </a:r>
            <a:r>
              <a:rPr lang="ru-RU" sz="3500" dirty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млн.руб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626980" y="258782"/>
            <a:ext cx="68624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Субсидии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2" y="1103317"/>
            <a:ext cx="6616107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Министерство экономики Удмуртской Республики</a:t>
            </a:r>
          </a:p>
          <a:p>
            <a:pPr algn="just"/>
            <a:endParaRPr lang="ru-RU" sz="2800" dirty="0">
              <a:latin typeface="RF Rufo" pitchFamily="2" charset="-52"/>
              <a:ea typeface="PT Sans" panose="020B0503020203020204" pitchFamily="34" charset="-52"/>
            </a:endParaRPr>
          </a:p>
          <a:p>
            <a:pPr algn="just"/>
            <a:r>
              <a:rPr lang="ru-RU" sz="2800" dirty="0" smtClean="0">
                <a:latin typeface="RF Rufo" pitchFamily="2" charset="-52"/>
                <a:ea typeface="PT Sans" panose="020B0503020203020204" pitchFamily="34" charset="-52"/>
              </a:rPr>
              <a:t>Конкурс на предоставление субсидий для малог</a:t>
            </a:r>
            <a:r>
              <a:rPr lang="ru-RU" sz="2800" dirty="0">
                <a:latin typeface="RF Rufo" pitchFamily="2" charset="-52"/>
                <a:ea typeface="PT Sans" panose="020B0503020203020204" pitchFamily="34" charset="-52"/>
              </a:rPr>
              <a:t>о</a:t>
            </a:r>
            <a:r>
              <a:rPr lang="ru-RU" sz="2800" dirty="0" smtClean="0">
                <a:latin typeface="RF Rufo" pitchFamily="2" charset="-52"/>
                <a:ea typeface="PT Sans" panose="020B0503020203020204" pitchFamily="34" charset="-52"/>
              </a:rPr>
              <a:t> и среднего бизнеса на создание объектов туринфраструктуры и укрепление материально-технической базы.</a:t>
            </a:r>
          </a:p>
          <a:p>
            <a:pPr lvl="0" algn="just"/>
            <a:endParaRPr lang="ru-RU" sz="2800" dirty="0" smtClean="0">
              <a:latin typeface="RF Rufo" pitchFamily="2" charset="-52"/>
            </a:endParaRPr>
          </a:p>
          <a:p>
            <a:pPr lvl="0" algn="just"/>
            <a:r>
              <a:rPr lang="ru-RU" sz="2800" dirty="0" smtClean="0">
                <a:latin typeface="RF Rufo" pitchFamily="2" charset="-52"/>
              </a:rPr>
              <a:t>Обладателями </a:t>
            </a:r>
            <a:r>
              <a:rPr lang="ru-RU" sz="2800" dirty="0">
                <a:latin typeface="RF Rufo" pitchFamily="2" charset="-52"/>
              </a:rPr>
              <a:t>гранта могут юридические лица и индивидуальные предприниматели, планирующие открыть объекты Показа и инфраструктуры в сфере туризма.</a:t>
            </a:r>
          </a:p>
          <a:p>
            <a:endParaRPr lang="ru-RU" sz="3500" dirty="0"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609" y="-26603"/>
            <a:ext cx="5004391" cy="35248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608" y="3238150"/>
            <a:ext cx="5004391" cy="36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15040DF-1288-4915-8C09-DED2F67FA9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69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05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626980" y="258782"/>
            <a:ext cx="68624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МАРКЕТИНГОВАЯ ПОДДЕРЖКА </a:t>
            </a:r>
          </a:p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В  СФЕРЕ ТУРИЗМА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696253" y="1523010"/>
            <a:ext cx="594280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latin typeface="RF Rufo" pitchFamily="2" charset="-52"/>
                <a:ea typeface="PT Sans" panose="020B0503020203020204" pitchFamily="34" charset="-52"/>
              </a:rPr>
              <a:t>АУ УР «Центр туристских стратегий и проектного управления</a:t>
            </a:r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»: предоставление консультационной и информационной поддержки субъектам </a:t>
            </a:r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тур. </a:t>
            </a:r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деятельности:</a:t>
            </a:r>
          </a:p>
          <a:p>
            <a:pPr algn="just"/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-поиск деловых партнеров, инфотуры, день партнера, представительство на выставках;</a:t>
            </a:r>
            <a:endParaRPr lang="ru-RU" sz="2400" dirty="0">
              <a:latin typeface="RF Rufo" pitchFamily="2" charset="-52"/>
              <a:ea typeface="PT Sans" panose="020B0503020203020204" pitchFamily="34" charset="-52"/>
            </a:endParaRPr>
          </a:p>
          <a:p>
            <a:pPr algn="just"/>
            <a:r>
              <a:rPr lang="ru-RU" sz="3200" dirty="0">
                <a:latin typeface="RF Rufo" pitchFamily="2" charset="-52"/>
                <a:ea typeface="PT Sans" panose="020B0503020203020204" pitchFamily="34" charset="-52"/>
              </a:rPr>
              <a:t>-</a:t>
            </a:r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упаковка конкурсной документации на соискание грантов;</a:t>
            </a:r>
          </a:p>
          <a:p>
            <a:pPr algn="just"/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-упаковка проектов для продажи туроператорам событийных мероприятий и туристических маршрутов. </a:t>
            </a:r>
            <a:endParaRPr lang="ru-RU" sz="3200" dirty="0">
              <a:latin typeface="RF Rufo Bold" panose="00000808000000000000" pitchFamily="2" charset="-52"/>
            </a:endParaRPr>
          </a:p>
          <a:p>
            <a:pPr lvl="0"/>
            <a:endParaRPr lang="ru-RU" sz="2800" dirty="0" smtClean="0">
              <a:solidFill>
                <a:srgbClr val="CC0000"/>
              </a:solidFill>
              <a:latin typeface="RF Rufo" pitchFamily="2" charset="-52"/>
              <a:ea typeface="PT Sans" panose="020B0503020203020204" pitchFamily="34" charset="-52"/>
            </a:endParaRPr>
          </a:p>
          <a:p>
            <a:pPr lvl="0"/>
            <a:r>
              <a:rPr lang="ru-RU" sz="2800" dirty="0" smtClean="0">
                <a:solidFill>
                  <a:srgbClr val="CC0000"/>
                </a:solidFill>
                <a:latin typeface="RF Rufo" pitchFamily="2" charset="-52"/>
                <a:ea typeface="PT Sans" panose="020B0503020203020204" pitchFamily="34" charset="-52"/>
              </a:rPr>
              <a:t> </a:t>
            </a:r>
            <a:endParaRPr lang="ru-RU" sz="2800" dirty="0">
              <a:solidFill>
                <a:srgbClr val="CC0000"/>
              </a:solidFill>
              <a:latin typeface="RF Rufo" pitchFamily="2" charset="-52"/>
              <a:ea typeface="PT Sans" panose="020B0503020203020204" pitchFamily="34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694" y="5934959"/>
            <a:ext cx="511752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www.visitudmurtia.ru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2" descr="C:\Users\res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469" y="-4939"/>
            <a:ext cx="5526118" cy="39645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469" y="3372374"/>
            <a:ext cx="5526117" cy="319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15040DF-1288-4915-8C09-DED2F67FA9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169" y="71072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05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626980" y="258782"/>
            <a:ext cx="68624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ИНФОРМАЦИОННАЯ ПОДДЕРЖКА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1" y="915731"/>
            <a:ext cx="63383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- Консультирование по следующим вопросам:</a:t>
            </a:r>
          </a:p>
          <a:p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бизнес-планирование, бух. учет, налогообложение, гос. закупки, продвижение в соц. </a:t>
            </a:r>
            <a:r>
              <a:rPr lang="ru-RU" sz="2400" dirty="0">
                <a:latin typeface="RF Rufo" pitchFamily="2" charset="-52"/>
                <a:ea typeface="PT Sans" panose="020B0503020203020204" pitchFamily="34" charset="-52"/>
              </a:rPr>
              <a:t>с</a:t>
            </a:r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етях.</a:t>
            </a:r>
          </a:p>
          <a:p>
            <a:pPr lvl="0"/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-Проведение образовательных мероприятий для предпринимателей</a:t>
            </a:r>
            <a:r>
              <a:rPr lang="ru-RU" sz="2800" dirty="0" smtClean="0">
                <a:latin typeface="RF Rufo" pitchFamily="2" charset="-52"/>
                <a:ea typeface="PT Sans" panose="020B0503020203020204" pitchFamily="34" charset="-52"/>
              </a:rPr>
              <a:t>: </a:t>
            </a:r>
            <a:r>
              <a:rPr lang="ru-RU" sz="2400" dirty="0" smtClean="0">
                <a:latin typeface="RF Rufo" pitchFamily="2" charset="-52"/>
                <a:ea typeface="PT Sans" panose="020B0503020203020204" pitchFamily="34" charset="-52"/>
              </a:rPr>
              <a:t>семинары, круглые столы, акселерационные программы.</a:t>
            </a:r>
          </a:p>
          <a:p>
            <a:pPr lvl="0"/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-Организация и размещение в коллективных стендах на Российских выставках, форумах.</a:t>
            </a:r>
          </a:p>
          <a:p>
            <a:pPr lvl="0"/>
            <a:r>
              <a:rPr lang="ru-RU" sz="2800" b="1" dirty="0" smtClean="0">
                <a:latin typeface="RF Rufo" pitchFamily="2" charset="-52"/>
                <a:ea typeface="PT Sans" panose="020B0503020203020204" pitchFamily="34" charset="-52"/>
              </a:rPr>
              <a:t>- Регистрация ИП и ООО (без оплаты госпошлины)</a:t>
            </a:r>
            <a:endParaRPr lang="ru-RU" sz="2800" b="1" dirty="0">
              <a:latin typeface="RF Rufo" pitchFamily="2" charset="-52"/>
              <a:ea typeface="PT Sans" panose="020B0503020203020204" pitchFamily="34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694" y="5934959"/>
            <a:ext cx="511752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</a:rPr>
              <a:t>Центр «Мой бизнес»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646" y="3361038"/>
            <a:ext cx="5157354" cy="3494493"/>
          </a:xfrm>
          <a:prstGeom prst="rect">
            <a:avLst/>
          </a:prstGeom>
        </p:spPr>
      </p:pic>
      <p:sp>
        <p:nvSpPr>
          <p:cNvPr id="3" name="AutoShape 2" descr="C:\Users\res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4645" y="-15215"/>
            <a:ext cx="5157355" cy="337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4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8FFBCB2-C5CA-440F-9F82-25522B059D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69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1" y="298917"/>
            <a:ext cx="658758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КРЕДИТОВАНИЕ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13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170C799-78D1-4534-8DFC-6D4B45C6A721}"/>
              </a:ext>
            </a:extLst>
          </p:cNvPr>
          <p:cNvSpPr/>
          <p:nvPr/>
        </p:nvSpPr>
        <p:spPr>
          <a:xfrm>
            <a:off x="2085668" y="1413762"/>
            <a:ext cx="4293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F Rufo Semibold" panose="00000708000000000000" pitchFamily="2" charset="-52"/>
                <a:ea typeface="PT Sans" panose="020B0503020203020204" pitchFamily="34" charset="-52"/>
              </a:rPr>
              <a:t>ДЕЙСТВУЮЩИЕ ПРЕДПРИНИМАТЕЛИ </a:t>
            </a:r>
            <a:endParaRPr lang="en-US" sz="2000" dirty="0">
              <a:latin typeface="RF Rufo Semibold" panose="00000708000000000000" pitchFamily="2" charset="-52"/>
              <a:ea typeface="PT Sans" panose="020B0503020203020204" pitchFamily="34" charset="-52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5C6A185-C616-4A11-916D-24FF3C6512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2" y="1424287"/>
            <a:ext cx="1142316" cy="111339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AB05190-9EC1-4CEA-BB58-14BCC75E7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261" y="607445"/>
            <a:ext cx="1145931" cy="111339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C949876-8951-4471-AB03-10EAA6027FB7}"/>
              </a:ext>
            </a:extLst>
          </p:cNvPr>
          <p:cNvSpPr/>
          <p:nvPr/>
        </p:nvSpPr>
        <p:spPr>
          <a:xfrm>
            <a:off x="1159393" y="3190250"/>
            <a:ext cx="42933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Размер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до 2 000 000 рублей.</a:t>
            </a:r>
          </a:p>
          <a:p>
            <a:r>
              <a:rPr lang="ru-RU" sz="2000" i="1" dirty="0" smtClean="0">
                <a:latin typeface="RF Rufo" panose="00000508000000000000" pitchFamily="2" charset="-52"/>
                <a:ea typeface="PT Sans" panose="020B0503020203020204" pitchFamily="34" charset="-52"/>
              </a:rPr>
              <a:t>Срок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составляет до 36 месяцев.</a:t>
            </a:r>
          </a:p>
          <a:p>
            <a:r>
              <a:rPr lang="ru-RU" sz="2000" i="1" dirty="0" smtClean="0">
                <a:latin typeface="RF Rufo" panose="00000508000000000000" pitchFamily="2" charset="-52"/>
                <a:ea typeface="PT Sans" panose="020B0503020203020204" pitchFamily="34" charset="-52"/>
              </a:rPr>
              <a:t>Требуется 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целевое подтверждение использования средств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в течение 3 (Трех) месяцев.</a:t>
            </a:r>
          </a:p>
          <a:p>
            <a:r>
              <a:rPr lang="ru-RU" sz="2000" i="1" dirty="0" smtClean="0">
                <a:latin typeface="RF Rufo" panose="00000508000000000000" pitchFamily="2" charset="-52"/>
                <a:ea typeface="PT Sans" panose="020B0503020203020204" pitchFamily="34" charset="-52"/>
              </a:rPr>
              <a:t>Требуется 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поручительство.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4EEEE90-69D6-40FB-B892-4738EC66A970}"/>
              </a:ext>
            </a:extLst>
          </p:cNvPr>
          <p:cNvSpPr/>
          <p:nvPr/>
        </p:nvSpPr>
        <p:spPr>
          <a:xfrm>
            <a:off x="7754192" y="625660"/>
            <a:ext cx="4293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F Rufo Semibold" panose="00000708000000000000" pitchFamily="2" charset="-52"/>
                <a:ea typeface="PT Sans" panose="020B0503020203020204" pitchFamily="34" charset="-52"/>
              </a:rPr>
              <a:t>НАЧИНАЮЩИЕ ПРЕДПРИНИМАТЕЛИ</a:t>
            </a:r>
            <a:endParaRPr lang="en-US" sz="2000" dirty="0">
              <a:latin typeface="RF Rufo Semibold" panose="000007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7D829F02-CCF3-4CBB-8DB8-C52A326E6186}"/>
              </a:ext>
            </a:extLst>
          </p:cNvPr>
          <p:cNvSpPr/>
          <p:nvPr/>
        </p:nvSpPr>
        <p:spPr>
          <a:xfrm>
            <a:off x="7754192" y="1275799"/>
            <a:ext cx="42933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F Rufo" panose="00000508000000000000" pitchFamily="2" charset="-52"/>
                <a:ea typeface="PT Sans" panose="020B0503020203020204" pitchFamily="34" charset="-52"/>
              </a:rPr>
              <a:t>Для субъектов МСП, срок осуществления деятельности которых менее 1 (Одного) года на момент принятия решения о предоставлении </a:t>
            </a:r>
            <a:r>
              <a:rPr lang="ru-RU" sz="2000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dirty="0">
                <a:latin typeface="RF Rufo" panose="00000508000000000000" pitchFamily="2" charset="-52"/>
                <a:ea typeface="PT Sans" panose="020B0503020203020204" pitchFamily="34" charset="-52"/>
              </a:rPr>
              <a:t>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7D829F02-CCF3-4CBB-8DB8-C52A326E6186}"/>
              </a:ext>
            </a:extLst>
          </p:cNvPr>
          <p:cNvSpPr/>
          <p:nvPr/>
        </p:nvSpPr>
        <p:spPr>
          <a:xfrm>
            <a:off x="2085668" y="1993459"/>
            <a:ext cx="42933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F Rufo" panose="00000508000000000000" pitchFamily="2" charset="-52"/>
                <a:ea typeface="PT Sans" panose="020B0503020203020204" pitchFamily="34" charset="-52"/>
              </a:rPr>
              <a:t>Приоритетные</a:t>
            </a:r>
            <a:r>
              <a:rPr lang="ru-RU" sz="2000" dirty="0">
                <a:latin typeface="RF Rufo" panose="00000508000000000000" pitchFamily="2" charset="-52"/>
                <a:ea typeface="PT Sans" panose="020B0503020203020204" pitchFamily="34" charset="-52"/>
              </a:rPr>
              <a:t> субъекты МСП, не зарегистрированные и (или) не осуществляющие деятельность на территории </a:t>
            </a:r>
            <a:r>
              <a:rPr lang="ru-RU" sz="2000" dirty="0" err="1">
                <a:latin typeface="RF Rufo" panose="00000508000000000000" pitchFamily="2" charset="-52"/>
                <a:ea typeface="PT Sans" panose="020B0503020203020204" pitchFamily="34" charset="-52"/>
              </a:rPr>
              <a:t>МОНОгорода</a:t>
            </a:r>
            <a:r>
              <a:rPr lang="ru-RU" sz="2000" b="1" dirty="0"/>
              <a:t>.</a:t>
            </a:r>
            <a:endParaRPr lang="ru-RU" sz="20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C949876-8951-4471-AB03-10EAA6027FB7}"/>
              </a:ext>
            </a:extLst>
          </p:cNvPr>
          <p:cNvSpPr/>
          <p:nvPr/>
        </p:nvSpPr>
        <p:spPr>
          <a:xfrm>
            <a:off x="7416768" y="2772634"/>
            <a:ext cx="42933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Размер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до 2 000 000 рублей.</a:t>
            </a:r>
          </a:p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  Срок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составляет до 36 месяцев.</a:t>
            </a:r>
          </a:p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  Требуется целевое подтверждение использования средств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микрозайма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в течение 3 (Трех) месяцев.</a:t>
            </a:r>
          </a:p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  Требуется поручительство.</a:t>
            </a:r>
          </a:p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  Требуется предоставление бизнес-плана.</a:t>
            </a:r>
          </a:p>
          <a:p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  Требуется </a:t>
            </a:r>
            <a:r>
              <a:rPr lang="ru-RU" sz="2000" i="1" dirty="0" err="1">
                <a:latin typeface="RF Rufo" panose="00000508000000000000" pitchFamily="2" charset="-52"/>
                <a:ea typeface="PT Sans" panose="020B0503020203020204" pitchFamily="34" charset="-52"/>
              </a:rPr>
              <a:t>софинансирование</a:t>
            </a:r>
            <a:r>
              <a:rPr lang="ru-RU" sz="2000" i="1" dirty="0">
                <a:latin typeface="RF Rufo" panose="00000508000000000000" pitchFamily="2" charset="-52"/>
                <a:ea typeface="PT Sans" panose="020B0503020203020204" pitchFamily="34" charset="-52"/>
              </a:rPr>
              <a:t> проекта со стороны Заемщика в размере не менее 20%.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84358" y="519589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err="1">
                <a:latin typeface="RF Rufo" panose="00000508000000000000" pitchFamily="2" charset="-52"/>
                <a:ea typeface="PT Sans" panose="020B0503020203020204" pitchFamily="34" charset="-52"/>
              </a:rPr>
              <a:t>Микрокредитная</a:t>
            </a:r>
            <a:r>
              <a:rPr lang="ru-RU" sz="2000" b="1" i="1" dirty="0">
                <a:latin typeface="RF Rufo" panose="00000508000000000000" pitchFamily="2" charset="-52"/>
                <a:ea typeface="PT Sans" panose="020B0503020203020204" pitchFamily="34" charset="-52"/>
              </a:rPr>
              <a:t> компания Удмуртский фонд развития предпринимательства (МКК УФРП) </a:t>
            </a:r>
            <a:r>
              <a:rPr lang="en-US" sz="2000" b="1" i="1" dirty="0">
                <a:latin typeface="RF Rufo" panose="00000508000000000000" pitchFamily="2" charset="-52"/>
                <a:ea typeface="PT Sans" panose="020B0503020203020204" pitchFamily="34" charset="-52"/>
                <a:hlinkClick r:id="rId6"/>
              </a:rPr>
              <a:t>https://www.fond.udbiz.ru</a:t>
            </a:r>
            <a:endParaRPr lang="ru-RU" sz="2000" b="1" i="1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8416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615A79B-BAA6-4689-A383-6DF5CB823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417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50E275-B75D-44F0-8877-CBCD42CD1F94}"/>
              </a:ext>
            </a:extLst>
          </p:cNvPr>
          <p:cNvSpPr/>
          <p:nvPr/>
        </p:nvSpPr>
        <p:spPr>
          <a:xfrm>
            <a:off x="571502" y="71072"/>
            <a:ext cx="1673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inion Pro ExCn Lt" panose="02010000030000000004" pitchFamily="50" charset="0"/>
                <a:ea typeface="PT Sans" panose="020B0503020203020204" pitchFamily="34" charset="-52"/>
              </a:rPr>
              <a:t>Удмуртская Республика</a:t>
            </a:r>
            <a:endParaRPr lang="x-none" sz="1600" dirty="0">
              <a:solidFill>
                <a:schemeClr val="tx1">
                  <a:lumMod val="50000"/>
                  <a:lumOff val="50000"/>
                </a:schemeClr>
              </a:solidFill>
              <a:latin typeface="Opinion Pro ExCn Lt" panose="02010000030000000004" pitchFamily="50" charset="0"/>
              <a:ea typeface="PT Sans" panose="020B0503020203020204" pitchFamily="34" charset="-52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F059686-5A5D-4A6B-8A19-D5233BF0C754}"/>
              </a:ext>
            </a:extLst>
          </p:cNvPr>
          <p:cNvSpPr/>
          <p:nvPr/>
        </p:nvSpPr>
        <p:spPr>
          <a:xfrm>
            <a:off x="1" y="0"/>
            <a:ext cx="571500" cy="819149"/>
          </a:xfrm>
          <a:prstGeom prst="rect">
            <a:avLst/>
          </a:prstGeom>
          <a:solidFill>
            <a:srgbClr val="E817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F Rufo" panose="000005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40428" y="246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>
                <a:solidFill>
                  <a:schemeClr val="tx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12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C643FAF-B32B-496B-BC6B-C36110C34502}"/>
              </a:ext>
            </a:extLst>
          </p:cNvPr>
          <p:cNvSpPr/>
          <p:nvPr/>
        </p:nvSpPr>
        <p:spPr>
          <a:xfrm>
            <a:off x="285751" y="840465"/>
            <a:ext cx="559606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RF Rufo" panose="00000508000000000000" pitchFamily="2" charset="-52"/>
                <a:ea typeface="PT Sans" panose="020B0503020203020204" pitchFamily="34" charset="-52"/>
              </a:rPr>
              <a:t>-</a:t>
            </a:r>
            <a:r>
              <a:rPr lang="ru-RU" b="1" dirty="0">
                <a:latin typeface="RF Rufo" panose="00000508000000000000" pitchFamily="2" charset="-52"/>
                <a:ea typeface="PT Sans" panose="020B0503020203020204" pitchFamily="34" charset="-52"/>
              </a:rPr>
              <a:t>Д</a:t>
            </a:r>
            <a:r>
              <a:rPr lang="ru-RU" b="1" dirty="0" smtClean="0">
                <a:latin typeface="RF Rufo" panose="00000508000000000000" pitchFamily="2" charset="-52"/>
                <a:ea typeface="PT Sans" panose="020B0503020203020204" pitchFamily="34" charset="-52"/>
              </a:rPr>
              <a:t>ля организаций и ИП, выбравших УСН (доходы-расходы) в сфере туризма (ОКВЭД 79</a:t>
            </a:r>
            <a:r>
              <a:rPr lang="ru-RU" b="1" dirty="0">
                <a:latin typeface="RF Rufo" panose="00000508000000000000" pitchFamily="2" charset="-52"/>
                <a:ea typeface="PT Sans" panose="020B0503020203020204" pitchFamily="34" charset="-52"/>
              </a:rPr>
              <a:t>) </a:t>
            </a:r>
            <a:r>
              <a:rPr lang="ru-RU" sz="1600" dirty="0" smtClean="0">
                <a:latin typeface="RF Rufo" panose="00000508000000000000" pitchFamily="2" charset="-52"/>
                <a:ea typeface="PT Sans" panose="020B0503020203020204" pitchFamily="34" charset="-52"/>
              </a:rPr>
              <a:t>установлена </a:t>
            </a:r>
            <a:r>
              <a:rPr lang="ru-RU" sz="1600" dirty="0">
                <a:latin typeface="RF Rufo" panose="00000508000000000000" pitchFamily="2" charset="-52"/>
                <a:ea typeface="PT Sans" panose="020B0503020203020204" pitchFamily="34" charset="-52"/>
              </a:rPr>
              <a:t>налоговая ставка 10% </a:t>
            </a:r>
            <a:endParaRPr lang="ru-RU" sz="1600" dirty="0" smtClean="0">
              <a:latin typeface="RF Rufo" panose="00000508000000000000" pitchFamily="2" charset="-52"/>
              <a:ea typeface="PT Sans" panose="020B0503020203020204" pitchFamily="34" charset="-52"/>
            </a:endParaRPr>
          </a:p>
          <a:p>
            <a:endParaRPr lang="ru-RU" sz="1600" dirty="0" smtClean="0">
              <a:latin typeface="RF Rufo" panose="00000508000000000000" charset="-52"/>
            </a:endParaRPr>
          </a:p>
          <a:p>
            <a:r>
              <a:rPr lang="ru-RU" sz="1600" dirty="0" smtClean="0">
                <a:latin typeface="RF Rufo" panose="00000508000000000000" charset="-52"/>
              </a:rPr>
              <a:t>-</a:t>
            </a:r>
            <a:r>
              <a:rPr lang="ru-RU" b="1" dirty="0" smtClean="0">
                <a:latin typeface="RF Rufo" panose="00000508000000000000" charset="-52"/>
              </a:rPr>
              <a:t>Для </a:t>
            </a:r>
            <a:r>
              <a:rPr lang="ru-RU" b="1" dirty="0">
                <a:latin typeface="RF Rufo" panose="00000508000000000000" charset="-52"/>
              </a:rPr>
              <a:t>субъектов МСП, которые впервые изменят место регистрации и место жительства с территорий других субъектов Российской Федерации на территорию Удмуртии с 1 января 2020 года</a:t>
            </a:r>
            <a:r>
              <a:rPr lang="ru-RU" sz="1600" i="1" dirty="0">
                <a:latin typeface="RF Rufo" panose="00000508000000000000" charset="-52"/>
              </a:rPr>
              <a:t>, </a:t>
            </a:r>
            <a:r>
              <a:rPr lang="ru-RU" sz="1600" dirty="0">
                <a:latin typeface="RF Rufo" panose="00000508000000000000" charset="-52"/>
              </a:rPr>
              <a:t>предусмотрены</a:t>
            </a:r>
            <a:r>
              <a:rPr lang="ru-RU" sz="1600" i="1" dirty="0">
                <a:latin typeface="RF Rufo" panose="00000508000000000000" charset="-52"/>
              </a:rPr>
              <a:t> </a:t>
            </a:r>
            <a:r>
              <a:rPr lang="ru-RU" sz="1600" dirty="0">
                <a:latin typeface="RF Rufo" panose="00000508000000000000" charset="-52"/>
              </a:rPr>
              <a:t>пониженные налоговые ставки по УСН для предпринимателей, </a:t>
            </a:r>
            <a:r>
              <a:rPr lang="ru-RU" sz="1600" i="1" dirty="0">
                <a:latin typeface="RF Rufo" panose="00000508000000000000" charset="-52"/>
              </a:rPr>
              <a:t>(По УСН «доходы» - 1 % в течение первого года и 3 % в течение второго года вместо 6 %; по УСН «доходы минус расходы» - 5 % в течение двух лет вместо 15%). </a:t>
            </a:r>
            <a:endParaRPr lang="ru-RU" sz="1600" dirty="0">
              <a:latin typeface="RF Rufo" panose="00000508000000000000" charset="-52"/>
            </a:endParaRPr>
          </a:p>
          <a:p>
            <a:r>
              <a:rPr lang="ru-RU" sz="1600" b="1" dirty="0" smtClean="0">
                <a:latin typeface="RF Rufo" panose="00000508000000000000" charset="-52"/>
              </a:rPr>
              <a:t> </a:t>
            </a:r>
          </a:p>
          <a:p>
            <a:r>
              <a:rPr lang="ru-RU" sz="1600" b="1" dirty="0" smtClean="0">
                <a:latin typeface="RF Rufo" panose="00000508000000000000" charset="-52"/>
              </a:rPr>
              <a:t>-</a:t>
            </a:r>
            <a:r>
              <a:rPr lang="ru-RU" b="1" dirty="0" smtClean="0">
                <a:latin typeface="RF Rufo" panose="00000508000000000000" charset="-52"/>
              </a:rPr>
              <a:t>Для </a:t>
            </a:r>
            <a:r>
              <a:rPr lang="ru-RU" b="1" dirty="0" err="1">
                <a:latin typeface="RF Rufo" panose="00000508000000000000" charset="-52"/>
              </a:rPr>
              <a:t>самозанятых</a:t>
            </a:r>
            <a:r>
              <a:rPr lang="ru-RU" b="1" dirty="0">
                <a:latin typeface="RF Rufo" panose="00000508000000000000" charset="-52"/>
              </a:rPr>
              <a:t> граждан с 1 июля 2020г</a:t>
            </a:r>
            <a:r>
              <a:rPr lang="ru-RU" sz="1600" dirty="0">
                <a:latin typeface="RF Rufo" panose="00000508000000000000" charset="-52"/>
              </a:rPr>
              <a:t>. планируется введение налога на профессиональный доход. Категория: </a:t>
            </a:r>
            <a:r>
              <a:rPr lang="ru-RU" sz="1600" dirty="0" err="1">
                <a:latin typeface="RF Rufo" panose="00000508000000000000" charset="-52"/>
              </a:rPr>
              <a:t>самозанятые</a:t>
            </a:r>
            <a:r>
              <a:rPr lang="ru-RU" sz="1600" dirty="0">
                <a:latin typeface="RF Rufo" panose="00000508000000000000" charset="-52"/>
              </a:rPr>
              <a:t> граждане (физические лица, в том числе индивидуальные предприниматели, перешедшие на специальный налоговый режим в порядке, установленном ФЗ 422). С приносящей доход деятельности физлицо уплачивает не НДФЛ по ставке 13%, а налог на профессиональный доход по пониженным ставкам – 4% или 6%. </a:t>
            </a:r>
          </a:p>
          <a:p>
            <a:endParaRPr lang="ru-RU" sz="1600" dirty="0" smtClean="0">
              <a:latin typeface="RF Rufo" panose="00000508000000000000" charset="-52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F6889F23-9AA4-4EFF-BFD3-EBCB6808D95A}"/>
              </a:ext>
            </a:extLst>
          </p:cNvPr>
          <p:cNvSpPr/>
          <p:nvPr/>
        </p:nvSpPr>
        <p:spPr>
          <a:xfrm>
            <a:off x="0" y="6565901"/>
            <a:ext cx="12192000" cy="292100"/>
          </a:xfrm>
          <a:prstGeom prst="rect">
            <a:avLst/>
          </a:prstGeom>
          <a:solidFill>
            <a:srgbClr val="231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МИНИСТЕРСТВО ЭКОНОМИКИ УР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C335DE-B52E-44C9-A6E5-4E239F821F0C}"/>
              </a:ext>
            </a:extLst>
          </p:cNvPr>
          <p:cNvSpPr/>
          <p:nvPr/>
        </p:nvSpPr>
        <p:spPr>
          <a:xfrm>
            <a:off x="11238453" y="36118"/>
            <a:ext cx="951571" cy="29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dirty="0" smtClean="0">
                <a:solidFill>
                  <a:schemeClr val="bg1"/>
                </a:solidFill>
                <a:latin typeface="RF Rufo Light" panose="00000408000000000000" pitchFamily="2" charset="-52"/>
                <a:ea typeface="PT Sans" panose="020B0503020203020204" pitchFamily="34" charset="-52"/>
              </a:rPr>
              <a:t>14</a:t>
            </a:r>
            <a:endParaRPr lang="ru-RU" sz="1400" dirty="0">
              <a:solidFill>
                <a:schemeClr val="bg1"/>
              </a:solidFill>
              <a:latin typeface="RF Rufo Light" panose="00000408000000000000" pitchFamily="2" charset="-52"/>
              <a:ea typeface="PT Sans" panose="020B0503020203020204" pitchFamily="34" charset="-52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C1B4D0C-9E75-44B5-A4B5-4B139E6F8917}"/>
              </a:ext>
            </a:extLst>
          </p:cNvPr>
          <p:cNvSpPr/>
          <p:nvPr/>
        </p:nvSpPr>
        <p:spPr>
          <a:xfrm>
            <a:off x="571501" y="298917"/>
            <a:ext cx="658758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solidFill>
                  <a:srgbClr val="CC0000"/>
                </a:solidFill>
                <a:latin typeface="RF Rufo Black" panose="00000A08000000000000" pitchFamily="2" charset="-52"/>
                <a:ea typeface="PT Sans" panose="020B0503020203020204" pitchFamily="34" charset="-52"/>
              </a:rPr>
              <a:t>ЛЬГОТНОЕ НАЛОГООБЛОЖЕНИЕ</a:t>
            </a:r>
            <a:endParaRPr lang="ru-RU" sz="3500" dirty="0">
              <a:solidFill>
                <a:srgbClr val="CC0000"/>
              </a:solidFill>
              <a:latin typeface="RF Rufo Black" panose="00000A08000000000000" pitchFamily="2" charset="-52"/>
              <a:ea typeface="PT Sans" panose="020B0503020203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816" y="3665240"/>
            <a:ext cx="6308208" cy="286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</TotalTime>
  <Words>1212</Words>
  <Application>Microsoft Office PowerPoint</Application>
  <PresentationFormat>Широкоэкранный</PresentationFormat>
  <Paragraphs>148</Paragraphs>
  <Slides>12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PT Sans</vt:lpstr>
      <vt:lpstr>Calibri</vt:lpstr>
      <vt:lpstr>RF Rufo Bold</vt:lpstr>
      <vt:lpstr>RF Rufo Black</vt:lpstr>
      <vt:lpstr>RF Rufo Light</vt:lpstr>
      <vt:lpstr>Arial</vt:lpstr>
      <vt:lpstr>RF Rufo</vt:lpstr>
      <vt:lpstr>Calibri Light</vt:lpstr>
      <vt:lpstr>RF Rufo Semibold</vt:lpstr>
      <vt:lpstr>Opinion Pro ExCn Lt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Баталов</dc:creator>
  <cp:lastModifiedBy>Рагозина Е.С.</cp:lastModifiedBy>
  <cp:revision>195</cp:revision>
  <dcterms:created xsi:type="dcterms:W3CDTF">2019-01-15T06:27:03Z</dcterms:created>
  <dcterms:modified xsi:type="dcterms:W3CDTF">2020-10-01T06:11:21Z</dcterms:modified>
</cp:coreProperties>
</file>