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641" r:id="rId1"/>
  </p:sldMasterIdLst>
  <p:notesMasterIdLst>
    <p:notesMasterId r:id="rId15"/>
  </p:notesMasterIdLst>
  <p:sldIdLst>
    <p:sldId id="270" r:id="rId2"/>
    <p:sldId id="285" r:id="rId3"/>
    <p:sldId id="301" r:id="rId4"/>
    <p:sldId id="313" r:id="rId5"/>
    <p:sldId id="314" r:id="rId6"/>
    <p:sldId id="315" r:id="rId7"/>
    <p:sldId id="316" r:id="rId8"/>
    <p:sldId id="317" r:id="rId9"/>
    <p:sldId id="318" r:id="rId10"/>
    <p:sldId id="319" r:id="rId11"/>
    <p:sldId id="320" r:id="rId12"/>
    <p:sldId id="321" r:id="rId13"/>
    <p:sldId id="300" r:id="rId14"/>
  </p:sldIdLst>
  <p:sldSz cx="12192000" cy="6858000"/>
  <p:notesSz cx="6797675" cy="99298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/>
        <a:ea typeface="Arial"/>
        <a:cs typeface="Arial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/>
        <a:ea typeface="Arial"/>
        <a:cs typeface="Arial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/>
        <a:ea typeface="Arial"/>
        <a:cs typeface="Arial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/>
        <a:ea typeface="Arial"/>
        <a:cs typeface="Arial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/>
        <a:ea typeface="Arial"/>
        <a:cs typeface="Arial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/>
        <a:ea typeface="Arial"/>
        <a:cs typeface="Arial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/>
        <a:ea typeface="Arial"/>
        <a:cs typeface="Arial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/>
        <a:ea typeface="Arial"/>
        <a:cs typeface="Arial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615"/>
    <p:restoredTop sz="91225"/>
  </p:normalViewPr>
  <p:slideViewPr>
    <p:cSldViewPr>
      <p:cViewPr varScale="1">
        <p:scale>
          <a:sx n="103" d="100"/>
          <a:sy n="103" d="100"/>
        </p:scale>
        <p:origin x="138" y="174"/>
      </p:cViewPr>
      <p:guideLst>
        <p:guide orient="horz" pos="2159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hdr" sz="quarter"/>
          </p:nvPr>
        </p:nvSpPr>
        <p:spPr>
          <a:xfrm>
            <a:off x="4" y="0"/>
            <a:ext cx="2944813" cy="49379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2825" tIns="46411" rIns="92825" bIns="46411" anchor="t" anchorCtr="0">
            <a:prstTxWarp prst="textNoShape">
              <a:avLst/>
            </a:prstTxWarp>
          </a:bodyPr>
          <a:lstStyle>
            <a:lvl1pPr defTabSz="928394" eaLnBrk="1" hangingPunct="1">
              <a:defRPr sz="120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dt" idx="1"/>
          </p:nvPr>
        </p:nvSpPr>
        <p:spPr>
          <a:xfrm>
            <a:off x="3851279" y="0"/>
            <a:ext cx="2944813" cy="49379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2825" tIns="46411" rIns="92825" bIns="46411" anchor="t" anchorCtr="0">
            <a:prstTxWarp prst="textNoShape">
              <a:avLst/>
            </a:prstTxWarp>
          </a:bodyPr>
          <a:lstStyle>
            <a:lvl1pPr algn="r" defTabSz="928394" eaLnBrk="1" hangingPunct="1">
              <a:defRPr sz="120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>
          <a:xfrm>
            <a:off x="95250" y="746125"/>
            <a:ext cx="6608763" cy="3717925"/>
          </a:xfrm>
          <a:prstGeom prst="rect">
            <a:avLst/>
          </a:prstGeom>
          <a:noFill/>
          <a:ln w="9525">
            <a:solidFill>
              <a:srgbClr val="000000"/>
            </a:solidFill>
            <a:miter/>
          </a:ln>
        </p:spPr>
      </p:sp>
      <p:sp>
        <p:nvSpPr>
          <p:cNvPr id="172037" name="Rectangle 5"/>
          <p:cNvSpPr>
            <a:spLocks noGrp="1" noChangeArrowheads="1"/>
          </p:cNvSpPr>
          <p:nvPr>
            <p:ph type="body" sz="quarter" idx="3"/>
          </p:nvPr>
        </p:nvSpPr>
        <p:spPr>
          <a:xfrm>
            <a:off x="679450" y="4712454"/>
            <a:ext cx="5438775" cy="4471115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2825" tIns="46411" rIns="92825" bIns="46411" anchor="t" anchorCtr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172038" name="Rectangle 6"/>
          <p:cNvSpPr>
            <a:spLocks noGrp="1" noChangeArrowheads="1"/>
          </p:cNvSpPr>
          <p:nvPr>
            <p:ph type="ftr" sz="quarter" idx="4"/>
          </p:nvPr>
        </p:nvSpPr>
        <p:spPr>
          <a:xfrm>
            <a:off x="4" y="9434434"/>
            <a:ext cx="2944813" cy="49379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2825" tIns="46411" rIns="92825" bIns="46411" anchor="b" anchorCtr="0">
            <a:prstTxWarp prst="textNoShape">
              <a:avLst/>
            </a:prstTxWarp>
          </a:bodyPr>
          <a:lstStyle>
            <a:lvl1pPr defTabSz="928394" eaLnBrk="1" hangingPunct="1">
              <a:defRPr sz="120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72039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51279" y="9434434"/>
            <a:ext cx="2944813" cy="49379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2825" tIns="46411" rIns="92825" bIns="46411" anchor="b" anchorCtr="0">
            <a:prstTxWarp prst="textNoShape">
              <a:avLst/>
            </a:prstTxWarp>
          </a:bodyPr>
          <a:lstStyle>
            <a:lvl1pPr algn="r" defTabSz="925689" eaLnBrk="1" hangingPunct="1">
              <a:defRPr sz="1200">
                <a:latin typeface="Arial"/>
                <a:ea typeface="ＭＳ Ｐゴシック"/>
                <a:cs typeface="Arial"/>
              </a:defRPr>
            </a:lvl1pPr>
          </a:lstStyle>
          <a:p>
            <a:pPr>
              <a:defRPr/>
            </a:pPr>
            <a:fld id="{485A3512-E5BA-2445-A096-989628CFE8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06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/>
        <a:cs typeface="MS PGothic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/>
        <a:cs typeface="MS PGothic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/>
        <a:cs typeface="MS PGothic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/>
        <a:cs typeface="MS PGothic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/>
        <a:cs typeface="MS PGothic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50888"/>
            <a:ext cx="6643687" cy="37385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5A3512-E5BA-2445-A096-989628CFE865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28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41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1AB2E-4307-8F47-9D0B-89031855F9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248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F8F40-2E5A-4548-B740-C9ED869040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551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6A716-4E2F-664A-8DE4-57C86E8708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560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2A09F-2E6E-6A44-AFDB-46A0304DF6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17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4"/>
            <a:ext cx="109728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B6886-E24C-CA45-9615-C454E8D487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7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41090-CCA2-5F4C-8E78-54F06E17A5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269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77CC1-1BDB-4E47-A4B2-7E58201B21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999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7ED83-6620-134D-9FD0-9D9FFE82BF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819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DEEAF-5AC4-F64A-9A02-1B1FD2B956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448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6B6A3-DB5F-B746-9AB3-67ED5D6DA5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B3DB5-7D60-4D47-BF14-D702D0F61B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076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6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ABE48-D34A-744C-92A9-154CC290B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635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98DC83-63DF-CC44-8525-FDB0561312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3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pic>
        <p:nvPicPr>
          <p:cNvPr id="1028" name="Picture 8" descr="пр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4638"/>
            <a:ext cx="121920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9" descr="пр 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96413" y="6580188"/>
            <a:ext cx="284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726BBF5-3E53-514F-BAAA-29F393B16B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8" r:id="rId1"/>
    <p:sldLayoutId id="2147484625" r:id="rId2"/>
    <p:sldLayoutId id="2147484626" r:id="rId3"/>
    <p:sldLayoutId id="2147484627" r:id="rId4"/>
    <p:sldLayoutId id="2147484628" r:id="rId5"/>
    <p:sldLayoutId id="2147484629" r:id="rId6"/>
    <p:sldLayoutId id="2147484630" r:id="rId7"/>
    <p:sldLayoutId id="2147484631" r:id="rId8"/>
    <p:sldLayoutId id="2147484632" r:id="rId9"/>
    <p:sldLayoutId id="2147484633" r:id="rId10"/>
    <p:sldLayoutId id="2147484634" r:id="rId11"/>
    <p:sldLayoutId id="2147484635" r:id="rId12"/>
    <p:sldLayoutId id="2147484636" r:id="rId13"/>
    <p:sldLayoutId id="2147484637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+mj-lt"/>
          <a:ea typeface="ＭＳ Ｐゴシック" pitchFamily="34" charset="-128"/>
          <a:cs typeface="MS PGothic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Arial" pitchFamily="34" charset="0"/>
          <a:ea typeface="ＭＳ Ｐゴシック" pitchFamily="34" charset="-128"/>
          <a:cs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333399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333399"/>
          </a:solidFill>
          <a:latin typeface="+mn-lt"/>
          <a:ea typeface="ＭＳ Ｐゴシック" pitchFamily="34" charset="-128"/>
          <a:cs typeface="MS PGothic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333399"/>
          </a:solidFill>
          <a:latin typeface="+mn-lt"/>
          <a:ea typeface="ＭＳ Ｐゴシック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333399"/>
          </a:solidFill>
          <a:latin typeface="+mn-lt"/>
          <a:ea typeface="ＭＳ Ｐゴシック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333399"/>
          </a:solidFill>
          <a:latin typeface="+mn-lt"/>
          <a:ea typeface="ＭＳ Ｐゴシック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33399"/>
          </a:solidFill>
          <a:latin typeface="+mn-lt"/>
          <a:ea typeface="ＭＳ Ｐゴシック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333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333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333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33399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6"/>
          <p:cNvSpPr>
            <a:spLocks noChangeArrowheads="1"/>
          </p:cNvSpPr>
          <p:nvPr/>
        </p:nvSpPr>
        <p:spPr bwMode="auto">
          <a:xfrm>
            <a:off x="3689351" y="2017715"/>
            <a:ext cx="78835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ru-RU" altLang="ru-RU" b="1" dirty="0">
                <a:solidFill>
                  <a:srgbClr val="008080"/>
                </a:solidFill>
                <a:latin typeface="+mj-lt"/>
                <a:ea typeface="MS PGothic" pitchFamily="34" charset="-128"/>
              </a:rPr>
              <a:t>ФЕДЕРАЛЬНАЯ</a:t>
            </a:r>
            <a:r>
              <a:rPr lang="ru-RU" altLang="ru-RU" b="1" dirty="0">
                <a:solidFill>
                  <a:srgbClr val="008080"/>
                </a:solidFill>
                <a:ea typeface="MS PGothic" pitchFamily="34" charset="-128"/>
              </a:rPr>
              <a:t> АНТИМОНОПОЛЬНАЯ СЛУЖБА</a:t>
            </a:r>
            <a:endParaRPr lang="en-US" altLang="ru-RU" b="1" dirty="0">
              <a:solidFill>
                <a:srgbClr val="008080"/>
              </a:solidFill>
              <a:ea typeface="MS PGothic" pitchFamily="34" charset="-128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911424" y="2852936"/>
            <a:ext cx="10765196" cy="3528392"/>
          </a:xfrm>
          <a:prstGeom prst="rect">
            <a:avLst/>
          </a:prstGeom>
          <a:ln>
            <a:noFill/>
          </a:ln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333399"/>
                </a:solidFill>
                <a:latin typeface="+mn-lt"/>
                <a:ea typeface="MS PGothic" pitchFamily="34" charset="-128"/>
                <a:cs typeface="MS PGothic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333399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3399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333399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+mn-lt"/>
              </a:defRPr>
            </a:lvl9pPr>
          </a:lstStyle>
          <a:p>
            <a:pPr marL="0" indent="0" algn="r" eaLnBrk="1" hangingPunct="1">
              <a:lnSpc>
                <a:spcPct val="90000"/>
              </a:lnSpc>
              <a:spcBef>
                <a:spcPts val="600"/>
              </a:spcBef>
              <a:buFontTx/>
              <a:buNone/>
              <a:defRPr/>
            </a:pPr>
            <a:endParaRPr lang="ru-RU" sz="1800" b="1" spc="50" dirty="0">
              <a:ln w="11430">
                <a:noFill/>
              </a:ln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  <a:ea typeface="Adobe Gothic Std B" panose="020B0800000000000000" pitchFamily="34" charset="-128"/>
            </a:endParaRP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None/>
              <a:defRPr/>
            </a:pPr>
            <a:endParaRPr lang="ru-RU" sz="2000" spc="50" dirty="0">
              <a:ln w="11430">
                <a:noFill/>
              </a:ln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  <a:ea typeface="Adobe Gothic Std B" panose="020B0800000000000000" pitchFamily="34" charset="-128"/>
              <a:cs typeface="Aharoni" panose="02010803020104030203" pitchFamily="2" charset="-79"/>
            </a:endParaRPr>
          </a:p>
          <a:p>
            <a:pPr algn="ctr">
              <a:lnSpc>
                <a:spcPct val="90000"/>
              </a:lnSpc>
              <a:spcBef>
                <a:spcPct val="15000"/>
              </a:spcBef>
              <a:buFontTx/>
              <a:buNone/>
              <a:defRPr/>
            </a:pP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a typeface="Adobe Gothic Std B" panose="020B0800000000000000" pitchFamily="34" charset="-128"/>
                <a:cs typeface="+mn-cs"/>
              </a:rPr>
              <a:t>Реформа унитарных предприятий</a:t>
            </a:r>
          </a:p>
          <a:p>
            <a:pPr algn="ctr">
              <a:lnSpc>
                <a:spcPct val="90000"/>
              </a:lnSpc>
              <a:spcBef>
                <a:spcPct val="15000"/>
              </a:spcBef>
              <a:buFontTx/>
              <a:buNone/>
              <a:defRPr/>
            </a:pPr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a typeface="Adobe Gothic Std B" panose="020B0800000000000000" pitchFamily="34" charset="-128"/>
              <a:cs typeface="+mn-cs"/>
            </a:endParaRPr>
          </a:p>
          <a:p>
            <a:pPr algn="ctr">
              <a:lnSpc>
                <a:spcPct val="90000"/>
              </a:lnSpc>
              <a:spcBef>
                <a:spcPct val="15000"/>
              </a:spcBef>
              <a:buFontTx/>
              <a:buNone/>
              <a:defRPr/>
            </a:pP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a typeface="Adobe Gothic Std B" panose="020B0800000000000000" pitchFamily="34" charset="-128"/>
              <a:cs typeface="+mn-cs"/>
            </a:endParaRPr>
          </a:p>
          <a:p>
            <a:pPr algn="r">
              <a:lnSpc>
                <a:spcPct val="90000"/>
              </a:lnSpc>
              <a:spcBef>
                <a:spcPct val="15000"/>
              </a:spcBef>
              <a:buFontTx/>
              <a:buNone/>
              <a:defRPr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a typeface="Adobe Gothic Std B" panose="020B0800000000000000" pitchFamily="34" charset="-128"/>
              <a:cs typeface="+mn-cs"/>
            </a:endParaRPr>
          </a:p>
          <a:p>
            <a:pPr algn="r">
              <a:lnSpc>
                <a:spcPct val="90000"/>
              </a:lnSpc>
              <a:spcBef>
                <a:spcPct val="15000"/>
              </a:spcBef>
              <a:buFontTx/>
              <a:buNone/>
              <a:defRPr/>
            </a:pPr>
            <a:r>
              <a:rPr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a typeface="Adobe Gothic Std B" panose="020B0800000000000000" pitchFamily="34" charset="-128"/>
                <a:cs typeface="+mn-cs"/>
              </a:rPr>
              <a:t>Заместитель руководителя</a:t>
            </a:r>
          </a:p>
          <a:p>
            <a:pPr algn="r">
              <a:lnSpc>
                <a:spcPct val="90000"/>
              </a:lnSpc>
              <a:spcBef>
                <a:spcPct val="15000"/>
              </a:spcBef>
              <a:buFontTx/>
              <a:buNone/>
              <a:defRPr/>
            </a:pPr>
            <a:r>
              <a:rPr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a typeface="Adobe Gothic Std B" panose="020B0800000000000000" pitchFamily="34" charset="-128"/>
                <a:cs typeface="+mn-cs"/>
              </a:rPr>
              <a:t>Удмуртского УФАС России</a:t>
            </a:r>
          </a:p>
          <a:p>
            <a:pPr algn="r">
              <a:lnSpc>
                <a:spcPct val="90000"/>
              </a:lnSpc>
              <a:spcBef>
                <a:spcPct val="15000"/>
              </a:spcBef>
              <a:buFontTx/>
              <a:buNone/>
              <a:defRPr/>
            </a:pPr>
            <a:r>
              <a:rPr lang="ru-RU" sz="1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a typeface="Adobe Gothic Std B" panose="020B0800000000000000" pitchFamily="34" charset="-128"/>
                <a:cs typeface="+mn-cs"/>
              </a:rPr>
              <a:t>Е.И.Стерхова</a:t>
            </a:r>
            <a:r>
              <a:rPr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a typeface="Adobe Gothic Std B" panose="020B0800000000000000" pitchFamily="34" charset="-128"/>
                <a:cs typeface="+mn-cs"/>
              </a:rPr>
              <a:t>, 2020</a:t>
            </a: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a typeface="Adobe Gothic Std B" panose="020B0800000000000000" pitchFamily="34" charset="-128"/>
              <a:cs typeface="+mn-cs"/>
            </a:endParaRPr>
          </a:p>
          <a:p>
            <a:pPr algn="ctr">
              <a:lnSpc>
                <a:spcPct val="90000"/>
              </a:lnSpc>
              <a:spcBef>
                <a:spcPct val="15000"/>
              </a:spcBef>
              <a:buFontTx/>
              <a:buNone/>
              <a:defRPr/>
            </a:pPr>
            <a:endParaRPr lang="ru-RU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39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10751368" cy="620688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Вступление в силу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9396413" y="6580188"/>
            <a:ext cx="2844800" cy="3048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1047750" y="1114425"/>
            <a:ext cx="8540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 dirty="0"/>
              <a:t>Закон вступил в силу с 08.01.2020 года</a:t>
            </a: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57200" y="1593850"/>
            <a:ext cx="112554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ru-RU" altLang="ru-RU" sz="2400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Полностью распространяется на вновь создаваемые предприятия</a:t>
            </a:r>
            <a:endParaRPr lang="ru-RU" altLang="ru-RU" sz="2000" b="1" i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2433638"/>
            <a:ext cx="1140363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2800" b="1" dirty="0">
                <a:solidFill>
                  <a:srgbClr val="008080"/>
                </a:solidFill>
                <a:cs typeface="Times New Roman" panose="02020603050405020304" pitchFamily="18" charset="0"/>
              </a:rPr>
              <a:t>	</a:t>
            </a:r>
            <a:r>
              <a:rPr lang="ru-RU" sz="2000" b="1" dirty="0">
                <a:solidFill>
                  <a:srgbClr val="333399"/>
                </a:solidFill>
                <a:cs typeface="Times New Roman" panose="02020603050405020304" pitchFamily="18" charset="0"/>
              </a:rPr>
              <a:t>Переходный период - </a:t>
            </a:r>
            <a:r>
              <a:rPr lang="ru-RU" sz="2000" b="1" dirty="0">
                <a:solidFill>
                  <a:srgbClr val="FF0000"/>
                </a:solidFill>
              </a:rPr>
              <a:t>до 1 января 2025 года</a:t>
            </a:r>
          </a:p>
          <a:p>
            <a:pPr marL="1440000">
              <a:spcBef>
                <a:spcPts val="0"/>
              </a:spcBef>
              <a:defRPr/>
            </a:pPr>
            <a:r>
              <a:rPr lang="ru-RU" sz="2000" b="1" i="1" dirty="0"/>
              <a:t>Распространяется на предприятия, созданные до 08.01.2020 года</a:t>
            </a:r>
            <a:r>
              <a:rPr lang="ru-RU" sz="2000" b="1" dirty="0">
                <a:solidFill>
                  <a:srgbClr val="008080"/>
                </a:solidFill>
              </a:rPr>
              <a:t>	</a:t>
            </a:r>
          </a:p>
          <a:p>
            <a:pPr>
              <a:spcBef>
                <a:spcPts val="0"/>
              </a:spcBef>
              <a:defRPr/>
            </a:pPr>
            <a:r>
              <a:rPr lang="ru-RU" sz="2000" b="1" dirty="0">
                <a:solidFill>
                  <a:srgbClr val="008080"/>
                </a:solidFill>
              </a:rPr>
              <a:t>	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Предусмотрено:</a:t>
            </a:r>
          </a:p>
          <a:p>
            <a:pPr marL="702000" indent="-342900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реорганизация в АО или ООО при осуществлении деятельности на конкурентных рынках</a:t>
            </a:r>
          </a:p>
          <a:p>
            <a:pPr marL="702000" indent="-342900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реорганизация в учреждения для решения социальных задач</a:t>
            </a:r>
          </a:p>
          <a:p>
            <a:pPr marL="702000" indent="-342900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Ликвидация</a:t>
            </a:r>
          </a:p>
          <a:p>
            <a:pPr marL="359100">
              <a:spcBef>
                <a:spcPts val="0"/>
              </a:spcBef>
              <a:defRPr/>
            </a:pPr>
            <a:endParaRPr lang="ru-RU" sz="2000" dirty="0">
              <a:solidFill>
                <a:srgbClr val="333399"/>
              </a:solidFill>
            </a:endParaRPr>
          </a:p>
          <a:p>
            <a:pPr algn="ctr">
              <a:spcBef>
                <a:spcPts val="0"/>
              </a:spcBef>
              <a:defRPr/>
            </a:pPr>
            <a:r>
              <a:rPr lang="ru-RU" sz="2000" b="1" dirty="0">
                <a:solidFill>
                  <a:srgbClr val="333399"/>
                </a:solidFill>
              </a:rPr>
              <a:t>По окончании переходного периода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2000" b="1" dirty="0">
                <a:solidFill>
                  <a:srgbClr val="333399"/>
                </a:solidFill>
              </a:rPr>
              <a:t>– </a:t>
            </a:r>
            <a:r>
              <a:rPr lang="ru-RU" sz="2000" b="1" dirty="0">
                <a:solidFill>
                  <a:srgbClr val="FF0000"/>
                </a:solidFill>
              </a:rPr>
              <a:t>ликвидация в судебном порядке</a:t>
            </a:r>
            <a:r>
              <a:rPr lang="ru-RU" sz="2000" b="1" dirty="0">
                <a:solidFill>
                  <a:srgbClr val="333399"/>
                </a:solidFill>
              </a:rPr>
              <a:t>, если не входят в перечень исключений и осуществляют деятельность на конкурентных рынках</a:t>
            </a:r>
          </a:p>
        </p:txBody>
      </p:sp>
    </p:spTree>
    <p:extLst>
      <p:ext uri="{BB962C8B-B14F-4D97-AF65-F5344CB8AC3E}">
        <p14:creationId xmlns:p14="http://schemas.microsoft.com/office/powerpoint/2010/main" val="382849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10751368" cy="620688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Задачи ФАС России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9396413" y="6580188"/>
            <a:ext cx="2844800" cy="3048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66713" y="1052513"/>
            <a:ext cx="11561935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2800" b="1" dirty="0">
                <a:solidFill>
                  <a:schemeClr val="accent6">
                    <a:lumMod val="75000"/>
                  </a:schemeClr>
                </a:solidFill>
              </a:rPr>
              <a:t>Задачи Центрального аппарата ФАС:</a:t>
            </a:r>
          </a:p>
          <a:p>
            <a:pPr marL="817200" indent="-457200" algn="just">
              <a:buFont typeface="Wingdings" panose="05000000000000000000" pitchFamily="2" charset="2"/>
              <a:buChar char="ü"/>
              <a:defRPr/>
            </a:pPr>
            <a:r>
              <a:rPr lang="ru-RU" altLang="ru-RU" dirty="0"/>
              <a:t>Правительством РФ внесен в Государственную Думу проект федерального закона «О внесении изменений в статью 333.35 НК РФ» (освобождение от </a:t>
            </a:r>
            <a:r>
              <a:rPr lang="ru-RU" altLang="ru-RU" dirty="0" err="1"/>
              <a:t>гос</a:t>
            </a:r>
            <a:r>
              <a:rPr lang="ru-RU" altLang="ru-RU" dirty="0"/>
              <a:t> пошлины при регистрации недвижимости);</a:t>
            </a:r>
          </a:p>
          <a:p>
            <a:pPr marL="817200" indent="-457200" algn="just">
              <a:buFont typeface="Wingdings" panose="05000000000000000000" pitchFamily="2" charset="2"/>
              <a:buChar char="ü"/>
              <a:defRPr/>
            </a:pPr>
            <a:r>
              <a:rPr lang="ru-RU" altLang="ru-RU" dirty="0"/>
              <a:t>Методическое сопровождение реформы;</a:t>
            </a:r>
          </a:p>
          <a:p>
            <a:pPr marL="817200" indent="-457200" algn="just">
              <a:buFont typeface="Wingdings" panose="05000000000000000000" pitchFamily="2" charset="2"/>
              <a:buChar char="ü"/>
              <a:defRPr/>
            </a:pPr>
            <a:r>
              <a:rPr lang="ru-RU" altLang="ru-RU" dirty="0"/>
              <a:t>Обеспечить контроль создания новых ФГУП</a:t>
            </a: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endParaRPr lang="ru-RU" sz="2800" dirty="0">
              <a:solidFill>
                <a:srgbClr val="333399"/>
              </a:solidFill>
            </a:endParaRPr>
          </a:p>
          <a:p>
            <a:pPr algn="just">
              <a:defRPr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Территориальным органам ФАС России:</a:t>
            </a:r>
          </a:p>
          <a:p>
            <a:pPr marL="817200" indent="-457200" algn="just">
              <a:buFont typeface="Wingdings" panose="05000000000000000000" pitchFamily="2" charset="2"/>
              <a:buChar char="ü"/>
              <a:defRPr/>
            </a:pPr>
            <a:r>
              <a:rPr lang="ru-RU" dirty="0"/>
              <a:t>Обеспечить контроль создания новых </a:t>
            </a:r>
            <a:r>
              <a:rPr lang="ru-RU" dirty="0" err="1"/>
              <a:t>ГУПов</a:t>
            </a:r>
            <a:r>
              <a:rPr lang="ru-RU" dirty="0"/>
              <a:t> и </a:t>
            </a:r>
            <a:r>
              <a:rPr lang="ru-RU" dirty="0" err="1"/>
              <a:t>МУПов</a:t>
            </a:r>
            <a:r>
              <a:rPr lang="ru-RU" dirty="0"/>
              <a:t>;</a:t>
            </a:r>
          </a:p>
          <a:p>
            <a:pPr marL="817200" indent="-457200" algn="just">
              <a:buFont typeface="Wingdings" panose="05000000000000000000" pitchFamily="2" charset="2"/>
              <a:buChar char="ü"/>
              <a:defRPr/>
            </a:pPr>
            <a:r>
              <a:rPr lang="ru-RU" dirty="0"/>
              <a:t>Принять участие в согласовании и помощи в разработке </a:t>
            </a:r>
            <a:r>
              <a:rPr lang="ru-RU" b="1" u="sng" dirty="0"/>
              <a:t>до 1 июля 2020 года </a:t>
            </a:r>
            <a:r>
              <a:rPr lang="ru-RU" dirty="0"/>
              <a:t> в регионах Планов мероприятий по реформированию унитарных предприятий (</a:t>
            </a:r>
            <a:r>
              <a:rPr lang="ru-RU" dirty="0" err="1"/>
              <a:t>ГУПов</a:t>
            </a:r>
            <a:r>
              <a:rPr lang="ru-RU" dirty="0"/>
              <a:t> и </a:t>
            </a:r>
            <a:r>
              <a:rPr lang="ru-RU" dirty="0" err="1"/>
              <a:t>МУПов</a:t>
            </a:r>
            <a:r>
              <a:rPr lang="ru-RU" dirty="0"/>
              <a:t>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4864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10751368" cy="620688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Ответственные в Удмуртском УФАС России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9396413" y="6580188"/>
            <a:ext cx="2844800" cy="3048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66713" y="1052513"/>
            <a:ext cx="1156193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sz="3200" dirty="0" smtClean="0"/>
          </a:p>
          <a:p>
            <a:pPr algn="ctr">
              <a:defRPr/>
            </a:pPr>
            <a:r>
              <a:rPr lang="ru-RU" sz="3200" dirty="0" smtClean="0"/>
              <a:t>Заместитель руководителя</a:t>
            </a:r>
          </a:p>
          <a:p>
            <a:pPr algn="ctr">
              <a:defRPr/>
            </a:pPr>
            <a:r>
              <a:rPr lang="ru-RU" sz="3200" dirty="0" smtClean="0"/>
              <a:t> Стерхова Елена Ивановна, тел. 57-22-54</a:t>
            </a:r>
          </a:p>
          <a:p>
            <a:pPr algn="ctr">
              <a:defRPr/>
            </a:pPr>
            <a:endParaRPr lang="ru-RU" sz="3200" dirty="0" smtClean="0"/>
          </a:p>
          <a:p>
            <a:pPr algn="ctr">
              <a:defRPr/>
            </a:pPr>
            <a:endParaRPr lang="ru-RU" sz="3200" dirty="0"/>
          </a:p>
          <a:p>
            <a:pPr algn="ctr">
              <a:defRPr/>
            </a:pPr>
            <a:endParaRPr lang="ru-RU" sz="3200" dirty="0"/>
          </a:p>
          <a:p>
            <a:pPr algn="ctr">
              <a:defRPr/>
            </a:pPr>
            <a:r>
              <a:rPr lang="ru-RU" sz="3200" dirty="0" smtClean="0"/>
              <a:t>Начальник отдела антимонопольного контроля</a:t>
            </a:r>
          </a:p>
          <a:p>
            <a:pPr algn="ctr">
              <a:defRPr/>
            </a:pPr>
            <a:r>
              <a:rPr lang="ru-RU" sz="3200" dirty="0" smtClean="0"/>
              <a:t> Мальцева Наталья Сергеевна, тел. </a:t>
            </a:r>
            <a:r>
              <a:rPr lang="ru-RU" sz="3200" smtClean="0"/>
              <a:t>57-22-59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8632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341090-CCA2-5F4C-8E78-54F06E17A597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635862" y="3252625"/>
            <a:ext cx="63722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50" normalizeH="0" baseline="0" noProof="0" dirty="0">
                <a:ln w="11430"/>
                <a:solidFill>
                  <a:srgbClr val="2D2D8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itchFamily="34" charset="0"/>
                <a:ea typeface="MS PGothic" pitchFamily="34" charset="-128"/>
                <a:cs typeface="Arial" pitchFamily="34" charset="0"/>
              </a:rPr>
              <a:t>СПАСИБО ЗА ВНИМАНИЕ!</a:t>
            </a:r>
            <a:r>
              <a:rPr kumimoji="0" lang="en-US" sz="2000" b="1" i="0" u="none" strike="noStrike" kern="1200" cap="none" spc="50" normalizeH="0" baseline="0" noProof="0" dirty="0">
                <a:ln w="11430"/>
                <a:solidFill>
                  <a:srgbClr val="2D2D8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itchFamily="34" charset="0"/>
                <a:ea typeface="MS PGothic" pitchFamily="34" charset="-128"/>
                <a:cs typeface="Arial" pitchFamily="34" charset="0"/>
              </a:rPr>
              <a:t/>
            </a:r>
            <a:br>
              <a:rPr kumimoji="0" lang="en-US" sz="2000" b="1" i="0" u="none" strike="noStrike" kern="1200" cap="none" spc="50" normalizeH="0" baseline="0" noProof="0" dirty="0">
                <a:ln w="11430"/>
                <a:solidFill>
                  <a:srgbClr val="2D2D8A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itchFamily="34" charset="0"/>
                <a:ea typeface="MS PGothic" pitchFamily="34" charset="-128"/>
                <a:cs typeface="Arial" pitchFamily="34" charset="0"/>
              </a:rPr>
            </a:br>
            <a:endParaRPr kumimoji="0" lang="ru-RU" sz="2000" b="1" i="0" u="none" strike="noStrike" kern="1200" cap="none" spc="50" normalizeH="0" baseline="0" noProof="0" dirty="0">
              <a:ln w="11430"/>
              <a:solidFill>
                <a:srgbClr val="2D2D8A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304222" y="3945070"/>
            <a:ext cx="4932040" cy="2206352"/>
            <a:chOff x="0" y="4290897"/>
            <a:chExt cx="4932040" cy="2206352"/>
          </a:xfrm>
        </p:grpSpPr>
        <p:pic>
          <p:nvPicPr>
            <p:cNvPr id="6" name="Picture 5" descr="FAS-logo-color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5111" y="4290897"/>
              <a:ext cx="577884" cy="582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6" descr="14098_427100966728_20531316728_5146316_6182604_n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5110" y="5129097"/>
              <a:ext cx="577885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7" descr="twitter_newbird_blue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5659049"/>
              <a:ext cx="908105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931910" y="4367097"/>
              <a:ext cx="3608613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udmurtia.fas.gov.ru</a:t>
              </a:r>
            </a:p>
          </p:txBody>
        </p:sp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>
              <a:off x="930000" y="5085184"/>
              <a:ext cx="4002040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fb.com/</a:t>
              </a:r>
              <a:r>
                <a:rPr lang="en-US" sz="3000" dirty="0" err="1">
                  <a:solidFill>
                    <a:srgbClr val="333399"/>
                  </a:solidFill>
                </a:rPr>
                <a:t>udm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ufas</a:t>
              </a: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899592" y="5805264"/>
              <a:ext cx="3773723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twitter.com/ufas18</a:t>
              </a:r>
            </a:p>
          </p:txBody>
        </p:sp>
      </p:grp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2916238" y="5589588"/>
            <a:ext cx="4240212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ru-RU" sz="3000" b="0" i="0" u="none" strike="noStrike" kern="1200" cap="none" spc="0" normalizeH="0" baseline="0" noProof="0">
              <a:ln>
                <a:noFill/>
              </a:ln>
              <a:solidFill>
                <a:srgbClr val="00008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5876222" y="3929077"/>
            <a:ext cx="4896544" cy="2155676"/>
            <a:chOff x="1475656" y="4221088"/>
            <a:chExt cx="4896544" cy="2155676"/>
          </a:xfrm>
        </p:grpSpPr>
        <p:pic>
          <p:nvPicPr>
            <p:cNvPr id="14" name="Picture 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75656" y="5013176"/>
              <a:ext cx="774700" cy="7143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15" name="Picture 4" descr="http://www.kumasoftware.com/images/iconos/iconos-phone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4" y="5805264"/>
              <a:ext cx="571500" cy="571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Box 10"/>
            <p:cNvSpPr txBox="1">
              <a:spLocks noChangeArrowheads="1"/>
            </p:cNvSpPr>
            <p:nvPr/>
          </p:nvSpPr>
          <p:spPr bwMode="auto">
            <a:xfrm>
              <a:off x="2411760" y="5013176"/>
              <a:ext cx="3773487" cy="554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to18@fas.gov.ru</a:t>
              </a:r>
            </a:p>
          </p:txBody>
        </p:sp>
        <p:sp>
          <p:nvSpPr>
            <p:cNvPr id="17" name="TextBox 10"/>
            <p:cNvSpPr txBox="1">
              <a:spLocks noChangeArrowheads="1"/>
            </p:cNvSpPr>
            <p:nvPr/>
          </p:nvSpPr>
          <p:spPr bwMode="auto">
            <a:xfrm>
              <a:off x="2411760" y="5805264"/>
              <a:ext cx="3773487" cy="554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+7 (3412) 57-22-50</a:t>
              </a:r>
            </a:p>
          </p:txBody>
        </p:sp>
        <p:pic>
          <p:nvPicPr>
            <p:cNvPr id="18" name="Рисунок 17" descr="vkontakte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75656" y="4221088"/>
              <a:ext cx="732528" cy="732528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2411760" y="4293096"/>
              <a:ext cx="396044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vk.com/ufas18</a:t>
              </a:r>
              <a:endPara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868" y="1268760"/>
            <a:ext cx="1832450" cy="191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600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199" y="0"/>
            <a:ext cx="11399439" cy="764704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Национальный план развития конкуренции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9396413" y="6580188"/>
            <a:ext cx="2844800" cy="3048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10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980728"/>
            <a:ext cx="2769927" cy="199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2836862" y="1062038"/>
            <a:ext cx="9019777" cy="1646882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altLang="ru-RU" sz="2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Указ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altLang="ru-RU" sz="2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Президента Российской Федерации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altLang="ru-RU" sz="2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от 21.12.2017 № 618 «О Национальном плане развития конкуренции на 2018-2020 годы»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4403812" y="3136279"/>
            <a:ext cx="3240088" cy="7921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600" b="1" dirty="0">
                <a:solidFill>
                  <a:srgbClr val="C00000"/>
                </a:solidFill>
              </a:rPr>
              <a:t>цель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31911" y="4355802"/>
            <a:ext cx="112740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0" algn="ctr">
              <a:spcBef>
                <a:spcPts val="600"/>
              </a:spcBef>
              <a:defRPr/>
            </a:pPr>
            <a:r>
              <a:rPr lang="ru-RU" altLang="ru-RU" b="1" kern="0" dirty="0"/>
              <a:t>сокращение доли хозяйствующих субъектов, учреждаемых или контролируемых государством или муниципальными образованиями, в общем количестве хозяйствующих субъектов, осуществляющих деятельность на товарных рынках</a:t>
            </a:r>
          </a:p>
        </p:txBody>
      </p:sp>
    </p:spTree>
    <p:extLst>
      <p:ext uri="{BB962C8B-B14F-4D97-AF65-F5344CB8AC3E}">
        <p14:creationId xmlns:p14="http://schemas.microsoft.com/office/powerpoint/2010/main" val="31463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10751368" cy="620688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Федеральный закон №485-ФЗ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9396413" y="6580188"/>
            <a:ext cx="2844800" cy="3048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49250" y="981075"/>
            <a:ext cx="1157939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b="1" dirty="0"/>
              <a:t>С 08.01.2020 вводится общий запрет на создание, в том числе путем реорганизации унитарных предприятий или изменения их видов деятельности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4488" y="2181225"/>
            <a:ext cx="11584160" cy="410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ru-RU" b="1" u="sng" dirty="0">
                <a:solidFill>
                  <a:srgbClr val="C00000"/>
                </a:solidFill>
                <a:cs typeface="Times New Roman" panose="02020603050405020304" pitchFamily="18" charset="0"/>
              </a:rPr>
              <a:t>Закрытый</a:t>
            </a:r>
            <a:r>
              <a:rPr lang="ru-RU" b="1" dirty="0">
                <a:solidFill>
                  <a:srgbClr val="C00000"/>
                </a:solidFill>
                <a:cs typeface="Times New Roman" panose="02020603050405020304" pitchFamily="18" charset="0"/>
              </a:rPr>
              <a:t> перечень исключений</a:t>
            </a:r>
            <a:r>
              <a:rPr lang="ru-RU" sz="2800" b="1" dirty="0">
                <a:solidFill>
                  <a:srgbClr val="C00000"/>
                </a:solidFill>
                <a:cs typeface="Times New Roman" panose="02020603050405020304" pitchFamily="18" charset="0"/>
              </a:rPr>
              <a:t>:</a:t>
            </a:r>
          </a:p>
          <a:p>
            <a:pPr marL="72000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1400" dirty="0">
              <a:solidFill>
                <a:srgbClr val="333399"/>
              </a:solidFill>
            </a:endParaRPr>
          </a:p>
          <a:p>
            <a:pPr marL="7200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/>
              <a:t>предусмотрено федеральными законами, актами Президента РФ или Правительства </a:t>
            </a:r>
            <a:r>
              <a:rPr lang="ru-RU" sz="2000" dirty="0" smtClean="0"/>
              <a:t>РФ</a:t>
            </a:r>
          </a:p>
          <a:p>
            <a:pPr marL="7200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US" sz="1000" dirty="0"/>
          </a:p>
          <a:p>
            <a:pPr marL="7200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/>
              <a:t>в целях обеспечения деятельности ФОИВ для нужд обороны и </a:t>
            </a:r>
            <a:r>
              <a:rPr lang="ru-RU" sz="2000" dirty="0" smtClean="0"/>
              <a:t>безопасности</a:t>
            </a:r>
          </a:p>
          <a:p>
            <a:pPr marL="7200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1000" dirty="0"/>
          </a:p>
          <a:p>
            <a:pPr marL="7200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/>
              <a:t>в сферах естественных </a:t>
            </a:r>
            <a:r>
              <a:rPr lang="ru-RU" sz="2000" dirty="0" smtClean="0"/>
              <a:t>монополий</a:t>
            </a:r>
          </a:p>
          <a:p>
            <a:pPr marL="7200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1000" dirty="0"/>
          </a:p>
          <a:p>
            <a:pPr marL="7200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/>
              <a:t>для обеспечения жизнедеятельности населения в районах Крайнего Севера и приравненных </a:t>
            </a:r>
            <a:r>
              <a:rPr lang="ru-RU" sz="2000" dirty="0" smtClean="0"/>
              <a:t>местностях</a:t>
            </a:r>
          </a:p>
          <a:p>
            <a:pPr marL="7200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1000" dirty="0"/>
          </a:p>
          <a:p>
            <a:pPr marL="7200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/>
              <a:t>в сфере культуры, искусства, кинематографии и сохранения культурных </a:t>
            </a:r>
            <a:r>
              <a:rPr lang="ru-RU" sz="2000" dirty="0" smtClean="0"/>
              <a:t>ценностей</a:t>
            </a:r>
          </a:p>
          <a:p>
            <a:pPr marL="7200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1000" dirty="0"/>
          </a:p>
          <a:p>
            <a:pPr marL="7200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/>
              <a:t>для осуществления деятельности за пределами территории Российской </a:t>
            </a:r>
            <a:r>
              <a:rPr lang="ru-RU" sz="2000" dirty="0" smtClean="0"/>
              <a:t>Федерации</a:t>
            </a:r>
          </a:p>
          <a:p>
            <a:pPr marL="7200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900" dirty="0"/>
          </a:p>
          <a:p>
            <a:pPr marL="7200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/>
              <a:t>для осуществления деятельности в области обращения с радиоактивными отходами</a:t>
            </a:r>
          </a:p>
        </p:txBody>
      </p:sp>
    </p:spTree>
    <p:extLst>
      <p:ext uri="{BB962C8B-B14F-4D97-AF65-F5344CB8AC3E}">
        <p14:creationId xmlns:p14="http://schemas.microsoft.com/office/powerpoint/2010/main" val="374704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10751368" cy="620688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ГУП и МУП может быть создано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9396413" y="6580188"/>
            <a:ext cx="2844800" cy="3048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9356" y="1340768"/>
            <a:ext cx="11755783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dirty="0"/>
              <a:t>Дополнительное исключение:</a:t>
            </a:r>
          </a:p>
          <a:p>
            <a:pPr algn="just">
              <a:defRPr/>
            </a:pPr>
            <a:endParaRPr lang="ru-RU" dirty="0">
              <a:solidFill>
                <a:srgbClr val="1B1862"/>
              </a:solidFill>
            </a:endParaRPr>
          </a:p>
          <a:p>
            <a:pPr algn="just">
              <a:defRPr/>
            </a:pPr>
            <a:r>
              <a:rPr lang="ru-RU" dirty="0">
                <a:solidFill>
                  <a:srgbClr val="1B1862"/>
                </a:solidFill>
              </a:rPr>
              <a:t>	</a:t>
            </a:r>
            <a:r>
              <a:rPr lang="ru-RU" b="1" dirty="0"/>
              <a:t>Необходимость: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b="1" dirty="0"/>
              <a:t>устранения последствий чрезвычайной ситуации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b="1" dirty="0"/>
              <a:t>недопущения угрозы нормальной жизнедеятельности населения </a:t>
            </a:r>
          </a:p>
          <a:p>
            <a:pPr algn="just">
              <a:defRPr/>
            </a:pPr>
            <a:endParaRPr lang="ru-RU" dirty="0">
              <a:solidFill>
                <a:srgbClr val="1B1862"/>
              </a:solidFill>
            </a:endParaRPr>
          </a:p>
          <a:p>
            <a:pPr algn="just"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Механизм реализации:</a:t>
            </a:r>
          </a:p>
          <a:p>
            <a:pPr algn="just">
              <a:defRPr/>
            </a:pPr>
            <a:r>
              <a:rPr lang="ru-RU" dirty="0">
                <a:solidFill>
                  <a:srgbClr val="1B1862"/>
                </a:solidFill>
              </a:rPr>
              <a:t>	</a:t>
            </a:r>
          </a:p>
          <a:p>
            <a:pPr marL="817200" indent="-457200" algn="just">
              <a:buFont typeface="+mj-lt"/>
              <a:buAutoNum type="arabicPeriod"/>
              <a:defRPr/>
            </a:pPr>
            <a:r>
              <a:rPr lang="ru-RU" b="1" dirty="0">
                <a:solidFill>
                  <a:srgbClr val="333399"/>
                </a:solidFill>
              </a:rPr>
              <a:t>Мотивированное представление высшего должностного лица субъекта РФ</a:t>
            </a:r>
          </a:p>
          <a:p>
            <a:pPr marL="817200" indent="-457200" algn="just">
              <a:buFont typeface="+mj-lt"/>
              <a:buAutoNum type="arabicPeriod"/>
              <a:defRPr/>
            </a:pPr>
            <a:r>
              <a:rPr lang="ru-RU" b="1" dirty="0">
                <a:solidFill>
                  <a:srgbClr val="333399"/>
                </a:solidFill>
              </a:rPr>
              <a:t>Решение Правительства РФ (срок принятия решения - не более двух месяцев)</a:t>
            </a:r>
            <a:endParaRPr lang="ru-RU" b="1" dirty="0">
              <a:solidFill>
                <a:srgbClr val="333399"/>
              </a:solidFill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  <a:defRPr/>
            </a:pPr>
            <a:r>
              <a:rPr lang="ru-RU" b="1" dirty="0">
                <a:solidFill>
                  <a:srgbClr val="BBE0E3">
                    <a:lumMod val="50000"/>
                  </a:srgbClr>
                </a:solidFill>
                <a:cs typeface="Times New Roman" panose="02020603050405020304" pitchFamily="18" charset="0"/>
              </a:rPr>
              <a:t>	</a:t>
            </a:r>
            <a:endParaRPr lang="ru-RU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80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10751368" cy="620688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Федеральный закон №135-ФЗ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9396413" y="6580188"/>
            <a:ext cx="2844800" cy="304800"/>
          </a:xfrm>
        </p:spPr>
        <p:txBody>
          <a:bodyPr/>
          <a:lstStyle/>
          <a:p>
            <a:pPr>
              <a:defRPr/>
            </a:pPr>
            <a:r>
              <a:rPr lang="ru-RU" dirty="0"/>
              <a:t>5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12750" y="1484313"/>
            <a:ext cx="11551902" cy="4832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2200" b="1" dirty="0">
                <a:cs typeface="Times New Roman" panose="02020603050405020304" pitchFamily="18" charset="0"/>
              </a:rPr>
              <a:t>Общий </a:t>
            </a:r>
            <a:r>
              <a:rPr lang="ru-RU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запрет</a:t>
            </a:r>
            <a:r>
              <a:rPr lang="ru-RU" sz="2200" b="1" dirty="0">
                <a:cs typeface="Times New Roman" panose="02020603050405020304" pitchFamily="18" charset="0"/>
              </a:rPr>
              <a:t> деятельности на </a:t>
            </a:r>
            <a:r>
              <a:rPr lang="ru-RU" sz="2200" b="1" u="sng" dirty="0">
                <a:cs typeface="Times New Roman" panose="02020603050405020304" pitchFamily="18" charset="0"/>
              </a:rPr>
              <a:t>конкурентных рынках</a:t>
            </a:r>
          </a:p>
          <a:p>
            <a:pPr>
              <a:spcAft>
                <a:spcPts val="0"/>
              </a:spcAft>
              <a:defRPr/>
            </a:pPr>
            <a:endParaRPr lang="ru-RU" sz="2200" b="1" dirty="0"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defRPr/>
            </a:pPr>
            <a:r>
              <a:rPr lang="ru-RU" sz="2200" b="1" dirty="0">
                <a:cs typeface="Times New Roman" panose="02020603050405020304" pitchFamily="18" charset="0"/>
              </a:rPr>
              <a:t>Исключения:</a:t>
            </a:r>
          </a:p>
          <a:p>
            <a:pPr>
              <a:spcAft>
                <a:spcPts val="0"/>
              </a:spcAft>
              <a:defRPr/>
            </a:pPr>
            <a:endParaRPr lang="ru-RU" sz="2200" dirty="0"/>
          </a:p>
          <a:p>
            <a:pPr marL="72000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200" b="1" dirty="0"/>
              <a:t>осуществление разрешенной для создания деятельности</a:t>
            </a:r>
            <a:endParaRPr lang="en-US" sz="2200" b="1" dirty="0"/>
          </a:p>
          <a:p>
            <a:pPr marL="72000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200" b="1" dirty="0"/>
              <a:t>дополнительно </a:t>
            </a:r>
            <a:r>
              <a:rPr lang="ru-RU" sz="2200" b="1" dirty="0">
                <a:solidFill>
                  <a:srgbClr val="C00000"/>
                </a:solidFill>
              </a:rPr>
              <a:t>не более 10 % </a:t>
            </a:r>
            <a:r>
              <a:rPr lang="ru-RU" sz="2200" b="1" dirty="0"/>
              <a:t>выручки на иных рынках</a:t>
            </a:r>
          </a:p>
          <a:p>
            <a:pPr marL="377100">
              <a:spcBef>
                <a:spcPts val="0"/>
              </a:spcBef>
              <a:spcAft>
                <a:spcPts val="0"/>
              </a:spcAft>
              <a:defRPr/>
            </a:pPr>
            <a:endParaRPr lang="ru-RU" sz="2200" b="1" dirty="0">
              <a:solidFill>
                <a:srgbClr val="333399"/>
              </a:solidFill>
            </a:endParaRPr>
          </a:p>
          <a:p>
            <a:pPr marL="3771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C00000"/>
                </a:solidFill>
              </a:rPr>
              <a:t>Правило «десяти процентов» </a:t>
            </a:r>
            <a:r>
              <a:rPr lang="ru-RU" sz="2200" b="1" dirty="0"/>
              <a:t>не распространяется на предприятия созданные:</a:t>
            </a:r>
          </a:p>
          <a:p>
            <a:pPr marL="10800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200" b="1" dirty="0"/>
              <a:t>в соответствии с федеральными законами, актами Президента РФ или Правительства РФ</a:t>
            </a:r>
            <a:endParaRPr lang="en-US" sz="2200" b="1" dirty="0"/>
          </a:p>
          <a:p>
            <a:pPr marL="10800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200" b="1" dirty="0"/>
              <a:t>для обеспечения деятельности ФОИВ для нужд обороны и безопасности</a:t>
            </a:r>
          </a:p>
          <a:p>
            <a:pPr marL="10800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200" b="1" dirty="0"/>
              <a:t>в области обращения с радиоактивными отходами</a:t>
            </a:r>
          </a:p>
        </p:txBody>
      </p:sp>
    </p:spTree>
    <p:extLst>
      <p:ext uri="{BB962C8B-B14F-4D97-AF65-F5344CB8AC3E}">
        <p14:creationId xmlns:p14="http://schemas.microsoft.com/office/powerpoint/2010/main" val="7359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10751368" cy="620688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Предварительный запрос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9396413" y="6580188"/>
            <a:ext cx="2844800" cy="3048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76238" y="981075"/>
            <a:ext cx="11624418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200" b="1" u="sng" dirty="0"/>
              <a:t>Право</a:t>
            </a:r>
            <a:r>
              <a:rPr lang="ru-RU" sz="2200" b="1" dirty="0"/>
              <a:t> предварительного запроса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/>
              <a:t> </a:t>
            </a:r>
            <a:r>
              <a:rPr lang="ru-RU" sz="2200" dirty="0"/>
              <a:t>- </a:t>
            </a:r>
            <a:r>
              <a:rPr lang="ru-RU" sz="2200" b="1" dirty="0"/>
              <a:t>получение предварительного заключения ФАС при создании унитарного предприятия, срок рассмотрения запроса – 30 дней, действует – 1 год.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2060"/>
                </a:solidFill>
              </a:rPr>
              <a:t>Форма запроса утверждена приказом ФАС России 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2060"/>
                </a:solidFill>
              </a:rPr>
              <a:t>от 19.02.2020 №150/20. 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/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/>
              <a:t>Запрос должен содержать: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b="1" dirty="0"/>
              <a:t>просьбу предоставить заключение на создание унитарного предприятия либо изменение вида деятельности унитарного предприятия;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b="1" dirty="0"/>
              <a:t>виды деятельности, осуществляемые (планируемые) унитарным предприятием;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200" b="1" dirty="0"/>
              <a:t>географические границы, на территории которых планируется осуществление деятельности унитарного предприятия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rgbClr val="C00000"/>
                </a:solidFill>
              </a:rPr>
              <a:t>(ФАС дает оценку на соответствие создания предусмотренным исключениям)</a:t>
            </a:r>
            <a:endParaRPr lang="ru-RU" sz="2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99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10751368" cy="620688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Меры воздействия при нарушении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9396413" y="6580188"/>
            <a:ext cx="2844800" cy="3048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196752"/>
            <a:ext cx="115487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Нарушение запретов – нарушение статьи 15 Закона о защите конкуренции: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  <a:p>
            <a:pPr marL="7200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-"/>
              <a:defRPr/>
            </a:pPr>
            <a:r>
              <a:rPr lang="ru-RU" b="1" i="1" u="sng" dirty="0"/>
              <a:t>предупреждение</a:t>
            </a:r>
            <a:r>
              <a:rPr lang="ru-RU" b="1" dirty="0"/>
              <a:t> о принятии мер по реорганизации или ликвидации предприятия</a:t>
            </a:r>
          </a:p>
          <a:p>
            <a:pPr marL="7200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-"/>
              <a:defRPr/>
            </a:pPr>
            <a:endParaRPr lang="ru-RU" b="1" dirty="0"/>
          </a:p>
          <a:p>
            <a:pPr marL="7200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-"/>
              <a:defRPr/>
            </a:pPr>
            <a:endParaRPr lang="ru-RU" b="1" dirty="0"/>
          </a:p>
          <a:p>
            <a:pPr marL="10800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-"/>
              <a:defRPr/>
            </a:pPr>
            <a:r>
              <a:rPr lang="ru-RU" b="1" i="1" u="sng" dirty="0"/>
              <a:t>возбуждение дела</a:t>
            </a:r>
            <a:r>
              <a:rPr lang="ru-RU" b="1" dirty="0"/>
              <a:t>, выдача предписания</a:t>
            </a:r>
          </a:p>
          <a:p>
            <a:pPr marL="10800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-"/>
              <a:defRPr/>
            </a:pPr>
            <a:endParaRPr lang="ru-RU" b="1" dirty="0"/>
          </a:p>
          <a:p>
            <a:pPr marL="10800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-"/>
              <a:defRPr/>
            </a:pPr>
            <a:endParaRPr lang="ru-RU" b="1" dirty="0"/>
          </a:p>
          <a:p>
            <a:pPr marL="14400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-"/>
              <a:defRPr/>
            </a:pPr>
            <a:r>
              <a:rPr lang="ru-RU" b="1" dirty="0"/>
              <a:t>обращение антимонопольного органа </a:t>
            </a:r>
            <a:r>
              <a:rPr lang="ru-RU" b="1" i="1" u="sng" dirty="0"/>
              <a:t>в суд </a:t>
            </a:r>
            <a:r>
              <a:rPr lang="ru-RU" b="1" dirty="0"/>
              <a:t>о ликвидации предприятия </a:t>
            </a:r>
            <a:r>
              <a:rPr lang="ru-RU" b="1" u="sng" dirty="0"/>
              <a:t>в случае неисполнения предписания</a:t>
            </a:r>
          </a:p>
        </p:txBody>
      </p:sp>
    </p:spTree>
    <p:extLst>
      <p:ext uri="{BB962C8B-B14F-4D97-AF65-F5344CB8AC3E}">
        <p14:creationId xmlns:p14="http://schemas.microsoft.com/office/powerpoint/2010/main" val="145911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10751368" cy="620688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Виды предписаний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9396413" y="6580188"/>
            <a:ext cx="2844800" cy="304800"/>
          </a:xfrm>
        </p:spPr>
        <p:txBody>
          <a:bodyPr/>
          <a:lstStyle/>
          <a:p>
            <a:pPr>
              <a:defRPr/>
            </a:pPr>
            <a:r>
              <a:rPr lang="ru-RU" dirty="0"/>
              <a:t>8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66713" y="981075"/>
            <a:ext cx="11525931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00" b="1" dirty="0">
                <a:solidFill>
                  <a:srgbClr val="333399"/>
                </a:solidFill>
              </a:rPr>
              <a:t>Предписания органам власти (учредителям): </a:t>
            </a:r>
          </a:p>
          <a:p>
            <a:pPr marL="720000" indent="-342900">
              <a:buFont typeface="Wingdings" panose="05000000000000000000" pitchFamily="2" charset="2"/>
              <a:buChar char="ü"/>
              <a:defRPr/>
            </a:pPr>
            <a:r>
              <a:rPr lang="ru-RU" sz="2200" b="1" dirty="0">
                <a:solidFill>
                  <a:srgbClr val="C00000"/>
                </a:solidFill>
              </a:rPr>
              <a:t>о ликвидации унитарного предприятия</a:t>
            </a:r>
          </a:p>
          <a:p>
            <a:pPr marL="1080000">
              <a:defRPr/>
            </a:pPr>
            <a:r>
              <a:rPr lang="ru-RU" sz="2200" dirty="0"/>
              <a:t>	</a:t>
            </a:r>
            <a:r>
              <a:rPr lang="ru-RU" sz="2200" b="1" i="1" dirty="0"/>
              <a:t>– если </a:t>
            </a:r>
            <a:r>
              <a:rPr lang="ru-RU" sz="2200" b="1" i="1" u="sng" dirty="0"/>
              <a:t>НЕ</a:t>
            </a:r>
            <a:r>
              <a:rPr lang="ru-RU" sz="2200" b="1" i="1" dirty="0"/>
              <a:t> осуществляет разрешенные для создания виды деятельности</a:t>
            </a:r>
          </a:p>
          <a:p>
            <a:pPr marL="720000" indent="-342900" algn="just">
              <a:buFont typeface="Wingdings" panose="05000000000000000000" pitchFamily="2" charset="2"/>
              <a:buChar char="ü"/>
              <a:defRPr/>
            </a:pPr>
            <a:r>
              <a:rPr lang="ru-RU" sz="2200" b="1" dirty="0">
                <a:solidFill>
                  <a:srgbClr val="C00000"/>
                </a:solidFill>
              </a:rPr>
              <a:t>о принятии мер по прекращению предприятием деятельности</a:t>
            </a:r>
          </a:p>
          <a:p>
            <a:pPr marL="1080000" algn="just">
              <a:defRPr/>
            </a:pPr>
            <a:r>
              <a:rPr lang="ru-RU" sz="2200" dirty="0"/>
              <a:t>	</a:t>
            </a:r>
            <a:r>
              <a:rPr lang="ru-RU" sz="2200" b="1" i="1" dirty="0"/>
              <a:t>– если осуществляет разрешенные для создания виды деятельности</a:t>
            </a:r>
          </a:p>
          <a:p>
            <a:pPr algn="just">
              <a:defRPr/>
            </a:pPr>
            <a:endParaRPr lang="ru-RU" sz="2200" dirty="0">
              <a:solidFill>
                <a:srgbClr val="1B1862"/>
              </a:solidFill>
            </a:endParaRPr>
          </a:p>
          <a:p>
            <a:pPr algn="just">
              <a:defRPr/>
            </a:pPr>
            <a:r>
              <a:rPr lang="ru-RU" sz="2200" b="1" dirty="0">
                <a:solidFill>
                  <a:srgbClr val="333399"/>
                </a:solidFill>
              </a:rPr>
              <a:t>Предписания унитарным предприятиям:</a:t>
            </a:r>
          </a:p>
          <a:p>
            <a:pPr marL="720000" indent="-342900" algn="just">
              <a:buFont typeface="Wingdings" panose="05000000000000000000" pitchFamily="2" charset="2"/>
              <a:buChar char="ü"/>
              <a:defRPr/>
            </a:pPr>
            <a:r>
              <a:rPr lang="ru-RU" sz="2200" b="1" dirty="0">
                <a:solidFill>
                  <a:srgbClr val="C00000"/>
                </a:solidFill>
              </a:rPr>
              <a:t>о прекращении унитарным предприятием деятельности, которая осуществляется с нарушением Закона о защите конкуренции</a:t>
            </a:r>
          </a:p>
        </p:txBody>
      </p:sp>
      <p:pic>
        <p:nvPicPr>
          <p:cNvPr id="6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5451475"/>
            <a:ext cx="981075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97013" y="5516563"/>
            <a:ext cx="10395631" cy="914400"/>
          </a:xfrm>
          <a:prstGeom prst="rect">
            <a:avLst/>
          </a:prstGeom>
          <a:solidFill>
            <a:srgbClr val="C00000">
              <a:alpha val="3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rgbClr val="002060"/>
                </a:solidFill>
              </a:rPr>
              <a:t>Срок исполнения предписаний, выданных органу власти или органу местного самоуправления, в случае обжалования их в суд </a:t>
            </a:r>
            <a:r>
              <a:rPr lang="ru-RU" sz="1800" b="1" dirty="0">
                <a:solidFill>
                  <a:srgbClr val="FF0000"/>
                </a:solidFill>
              </a:rPr>
              <a:t>не приостанавливается</a:t>
            </a:r>
            <a:r>
              <a:rPr lang="ru-RU" sz="1800" b="1" dirty="0">
                <a:solidFill>
                  <a:srgbClr val="002060"/>
                </a:solidFill>
              </a:rPr>
              <a:t>, если иное не предусмотрено судебным актом</a:t>
            </a:r>
          </a:p>
        </p:txBody>
      </p:sp>
    </p:spTree>
    <p:extLst>
      <p:ext uri="{BB962C8B-B14F-4D97-AF65-F5344CB8AC3E}">
        <p14:creationId xmlns:p14="http://schemas.microsoft.com/office/powerpoint/2010/main" val="133603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10751368" cy="620688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Анализ конкуренции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9396413" y="6580188"/>
            <a:ext cx="2844800" cy="3048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366713" y="981075"/>
            <a:ext cx="91582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333399"/>
                </a:solidFill>
                <a:latin typeface="Arial" charset="0"/>
                <a:ea typeface="ＭＳ Ｐゴシック" pitchFamily="34" charset="-128"/>
              </a:defRPr>
            </a:lvl1pPr>
            <a:lvl2pPr>
              <a:defRPr sz="2800">
                <a:solidFill>
                  <a:srgbClr val="333399"/>
                </a:solidFill>
                <a:latin typeface="Arial" charset="0"/>
                <a:ea typeface="ＭＳ Ｐゴシック" pitchFamily="34" charset="-128"/>
              </a:defRPr>
            </a:lvl2pPr>
            <a:lvl3pPr>
              <a:defRPr sz="2400">
                <a:solidFill>
                  <a:srgbClr val="333399"/>
                </a:solidFill>
                <a:latin typeface="Arial" charset="0"/>
                <a:ea typeface="ＭＳ Ｐゴシック" pitchFamily="34" charset="-128"/>
              </a:defRPr>
            </a:lvl3pPr>
            <a:lvl4pPr>
              <a:defRPr sz="2000">
                <a:solidFill>
                  <a:srgbClr val="333399"/>
                </a:solidFill>
                <a:latin typeface="Arial" charset="0"/>
                <a:ea typeface="ＭＳ Ｐゴシック" pitchFamily="34" charset="-128"/>
              </a:defRPr>
            </a:lvl4pPr>
            <a:lvl5pPr>
              <a:defRPr sz="2000">
                <a:solidFill>
                  <a:srgbClr val="333399"/>
                </a:solidFill>
                <a:latin typeface="Arial" charset="0"/>
                <a:ea typeface="ＭＳ Ｐゴシック" pitchFamily="34" charset="-128"/>
              </a:defRPr>
            </a:lvl5pPr>
            <a:lvl6pPr eaLnBrk="0" hangingPunct="0">
              <a:defRPr sz="2000">
                <a:solidFill>
                  <a:srgbClr val="333399"/>
                </a:solidFill>
                <a:latin typeface="Arial" charset="0"/>
                <a:ea typeface="ＭＳ Ｐゴシック" pitchFamily="34" charset="-128"/>
              </a:defRPr>
            </a:lvl6pPr>
            <a:lvl7pPr eaLnBrk="0" hangingPunct="0">
              <a:defRPr sz="2000">
                <a:solidFill>
                  <a:srgbClr val="333399"/>
                </a:solidFill>
                <a:latin typeface="Arial" charset="0"/>
                <a:ea typeface="ＭＳ Ｐゴシック" pitchFamily="34" charset="-128"/>
              </a:defRPr>
            </a:lvl7pPr>
            <a:lvl8pPr eaLnBrk="0" hangingPunct="0">
              <a:defRPr sz="2000">
                <a:solidFill>
                  <a:srgbClr val="333399"/>
                </a:solidFill>
                <a:latin typeface="Arial" charset="0"/>
                <a:ea typeface="ＭＳ Ｐゴシック" pitchFamily="34" charset="-128"/>
              </a:defRPr>
            </a:lvl8pPr>
            <a:lvl9pPr eaLnBrk="0" hangingPunct="0">
              <a:defRPr sz="2000">
                <a:solidFill>
                  <a:srgbClr val="333399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>
              <a:defRPr/>
            </a:pPr>
            <a:r>
              <a:rPr lang="ru-RU" alt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Анализ рынка при рассмотрении дел:</a:t>
            </a:r>
            <a:endParaRPr lang="ru-RU" altLang="ru-RU" sz="24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385124" y="1556792"/>
            <a:ext cx="11543523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b="1" dirty="0">
                <a:solidFill>
                  <a:schemeClr val="tx1"/>
                </a:solidFill>
              </a:rPr>
              <a:t>Приказ ФАС России от 28.04.2010 № 220 «Об утверждении Порядка проведения анализа состояния конкуренции на товарном рынке»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2438" y="2395538"/>
            <a:ext cx="11404202" cy="395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100" b="1" dirty="0">
                <a:solidFill>
                  <a:schemeClr val="accent6">
                    <a:lumMod val="75000"/>
                  </a:schemeClr>
                </a:solidFill>
              </a:rPr>
              <a:t>Проводится оценка состояния конкуренции на товарном рынке, которая включает в себя: </a:t>
            </a:r>
          </a:p>
          <a:p>
            <a:pPr marL="342900" indent="-342900" algn="just">
              <a:buFontTx/>
              <a:buChar char="-"/>
              <a:defRPr/>
            </a:pPr>
            <a:r>
              <a:rPr lang="ru-RU" sz="2100" b="1" dirty="0">
                <a:solidFill>
                  <a:schemeClr val="accent6">
                    <a:lumMod val="75000"/>
                  </a:schemeClr>
                </a:solidFill>
              </a:rPr>
              <a:t>определение временного интервала,</a:t>
            </a:r>
          </a:p>
          <a:p>
            <a:pPr marL="342900" indent="-342900" algn="just">
              <a:buFontTx/>
              <a:buChar char="-"/>
              <a:defRPr/>
            </a:pPr>
            <a:r>
              <a:rPr lang="ru-RU" sz="2100" b="1" dirty="0">
                <a:solidFill>
                  <a:schemeClr val="accent6">
                    <a:lumMod val="75000"/>
                  </a:schemeClr>
                </a:solidFill>
              </a:rPr>
              <a:t>продуктовых и географических границ рынка, </a:t>
            </a:r>
          </a:p>
          <a:p>
            <a:pPr marL="342900" indent="-342900" algn="just">
              <a:buFontTx/>
              <a:buChar char="-"/>
              <a:defRPr/>
            </a:pPr>
            <a:r>
              <a:rPr lang="ru-RU" sz="2100" b="1" dirty="0">
                <a:solidFill>
                  <a:schemeClr val="accent6">
                    <a:lumMod val="75000"/>
                  </a:schemeClr>
                </a:solidFill>
              </a:rPr>
              <a:t>определение состава хозяйствующих субъектов, действующих на рынке, </a:t>
            </a:r>
          </a:p>
          <a:p>
            <a:pPr marL="342900" indent="-342900" algn="just">
              <a:buFontTx/>
              <a:buChar char="-"/>
              <a:defRPr/>
            </a:pPr>
            <a:r>
              <a:rPr lang="ru-RU" sz="2100" b="1" dirty="0">
                <a:solidFill>
                  <a:schemeClr val="accent6">
                    <a:lumMod val="75000"/>
                  </a:schemeClr>
                </a:solidFill>
              </a:rPr>
              <a:t>подготовку заключения о том, к какому виду рынков относится рассматриваемый товарный рынок.</a:t>
            </a:r>
          </a:p>
          <a:p>
            <a:pPr marL="342900" indent="-342900" algn="just">
              <a:buFontTx/>
              <a:buChar char="-"/>
              <a:defRPr/>
            </a:pPr>
            <a:endParaRPr lang="ru-RU" sz="21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just">
              <a:defRPr/>
            </a:pPr>
            <a:r>
              <a:rPr lang="ru-RU" sz="2100" b="1" dirty="0">
                <a:solidFill>
                  <a:schemeClr val="accent6">
                    <a:lumMod val="75000"/>
                  </a:schemeClr>
                </a:solidFill>
              </a:rPr>
              <a:t>	Рынок может быть:</a:t>
            </a:r>
          </a:p>
          <a:p>
            <a:pPr marL="720000" indent="-342900" algn="just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ru-RU" sz="2100" b="1" dirty="0">
                <a:solidFill>
                  <a:schemeClr val="accent6">
                    <a:lumMod val="75000"/>
                  </a:schemeClr>
                </a:solidFill>
              </a:rPr>
              <a:t>конкурентный рынок (</a:t>
            </a:r>
            <a:r>
              <a:rPr lang="ru-RU" sz="2100" b="1" i="1" dirty="0">
                <a:solidFill>
                  <a:schemeClr val="accent6">
                    <a:lumMod val="75000"/>
                  </a:schemeClr>
                </a:solidFill>
              </a:rPr>
              <a:t>2 и более </a:t>
            </a:r>
            <a:r>
              <a:rPr lang="ru-RU" sz="2100" b="1" i="1" dirty="0" err="1">
                <a:solidFill>
                  <a:schemeClr val="accent6">
                    <a:lumMod val="75000"/>
                  </a:schemeClr>
                </a:solidFill>
              </a:rPr>
              <a:t>хозсубъекта</a:t>
            </a:r>
            <a:r>
              <a:rPr lang="ru-RU" sz="2100" b="1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marL="720000" indent="-342900" algn="just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ru-RU" sz="2100" b="1" dirty="0">
                <a:solidFill>
                  <a:schemeClr val="accent6">
                    <a:lumMod val="75000"/>
                  </a:schemeClr>
                </a:solidFill>
              </a:rPr>
              <a:t>монопольный рынок</a:t>
            </a:r>
          </a:p>
        </p:txBody>
      </p:sp>
    </p:spTree>
    <p:extLst>
      <p:ext uri="{BB962C8B-B14F-4D97-AF65-F5344CB8AC3E}">
        <p14:creationId xmlns:p14="http://schemas.microsoft.com/office/powerpoint/2010/main" val="154327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617</Words>
  <Application>Microsoft Office PowerPoint</Application>
  <PresentationFormat>Широкоэкранный</PresentationFormat>
  <Paragraphs>151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MS PGothic</vt:lpstr>
      <vt:lpstr>MS PGothic</vt:lpstr>
      <vt:lpstr>Adobe Gothic Std B</vt:lpstr>
      <vt:lpstr>Aharoni</vt:lpstr>
      <vt:lpstr>Arial</vt:lpstr>
      <vt:lpstr>Arial Black</vt:lpstr>
      <vt:lpstr>Times New Roman</vt:lpstr>
      <vt:lpstr>Wingdings</vt:lpstr>
      <vt:lpstr>Оформление по умолчанию</vt:lpstr>
      <vt:lpstr>Презентация PowerPoint</vt:lpstr>
      <vt:lpstr>Национальный план развития конкуренции</vt:lpstr>
      <vt:lpstr>Федеральный закон №485-ФЗ</vt:lpstr>
      <vt:lpstr>ГУП и МУП может быть создано</vt:lpstr>
      <vt:lpstr>Федеральный закон №135-ФЗ</vt:lpstr>
      <vt:lpstr>Предварительный запрос</vt:lpstr>
      <vt:lpstr>Меры воздействия при нарушении</vt:lpstr>
      <vt:lpstr>Виды предписаний</vt:lpstr>
      <vt:lpstr>Анализ конкуренции</vt:lpstr>
      <vt:lpstr>Вступление в силу</vt:lpstr>
      <vt:lpstr>Задачи ФАС России</vt:lpstr>
      <vt:lpstr>Ответственные в Удмуртском УФАС России</vt:lpstr>
      <vt:lpstr>Презентация PowerPoint</vt:lpstr>
    </vt:vector>
  </TitlesOfParts>
  <Company>ФАС России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Кашунина Ирина Валерьевна</dc:creator>
  <cp:lastModifiedBy>Стерхова Елена Ивановна</cp:lastModifiedBy>
  <cp:revision>1606</cp:revision>
  <cp:lastPrinted>2020-07-23T06:18:31Z</cp:lastPrinted>
  <dcterms:created xsi:type="dcterms:W3CDTF">2011-08-24T07:02:51Z</dcterms:created>
  <dcterms:modified xsi:type="dcterms:W3CDTF">2020-07-23T06:23:25Z</dcterms:modified>
  <cp:version>0906.0100.01</cp:version>
</cp:coreProperties>
</file>