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 id="2147483954" r:id="rId2"/>
    <p:sldMasterId id="2147483969" r:id="rId3"/>
    <p:sldMasterId id="2147483984" r:id="rId4"/>
    <p:sldMasterId id="2147483999" r:id="rId5"/>
    <p:sldMasterId id="2147484029" r:id="rId6"/>
  </p:sldMasterIdLst>
  <p:notesMasterIdLst>
    <p:notesMasterId r:id="rId174"/>
  </p:notesMasterIdLst>
  <p:sldIdLst>
    <p:sldId id="256" r:id="rId7"/>
    <p:sldId id="547" r:id="rId8"/>
    <p:sldId id="532" r:id="rId9"/>
    <p:sldId id="533" r:id="rId10"/>
    <p:sldId id="536" r:id="rId11"/>
    <p:sldId id="537" r:id="rId12"/>
    <p:sldId id="510" r:id="rId13"/>
    <p:sldId id="538" r:id="rId14"/>
    <p:sldId id="539" r:id="rId15"/>
    <p:sldId id="540" r:id="rId16"/>
    <p:sldId id="526" r:id="rId17"/>
    <p:sldId id="541" r:id="rId18"/>
    <p:sldId id="542" r:id="rId19"/>
    <p:sldId id="543" r:id="rId20"/>
    <p:sldId id="544" r:id="rId21"/>
    <p:sldId id="530" r:id="rId22"/>
    <p:sldId id="531" r:id="rId23"/>
    <p:sldId id="520" r:id="rId24"/>
    <p:sldId id="521" r:id="rId25"/>
    <p:sldId id="522" r:id="rId26"/>
    <p:sldId id="523" r:id="rId27"/>
    <p:sldId id="528" r:id="rId28"/>
    <p:sldId id="529" r:id="rId29"/>
    <p:sldId id="508" r:id="rId30"/>
    <p:sldId id="436" r:id="rId31"/>
    <p:sldId id="440" r:id="rId32"/>
    <p:sldId id="441" r:id="rId33"/>
    <p:sldId id="516" r:id="rId34"/>
    <p:sldId id="517" r:id="rId35"/>
    <p:sldId id="518" r:id="rId36"/>
    <p:sldId id="519" r:id="rId37"/>
    <p:sldId id="400" r:id="rId38"/>
    <p:sldId id="505" r:id="rId39"/>
    <p:sldId id="408" r:id="rId40"/>
    <p:sldId id="409" r:id="rId41"/>
    <p:sldId id="445" r:id="rId42"/>
    <p:sldId id="444" r:id="rId43"/>
    <p:sldId id="527" r:id="rId44"/>
    <p:sldId id="421" r:id="rId45"/>
    <p:sldId id="431" r:id="rId46"/>
    <p:sldId id="432" r:id="rId47"/>
    <p:sldId id="433" r:id="rId48"/>
    <p:sldId id="434" r:id="rId49"/>
    <p:sldId id="447" r:id="rId50"/>
    <p:sldId id="446" r:id="rId51"/>
    <p:sldId id="428" r:id="rId52"/>
    <p:sldId id="485" r:id="rId53"/>
    <p:sldId id="616" r:id="rId54"/>
    <p:sldId id="617" r:id="rId55"/>
    <p:sldId id="618" r:id="rId56"/>
    <p:sldId id="619" r:id="rId57"/>
    <p:sldId id="620" r:id="rId58"/>
    <p:sldId id="621" r:id="rId59"/>
    <p:sldId id="622" r:id="rId60"/>
    <p:sldId id="623" r:id="rId61"/>
    <p:sldId id="624" r:id="rId62"/>
    <p:sldId id="625" r:id="rId63"/>
    <p:sldId id="626" r:id="rId64"/>
    <p:sldId id="627" r:id="rId65"/>
    <p:sldId id="628" r:id="rId66"/>
    <p:sldId id="630" r:id="rId67"/>
    <p:sldId id="629" r:id="rId68"/>
    <p:sldId id="631" r:id="rId69"/>
    <p:sldId id="632" r:id="rId70"/>
    <p:sldId id="615" r:id="rId71"/>
    <p:sldId id="496" r:id="rId72"/>
    <p:sldId id="498" r:id="rId73"/>
    <p:sldId id="454" r:id="rId74"/>
    <p:sldId id="456" r:id="rId75"/>
    <p:sldId id="503" r:id="rId76"/>
    <p:sldId id="458" r:id="rId77"/>
    <p:sldId id="459" r:id="rId78"/>
    <p:sldId id="460" r:id="rId79"/>
    <p:sldId id="497" r:id="rId80"/>
    <p:sldId id="461" r:id="rId81"/>
    <p:sldId id="462" r:id="rId82"/>
    <p:sldId id="464" r:id="rId83"/>
    <p:sldId id="463" r:id="rId84"/>
    <p:sldId id="465" r:id="rId85"/>
    <p:sldId id="466" r:id="rId86"/>
    <p:sldId id="467" r:id="rId87"/>
    <p:sldId id="468" r:id="rId88"/>
    <p:sldId id="469" r:id="rId89"/>
    <p:sldId id="470" r:id="rId90"/>
    <p:sldId id="471" r:id="rId91"/>
    <p:sldId id="472" r:id="rId92"/>
    <p:sldId id="473" r:id="rId93"/>
    <p:sldId id="474" r:id="rId94"/>
    <p:sldId id="475" r:id="rId95"/>
    <p:sldId id="502" r:id="rId96"/>
    <p:sldId id="477" r:id="rId97"/>
    <p:sldId id="478" r:id="rId98"/>
    <p:sldId id="500" r:id="rId99"/>
    <p:sldId id="501" r:id="rId100"/>
    <p:sldId id="490" r:id="rId101"/>
    <p:sldId id="486" r:id="rId102"/>
    <p:sldId id="488" r:id="rId103"/>
    <p:sldId id="489" r:id="rId104"/>
    <p:sldId id="545" r:id="rId105"/>
    <p:sldId id="546" r:id="rId106"/>
    <p:sldId id="548" r:id="rId107"/>
    <p:sldId id="549" r:id="rId108"/>
    <p:sldId id="550" r:id="rId109"/>
    <p:sldId id="551" r:id="rId110"/>
    <p:sldId id="552" r:id="rId111"/>
    <p:sldId id="553" r:id="rId112"/>
    <p:sldId id="554" r:id="rId113"/>
    <p:sldId id="555" r:id="rId114"/>
    <p:sldId id="556" r:id="rId115"/>
    <p:sldId id="557" r:id="rId116"/>
    <p:sldId id="558" r:id="rId117"/>
    <p:sldId id="559" r:id="rId118"/>
    <p:sldId id="560" r:id="rId119"/>
    <p:sldId id="561" r:id="rId120"/>
    <p:sldId id="562" r:id="rId121"/>
    <p:sldId id="563" r:id="rId122"/>
    <p:sldId id="564" r:id="rId123"/>
    <p:sldId id="565" r:id="rId124"/>
    <p:sldId id="566" r:id="rId125"/>
    <p:sldId id="567" r:id="rId126"/>
    <p:sldId id="568" r:id="rId127"/>
    <p:sldId id="569" r:id="rId128"/>
    <p:sldId id="570" r:id="rId129"/>
    <p:sldId id="571" r:id="rId130"/>
    <p:sldId id="572" r:id="rId131"/>
    <p:sldId id="573" r:id="rId132"/>
    <p:sldId id="574" r:id="rId133"/>
    <p:sldId id="575" r:id="rId134"/>
    <p:sldId id="576" r:id="rId135"/>
    <p:sldId id="577" r:id="rId136"/>
    <p:sldId id="578" r:id="rId137"/>
    <p:sldId id="579" r:id="rId138"/>
    <p:sldId id="580" r:id="rId139"/>
    <p:sldId id="581" r:id="rId140"/>
    <p:sldId id="582" r:id="rId141"/>
    <p:sldId id="583" r:id="rId142"/>
    <p:sldId id="584" r:id="rId143"/>
    <p:sldId id="585" r:id="rId144"/>
    <p:sldId id="586" r:id="rId145"/>
    <p:sldId id="587" r:id="rId146"/>
    <p:sldId id="588" r:id="rId147"/>
    <p:sldId id="589" r:id="rId148"/>
    <p:sldId id="590" r:id="rId149"/>
    <p:sldId id="591" r:id="rId150"/>
    <p:sldId id="592" r:id="rId151"/>
    <p:sldId id="593" r:id="rId152"/>
    <p:sldId id="594" r:id="rId153"/>
    <p:sldId id="595" r:id="rId154"/>
    <p:sldId id="596" r:id="rId155"/>
    <p:sldId id="597" r:id="rId156"/>
    <p:sldId id="598" r:id="rId157"/>
    <p:sldId id="599" r:id="rId158"/>
    <p:sldId id="600" r:id="rId159"/>
    <p:sldId id="601" r:id="rId160"/>
    <p:sldId id="602" r:id="rId161"/>
    <p:sldId id="603" r:id="rId162"/>
    <p:sldId id="604" r:id="rId163"/>
    <p:sldId id="605" r:id="rId164"/>
    <p:sldId id="606" r:id="rId165"/>
    <p:sldId id="607" r:id="rId166"/>
    <p:sldId id="608" r:id="rId167"/>
    <p:sldId id="609" r:id="rId168"/>
    <p:sldId id="610" r:id="rId169"/>
    <p:sldId id="611" r:id="rId170"/>
    <p:sldId id="612" r:id="rId171"/>
    <p:sldId id="613" r:id="rId172"/>
    <p:sldId id="614" r:id="rId173"/>
  </p:sldIdLst>
  <p:sldSz cx="9144000" cy="6858000" type="screen4x3"/>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74" autoAdjust="0"/>
    <p:restoredTop sz="61922" autoAdjust="0"/>
  </p:normalViewPr>
  <p:slideViewPr>
    <p:cSldViewPr>
      <p:cViewPr varScale="1">
        <p:scale>
          <a:sx n="91" d="100"/>
          <a:sy n="91" d="100"/>
        </p:scale>
        <p:origin x="1164" y="372"/>
      </p:cViewPr>
      <p:guideLst>
        <p:guide orient="horz" pos="2160"/>
        <p:guide pos="2880"/>
      </p:guideLst>
    </p:cSldViewPr>
  </p:slideViewPr>
  <p:notesTextViewPr>
    <p:cViewPr>
      <p:scale>
        <a:sx n="1" d="1"/>
        <a:sy n="1" d="1"/>
      </p:scale>
      <p:origin x="0" y="0"/>
    </p:cViewPr>
  </p:notesTextViewPr>
  <p:sorterViewPr>
    <p:cViewPr>
      <p:scale>
        <a:sx n="190" d="100"/>
        <a:sy n="190" d="100"/>
      </p:scale>
      <p:origin x="0" y="1809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slide" Target="slides/slide148.xml"/><Relationship Id="rId159" Type="http://schemas.openxmlformats.org/officeDocument/2006/relationships/slide" Target="slides/slide153.xml"/><Relationship Id="rId175" Type="http://schemas.openxmlformats.org/officeDocument/2006/relationships/presProps" Target="presProps.xml"/><Relationship Id="rId170" Type="http://schemas.openxmlformats.org/officeDocument/2006/relationships/slide" Target="slides/slide164.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160" Type="http://schemas.openxmlformats.org/officeDocument/2006/relationships/slide" Target="slides/slide154.xml"/><Relationship Id="rId165" Type="http://schemas.openxmlformats.org/officeDocument/2006/relationships/slide" Target="slides/slide15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71" Type="http://schemas.openxmlformats.org/officeDocument/2006/relationships/slide" Target="slides/slide165.xml"/><Relationship Id="rId176" Type="http://schemas.openxmlformats.org/officeDocument/2006/relationships/viewProps" Target="viewProps.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slide" Target="slides/slide145.xml"/><Relationship Id="rId156" Type="http://schemas.openxmlformats.org/officeDocument/2006/relationships/slide" Target="slides/slide150.xml"/><Relationship Id="rId164" Type="http://schemas.openxmlformats.org/officeDocument/2006/relationships/slide" Target="slides/slide158.xml"/><Relationship Id="rId169" Type="http://schemas.openxmlformats.org/officeDocument/2006/relationships/slide" Target="slides/slide163.xml"/><Relationship Id="rId177"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72" Type="http://schemas.openxmlformats.org/officeDocument/2006/relationships/slide" Target="slides/slide166.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notesMaster" Target="notesMasters/notesMaster1.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0992" tIns="45496" rIns="90992" bIns="45496"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0992" tIns="45496" rIns="90992" bIns="45496" rtlCol="0"/>
          <a:lstStyle>
            <a:lvl1pPr algn="r">
              <a:defRPr sz="1200"/>
            </a:lvl1pPr>
          </a:lstStyle>
          <a:p>
            <a:fld id="{00590C80-0194-4A34-85B6-5CC8D47D038C}" type="datetimeFigureOut">
              <a:rPr lang="ru-RU" smtClean="0"/>
              <a:pPr/>
              <a:t>19.03.2016</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992" tIns="45496" rIns="90992" bIns="45496" rtlCol="0" anchor="ctr"/>
          <a:lstStyle/>
          <a:p>
            <a:endParaRPr lang="ru-RU"/>
          </a:p>
        </p:txBody>
      </p:sp>
      <p:sp>
        <p:nvSpPr>
          <p:cNvPr id="5" name="Заметки 4"/>
          <p:cNvSpPr>
            <a:spLocks noGrp="1"/>
          </p:cNvSpPr>
          <p:nvPr>
            <p:ph type="body" sz="quarter" idx="3"/>
          </p:nvPr>
        </p:nvSpPr>
        <p:spPr>
          <a:xfrm>
            <a:off x="679768" y="4715154"/>
            <a:ext cx="5438140" cy="4466987"/>
          </a:xfrm>
          <a:prstGeom prst="rect">
            <a:avLst/>
          </a:prstGeom>
        </p:spPr>
        <p:txBody>
          <a:bodyPr vert="horz" lIns="90992" tIns="45496" rIns="90992" bIns="45496"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4"/>
            <a:ext cx="2945659" cy="496332"/>
          </a:xfrm>
          <a:prstGeom prst="rect">
            <a:avLst/>
          </a:prstGeom>
        </p:spPr>
        <p:txBody>
          <a:bodyPr vert="horz" lIns="90992" tIns="45496" rIns="90992" bIns="45496"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6332"/>
          </a:xfrm>
          <a:prstGeom prst="rect">
            <a:avLst/>
          </a:prstGeom>
        </p:spPr>
        <p:txBody>
          <a:bodyPr vert="horz" lIns="90992" tIns="45496" rIns="90992" bIns="45496" rtlCol="0" anchor="b"/>
          <a:lstStyle>
            <a:lvl1pPr algn="r">
              <a:defRPr sz="1200"/>
            </a:lvl1pPr>
          </a:lstStyle>
          <a:p>
            <a:fld id="{509EDC16-5334-4A61-B252-A590D472388C}" type="slidenum">
              <a:rPr lang="ru-RU" smtClean="0"/>
              <a:pPr/>
              <a:t>‹#›</a:t>
            </a:fld>
            <a:endParaRPr lang="ru-RU"/>
          </a:p>
        </p:txBody>
      </p:sp>
    </p:spTree>
    <p:extLst>
      <p:ext uri="{BB962C8B-B14F-4D97-AF65-F5344CB8AC3E}">
        <p14:creationId xmlns:p14="http://schemas.microsoft.com/office/powerpoint/2010/main" val="211184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consultantplus://offline/ref=81383206E332B0A0ECBF5BB1D93E8297678F3285826B844AA8D4A9E0EA9D82DC0778E909221Fj9vBK" TargetMode="External"/><Relationship Id="rId13" Type="http://schemas.openxmlformats.org/officeDocument/2006/relationships/hyperlink" Target="consultantplus://offline/ref=81383206E332B0A0ECBF5BB1D93E8297678F3285826B844AA8D4A9E0EA9D82DC0778E909221Fj9vAK" TargetMode="External"/><Relationship Id="rId3" Type="http://schemas.openxmlformats.org/officeDocument/2006/relationships/hyperlink" Target="consultantplus://offline/ref=81383206E332B0A0ECBF5BB1D93E8297678F358B826B844AA8D4A9E0EA9D82DC0778E90125199B6Aj0v7K" TargetMode="External"/><Relationship Id="rId7" Type="http://schemas.openxmlformats.org/officeDocument/2006/relationships/hyperlink" Target="consultantplus://offline/ref=81383206E332B0A0ECBF5BB1D93E8297678F318E856B844AA8D4A9E0EA9D82DC0778E90125199C60j0v5K" TargetMode="External"/><Relationship Id="rId12" Type="http://schemas.openxmlformats.org/officeDocument/2006/relationships/hyperlink" Target="consultantplus://offline/ref=81383206E332B0A0ECBF5BB1D93E8297678F3285826B844AA8D4A9E0EA9D82DC0778E9092411j9v2K" TargetMode="External"/><Relationship Id="rId2" Type="http://schemas.openxmlformats.org/officeDocument/2006/relationships/slide" Target="../slides/slide71.xml"/><Relationship Id="rId1" Type="http://schemas.openxmlformats.org/officeDocument/2006/relationships/notesMaster" Target="../notesMasters/notesMaster1.xml"/><Relationship Id="rId6" Type="http://schemas.openxmlformats.org/officeDocument/2006/relationships/hyperlink" Target="consultantplus://offline/ref=81383206E332B0A0ECBF5BB1D93E8297678F318E856B844AA8D4A9E0EA9D82DC0778E90125199E6Fj0v4K" TargetMode="External"/><Relationship Id="rId11" Type="http://schemas.openxmlformats.org/officeDocument/2006/relationships/hyperlink" Target="consultantplus://offline/ref=81383206E332B0A0ECBF5BB1D93E8297678F3285826B844AA8D4A9E0EA9D82DC0778E9092719j9vBK" TargetMode="External"/><Relationship Id="rId5" Type="http://schemas.openxmlformats.org/officeDocument/2006/relationships/hyperlink" Target="consultantplus://offline/ref=81383206E332B0A0ECBF5BB1D93E8297678F318E856B844AA8D4A9E0EA9D82DC0778E90125199860j0v3K" TargetMode="External"/><Relationship Id="rId10" Type="http://schemas.openxmlformats.org/officeDocument/2006/relationships/hyperlink" Target="consultantplus://offline/ref=81383206E332B0A0ECBF5BB1D93E8297678F3285826B844AA8D4A9E0EA9D82DC0778E9042718j9v2K" TargetMode="External"/><Relationship Id="rId4" Type="http://schemas.openxmlformats.org/officeDocument/2006/relationships/hyperlink" Target="consultantplus://offline/ref=81383206E332B0A0ECBF5BB1D93E8297678F318E856B844AA8D4A9E0EA9D82DC0778E90125199B69j0v2K" TargetMode="External"/><Relationship Id="rId9" Type="http://schemas.openxmlformats.org/officeDocument/2006/relationships/hyperlink" Target="consultantplus://offline/ref=81383206E332B0A0ECBF5BB1D93E8297678F3285826B844AA8D4A9E0EA9D82DC0778E90226j1v8K"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consultantplus://offline/ref=81383206E332B0A0ECBF5BB1D93E8297678F3285826B844AA8D4A9E0EA9D82DC0778E909221Fj9vBK" TargetMode="External"/><Relationship Id="rId13" Type="http://schemas.openxmlformats.org/officeDocument/2006/relationships/hyperlink" Target="consultantplus://offline/ref=81383206E332B0A0ECBF5BB1D93E8297678F3285826B844AA8D4A9E0EA9D82DC0778E909221Fj9vAK" TargetMode="External"/><Relationship Id="rId3" Type="http://schemas.openxmlformats.org/officeDocument/2006/relationships/hyperlink" Target="consultantplus://offline/ref=81383206E332B0A0ECBF5BB1D93E8297678F358B826B844AA8D4A9E0EA9D82DC0778E90125199B6Aj0v7K" TargetMode="External"/><Relationship Id="rId7" Type="http://schemas.openxmlformats.org/officeDocument/2006/relationships/hyperlink" Target="consultantplus://offline/ref=81383206E332B0A0ECBF5BB1D93E8297678F318E856B844AA8D4A9E0EA9D82DC0778E90125199C60j0v5K" TargetMode="External"/><Relationship Id="rId12" Type="http://schemas.openxmlformats.org/officeDocument/2006/relationships/hyperlink" Target="consultantplus://offline/ref=81383206E332B0A0ECBF5BB1D93E8297678F3285826B844AA8D4A9E0EA9D82DC0778E9092411j9v2K" TargetMode="External"/><Relationship Id="rId2" Type="http://schemas.openxmlformats.org/officeDocument/2006/relationships/slide" Target="../slides/slide72.xml"/><Relationship Id="rId1" Type="http://schemas.openxmlformats.org/officeDocument/2006/relationships/notesMaster" Target="../notesMasters/notesMaster1.xml"/><Relationship Id="rId6" Type="http://schemas.openxmlformats.org/officeDocument/2006/relationships/hyperlink" Target="consultantplus://offline/ref=81383206E332B0A0ECBF5BB1D93E8297678F318E856B844AA8D4A9E0EA9D82DC0778E90125199E6Fj0v4K" TargetMode="External"/><Relationship Id="rId11" Type="http://schemas.openxmlformats.org/officeDocument/2006/relationships/hyperlink" Target="consultantplus://offline/ref=81383206E332B0A0ECBF5BB1D93E8297678F3285826B844AA8D4A9E0EA9D82DC0778E9092719j9vBK" TargetMode="External"/><Relationship Id="rId5" Type="http://schemas.openxmlformats.org/officeDocument/2006/relationships/hyperlink" Target="consultantplus://offline/ref=81383206E332B0A0ECBF5BB1D93E8297678F318E856B844AA8D4A9E0EA9D82DC0778E90125199860j0v3K" TargetMode="External"/><Relationship Id="rId10" Type="http://schemas.openxmlformats.org/officeDocument/2006/relationships/hyperlink" Target="consultantplus://offline/ref=81383206E332B0A0ECBF5BB1D93E8297678F3285826B844AA8D4A9E0EA9D82DC0778E9042718j9v2K" TargetMode="External"/><Relationship Id="rId4" Type="http://schemas.openxmlformats.org/officeDocument/2006/relationships/hyperlink" Target="consultantplus://offline/ref=81383206E332B0A0ECBF5BB1D93E8297678F318E856B844AA8D4A9E0EA9D82DC0778E90125199B69j0v2K" TargetMode="External"/><Relationship Id="rId9" Type="http://schemas.openxmlformats.org/officeDocument/2006/relationships/hyperlink" Target="consultantplus://offline/ref=81383206E332B0A0ECBF5BB1D93E8297678F3285826B844AA8D4A9E0EA9D82DC0778E90226j1v8K"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consultantplus://offline/ref=81383206E332B0A0ECBF5BB1D93E8297678F3285826B844AA8D4A9E0EA9D82DC0778E909221Fj9vBK" TargetMode="External"/><Relationship Id="rId13" Type="http://schemas.openxmlformats.org/officeDocument/2006/relationships/hyperlink" Target="consultantplus://offline/ref=81383206E332B0A0ECBF5BB1D93E8297678F3285826B844AA8D4A9E0EA9D82DC0778E909221Fj9vAK" TargetMode="External"/><Relationship Id="rId3" Type="http://schemas.openxmlformats.org/officeDocument/2006/relationships/hyperlink" Target="consultantplus://offline/ref=81383206E332B0A0ECBF5BB1D93E8297678F358B826B844AA8D4A9E0EA9D82DC0778E90125199B6Aj0v7K" TargetMode="External"/><Relationship Id="rId7" Type="http://schemas.openxmlformats.org/officeDocument/2006/relationships/hyperlink" Target="consultantplus://offline/ref=81383206E332B0A0ECBF5BB1D93E8297678F318E856B844AA8D4A9E0EA9D82DC0778E90125199C60j0v5K" TargetMode="External"/><Relationship Id="rId12" Type="http://schemas.openxmlformats.org/officeDocument/2006/relationships/hyperlink" Target="consultantplus://offline/ref=81383206E332B0A0ECBF5BB1D93E8297678F3285826B844AA8D4A9E0EA9D82DC0778E9092411j9v2K" TargetMode="External"/><Relationship Id="rId2" Type="http://schemas.openxmlformats.org/officeDocument/2006/relationships/slide" Target="../slides/slide73.xml"/><Relationship Id="rId1" Type="http://schemas.openxmlformats.org/officeDocument/2006/relationships/notesMaster" Target="../notesMasters/notesMaster1.xml"/><Relationship Id="rId6" Type="http://schemas.openxmlformats.org/officeDocument/2006/relationships/hyperlink" Target="consultantplus://offline/ref=81383206E332B0A0ECBF5BB1D93E8297678F318E856B844AA8D4A9E0EA9D82DC0778E90125199E6Fj0v4K" TargetMode="External"/><Relationship Id="rId11" Type="http://schemas.openxmlformats.org/officeDocument/2006/relationships/hyperlink" Target="consultantplus://offline/ref=81383206E332B0A0ECBF5BB1D93E8297678F3285826B844AA8D4A9E0EA9D82DC0778E9092719j9vBK" TargetMode="External"/><Relationship Id="rId5" Type="http://schemas.openxmlformats.org/officeDocument/2006/relationships/hyperlink" Target="consultantplus://offline/ref=81383206E332B0A0ECBF5BB1D93E8297678F318E856B844AA8D4A9E0EA9D82DC0778E90125199860j0v3K" TargetMode="External"/><Relationship Id="rId10" Type="http://schemas.openxmlformats.org/officeDocument/2006/relationships/hyperlink" Target="consultantplus://offline/ref=81383206E332B0A0ECBF5BB1D93E8297678F3285826B844AA8D4A9E0EA9D82DC0778E9042718j9v2K" TargetMode="External"/><Relationship Id="rId4" Type="http://schemas.openxmlformats.org/officeDocument/2006/relationships/hyperlink" Target="consultantplus://offline/ref=81383206E332B0A0ECBF5BB1D93E8297678F318E856B844AA8D4A9E0EA9D82DC0778E90125199B69j0v2K" TargetMode="External"/><Relationship Id="rId9" Type="http://schemas.openxmlformats.org/officeDocument/2006/relationships/hyperlink" Target="consultantplus://offline/ref=81383206E332B0A0ECBF5BB1D93E8297678F3285826B844AA8D4A9E0EA9D82DC0778E90226j1v8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consultantplus://offline/ref=58426DBC4A3340D44E0410A7482CC704B437916D3EF50DB610246A05B8d851J" TargetMode="External"/><Relationship Id="rId3" Type="http://schemas.openxmlformats.org/officeDocument/2006/relationships/hyperlink" Target="consultantplus://offline/ref=58426DBC4A3340D44E0410A7482CC704B43B91643EF10DB610246A05B881F8F86D872AEF68B8dE51J" TargetMode="External"/><Relationship Id="rId7" Type="http://schemas.openxmlformats.org/officeDocument/2006/relationships/hyperlink" Target="consultantplus://offline/ref=58426DBC4A3340D44E0410A7482CC704B43493663EF50DB610246A05B8d851J" TargetMode="External"/><Relationship Id="rId12" Type="http://schemas.openxmlformats.org/officeDocument/2006/relationships/hyperlink" Target="consultantplus://offline/ref=58426DBC4A3340D44E0410A7482CC704B43B91633EF40DB610246A05B881F8F86D872AE76FBEE675d054J" TargetMode="External"/><Relationship Id="rId2" Type="http://schemas.openxmlformats.org/officeDocument/2006/relationships/slide" Target="../slides/slide74.xml"/><Relationship Id="rId1" Type="http://schemas.openxmlformats.org/officeDocument/2006/relationships/notesMaster" Target="../notesMasters/notesMaster1.xml"/><Relationship Id="rId6" Type="http://schemas.openxmlformats.org/officeDocument/2006/relationships/hyperlink" Target="consultantplus://offline/ref=58426DBC4A3340D44E0410A7482CC704B43B91643EF10DB610246A05B881F8F86D872AEF6DBEdE51J" TargetMode="External"/><Relationship Id="rId11" Type="http://schemas.openxmlformats.org/officeDocument/2006/relationships/hyperlink" Target="consultantplus://offline/ref=58426DBC4A3340D44E0410A7482CC704B43B90653BF40DB610246A05B881F8F86D872AE76FBEE17Dd054J" TargetMode="External"/><Relationship Id="rId5" Type="http://schemas.openxmlformats.org/officeDocument/2006/relationships/hyperlink" Target="consultantplus://offline/ref=58426DBC4A3340D44E0410A7482CC704B43B91643EF10DB610246A05B881F8F86D872AE26DBFdE58J" TargetMode="External"/><Relationship Id="rId10" Type="http://schemas.openxmlformats.org/officeDocument/2006/relationships/hyperlink" Target="consultantplus://offline/ref=58426DBC4A3340D44E0410A7482CC704B43493663EF50DB610246A05B881F8F86D872AE76FBEE47Fd05FJ" TargetMode="External"/><Relationship Id="rId4" Type="http://schemas.openxmlformats.org/officeDocument/2006/relationships/hyperlink" Target="consultantplus://offline/ref=58426DBC4A3340D44E0410A7482CC704B43B91643EF10DB610246A05B881F8F86D872AE46CdB5FJ" TargetMode="External"/><Relationship Id="rId9" Type="http://schemas.openxmlformats.org/officeDocument/2006/relationships/hyperlink" Target="consultantplus://offline/ref=58426DBC4A3340D44E0410A7482CC704B43493663EF50DB610246A05B881F8F86D872AE76FBEE478d054J"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consultantplus://offline/ref=942F8E95C2D05889D09300868319E1BB4BF4DF49D5388D4787F525FD6564B5BC43FC6D5055C04Bo9K" TargetMode="External"/><Relationship Id="rId13" Type="http://schemas.openxmlformats.org/officeDocument/2006/relationships/hyperlink" Target="consultantplus://offline/ref=942F8E95C2D05889D09300868319E1BB4BF4DC4FD2308D4787F525FD6546o4K" TargetMode="External"/><Relationship Id="rId3" Type="http://schemas.openxmlformats.org/officeDocument/2006/relationships/hyperlink" Target="consultantplus://offline/ref=942F8E95C2D05889D09300868319E1BB4BF4DF49D5388D4787F525FD6564B5BC43FC6D5857C2B04DoBK" TargetMode="External"/><Relationship Id="rId7" Type="http://schemas.openxmlformats.org/officeDocument/2006/relationships/hyperlink" Target="consultantplus://offline/ref=942F8E95C2D05889D09300868319E1BB4BF4DF49D5388D4787F525FD6564B5BC43FC6D5D55C14Bo0K" TargetMode="External"/><Relationship Id="rId12" Type="http://schemas.openxmlformats.org/officeDocument/2006/relationships/hyperlink" Target="consultantplus://offline/ref=942F8E95C2D05889D09300868319E1BB4BF4DF49D5388D4787F525FD6564B5BC43FC6D5055C04BoAK" TargetMode="External"/><Relationship Id="rId2" Type="http://schemas.openxmlformats.org/officeDocument/2006/relationships/slide" Target="../slides/slide75.xml"/><Relationship Id="rId1" Type="http://schemas.openxmlformats.org/officeDocument/2006/relationships/notesMaster" Target="../notesMasters/notesMaster1.xml"/><Relationship Id="rId6" Type="http://schemas.openxmlformats.org/officeDocument/2006/relationships/hyperlink" Target="consultantplus://offline/ref=942F8E95C2D05889D09300868319E1BB4BF4DF49D5388D4787F525FD6564B5BC43FC6D5B544Co1K" TargetMode="External"/><Relationship Id="rId11" Type="http://schemas.openxmlformats.org/officeDocument/2006/relationships/hyperlink" Target="consultantplus://offline/ref=942F8E95C2D05889D09300868319E1BB4BF4DF49D5388D4787F525FD6564B5BC43FC6D5055C04BoBK" TargetMode="External"/><Relationship Id="rId5" Type="http://schemas.openxmlformats.org/officeDocument/2006/relationships/hyperlink" Target="consultantplus://offline/ref=942F8E95C2D05889D09300868319E1BB4BF4DF49D5388D4787F525FD6564B5BC43FC6D5050C64Bo9K" TargetMode="External"/><Relationship Id="rId15" Type="http://schemas.openxmlformats.org/officeDocument/2006/relationships/hyperlink" Target="consultantplus://offline/ref=942F8E95C2D05889D09300868319E1BB4BF4DF49D5388D4787F525FD6564B5BC43FC6D5050C64BoCK" TargetMode="External"/><Relationship Id="rId10" Type="http://schemas.openxmlformats.org/officeDocument/2006/relationships/hyperlink" Target="consultantplus://offline/ref=942F8E95C2D05889D09300868319E1BB4BF4DF49D5388D4787F525FD6564B5BC43FC6D5857C3B94Do2K" TargetMode="External"/><Relationship Id="rId4" Type="http://schemas.openxmlformats.org/officeDocument/2006/relationships/hyperlink" Target="consultantplus://offline/ref=942F8E95C2D05889D09300868319E1BB4BF4DC4FD2308D4787F525FD6564B5BC43FC6D5857C0B0D742o0K" TargetMode="External"/><Relationship Id="rId9" Type="http://schemas.openxmlformats.org/officeDocument/2006/relationships/hyperlink" Target="consultantplus://offline/ref=942F8E95C2D05889D09300868319E1BB4BF4DF49D5388D4787F525FD6564B5BC43FC6D5055C04Bo8K" TargetMode="External"/><Relationship Id="rId14" Type="http://schemas.openxmlformats.org/officeDocument/2006/relationships/hyperlink" Target="consultantplus://offline/ref=942F8E95C2D05889D09300868319E1BB4BF4DC4FD2308D4787F525FD6564B5BC43FC6D5857C0BADA42o7K"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3" Type="http://schemas.openxmlformats.org/officeDocument/2006/relationships/hyperlink" Target="consultantplus://offline/ref=B01AFD511E0C455618CED097261633EC2516896E6A06DEFB3F18503011F7933FBB5909014B42F64DZ4a2K" TargetMode="External"/><Relationship Id="rId18" Type="http://schemas.openxmlformats.org/officeDocument/2006/relationships/hyperlink" Target="consultantplus://offline/ref=F4E005F91975C5907AEE1FB99F8113261C1B1D7E227A5CB3176A520AAB648B4EE6C2043C4EAD059DbFbFK" TargetMode="External"/><Relationship Id="rId26" Type="http://schemas.openxmlformats.org/officeDocument/2006/relationships/hyperlink" Target="consultantplus://offline/ref=F4E005F91975C5907AEE1FB99F8113261C1B1C7620775CB3176A520AABb6b4K" TargetMode="External"/><Relationship Id="rId39" Type="http://schemas.openxmlformats.org/officeDocument/2006/relationships/hyperlink" Target="consultantplus://offline/ref=2EFCD47FFE4ADE2932E12A3478B05D4A86AC9BC6646865B42758577CD15C8F3B47C0B1958CDA43C2K6cEK" TargetMode="External"/><Relationship Id="rId21" Type="http://schemas.openxmlformats.org/officeDocument/2006/relationships/hyperlink" Target="consultantplus://offline/ref=F4E005F91975C5907AEE1FB99F8113261C1B1D7E227A5CB3176A520AAB648B4EE6C2043C4EAD049FbFbFK" TargetMode="External"/><Relationship Id="rId34" Type="http://schemas.openxmlformats.org/officeDocument/2006/relationships/hyperlink" Target="consultantplus://offline/ref=2EFCD47FFE4ADE2932E12A3478B05D4A86AC9ACE666565B42758577CD15C8F3B47C0B1958CDB47C2K6c8K" TargetMode="External"/><Relationship Id="rId42" Type="http://schemas.openxmlformats.org/officeDocument/2006/relationships/hyperlink" Target="consultantplus://offline/ref=2EFCD47FFE4ADE2932E12A3478B05D4A86AC9BC6646865B42758577CD15C8F3B47C0B1958CDA43C5K6cDK" TargetMode="External"/><Relationship Id="rId47" Type="http://schemas.openxmlformats.org/officeDocument/2006/relationships/hyperlink" Target="consultantplus://offline/ref=09F3B087A3629F5EC484AEAECBBC50B38C9B2CEB82A914CF1FD82A6DA973DB16D5A156A793887180OEh3K" TargetMode="External"/><Relationship Id="rId50" Type="http://schemas.openxmlformats.org/officeDocument/2006/relationships/hyperlink" Target="consultantplus://offline/ref=09F3B087A3629F5EC484AEAECBBC50B38C9B2CEB82A914CF1FD82A6DA973DB16D5A156A793887082OEh3K" TargetMode="External"/><Relationship Id="rId55" Type="http://schemas.openxmlformats.org/officeDocument/2006/relationships/hyperlink" Target="consultantplus://offline/ref=09F3B087A3629F5EC484AEAECBBC50B38C9B2DEA8EA814CF1FD82A6DA9O7h3K" TargetMode="External"/><Relationship Id="rId63" Type="http://schemas.openxmlformats.org/officeDocument/2006/relationships/hyperlink" Target="consultantplus://offline/ref=C7E25B280270BF1FF3C2A79F88C34FCE5937BBC70D02C809B882E3023361BAEF5C874F8738D0CF27hCsFK" TargetMode="External"/><Relationship Id="rId68" Type="http://schemas.openxmlformats.org/officeDocument/2006/relationships/hyperlink" Target="consultantplus://offline/ref=C7E25B280270BF1FF3C2A79F88C34FCE5937BDC2000EC809B882E3023361BAEF5C874F843ChDs9K" TargetMode="External"/><Relationship Id="rId7" Type="http://schemas.openxmlformats.org/officeDocument/2006/relationships/hyperlink" Target="consultantplus://offline/ref=B01AFD511E0C455618CED097261633EC25168866680BDEFB3F18503011F7933FBB5909014B43F24BZ4a4K" TargetMode="External"/><Relationship Id="rId71" Type="http://schemas.openxmlformats.org/officeDocument/2006/relationships/hyperlink" Target="consultantplus://offline/ref=C7E25B280270BF1FF3C2A79F88C34FCE5935B5C80902C809B882E30233h6s1K" TargetMode="External"/><Relationship Id="rId2" Type="http://schemas.openxmlformats.org/officeDocument/2006/relationships/slide" Target="../slides/slide80.xml"/><Relationship Id="rId16" Type="http://schemas.openxmlformats.org/officeDocument/2006/relationships/hyperlink" Target="consultantplus://offline/ref=B01AFD511E0C455618CED097261633EC251688646F02DEFB3F18503011F7933FBB5909014B43F34AZ4a2K" TargetMode="External"/><Relationship Id="rId29" Type="http://schemas.openxmlformats.org/officeDocument/2006/relationships/hyperlink" Target="consultantplus://offline/ref=F4E005F91975C5907AEE1FB99F8113261C1B1D7F2F775CB3176A520AABb6b4K" TargetMode="External"/><Relationship Id="rId11" Type="http://schemas.openxmlformats.org/officeDocument/2006/relationships/hyperlink" Target="consultantplus://offline/ref=B01AFD511E0C455618CED097261633EC2516896E6A06DEFB3F18503011F7933FBB5909024FZ4aAK" TargetMode="External"/><Relationship Id="rId24" Type="http://schemas.openxmlformats.org/officeDocument/2006/relationships/hyperlink" Target="consultantplus://offline/ref=F4E005F91975C5907AEE1FB99F8113261C1B1C7620775CB3176A520AAB648B4EE6C2043C4EAC009EbFbAK" TargetMode="External"/><Relationship Id="rId32" Type="http://schemas.openxmlformats.org/officeDocument/2006/relationships/hyperlink" Target="consultantplus://offline/ref=2EFCD47FFE4ADE2932E12A3478B05D4A86AC9ACE666565B42758577CD1K5cCK" TargetMode="External"/><Relationship Id="rId37" Type="http://schemas.openxmlformats.org/officeDocument/2006/relationships/hyperlink" Target="consultantplus://offline/ref=2EFCD47FFE4ADE2932E12A3478B05D4A86AC9BC6646865B42758577CD15C8F3B47C0B1958AKDcEK" TargetMode="External"/><Relationship Id="rId40" Type="http://schemas.openxmlformats.org/officeDocument/2006/relationships/hyperlink" Target="consultantplus://offline/ref=2EFCD47FFE4ADE2932E12A3478B05D4A86AC9BC6646865B42758577CD15C8F3B47C0B19688KDc2K" TargetMode="External"/><Relationship Id="rId45" Type="http://schemas.openxmlformats.org/officeDocument/2006/relationships/hyperlink" Target="consultantplus://offline/ref=2EFCD47FFE4ADE2932E12A3478B05D4A86AC9ACC616C65B42758577CD15C8F3B47C0B1958CDB46C2K6cDK" TargetMode="External"/><Relationship Id="rId53" Type="http://schemas.openxmlformats.org/officeDocument/2006/relationships/hyperlink" Target="consultantplus://offline/ref=09F3B087A3629F5EC484AEAECBBC50B38C9B2DEA8EA814CF1FD82A6DA973DB16D5A156A793897483OEh6K" TargetMode="External"/><Relationship Id="rId58" Type="http://schemas.openxmlformats.org/officeDocument/2006/relationships/hyperlink" Target="consultantplus://offline/ref=09F3B087A3629F5EC484AEAECBBC50B38C9B2CEA8FA414CF1FD82A6DA973DB16D5A156A793887080OEh3K" TargetMode="External"/><Relationship Id="rId66" Type="http://schemas.openxmlformats.org/officeDocument/2006/relationships/hyperlink" Target="consultantplus://offline/ref=C7E25B280270BF1FF3C2A79F88C34FCE5937BDC2000EC809B882E3023361BAEF5C874F873EhDs5K" TargetMode="External"/><Relationship Id="rId5" Type="http://schemas.openxmlformats.org/officeDocument/2006/relationships/hyperlink" Target="consultantplus://offline/ref=B01AFD511E0C455618CED097261633EC25168866680BDEFB3F18503011F7933FBB5909014B43F24AZ4a7K" TargetMode="External"/><Relationship Id="rId15" Type="http://schemas.openxmlformats.org/officeDocument/2006/relationships/hyperlink" Target="consultantplus://offline/ref=B01AFD511E0C455618CED097261633EC251688676506DEFB3F18503011F7933FBB5909014B43F249Z4a4K" TargetMode="External"/><Relationship Id="rId23" Type="http://schemas.openxmlformats.org/officeDocument/2006/relationships/hyperlink" Target="consultantplus://offline/ref=F4E005F91975C5907AEE1FB99F8113261C1B1C7620775CB3176A520AAB648B4EE6C2043C46bAb4K" TargetMode="External"/><Relationship Id="rId28" Type="http://schemas.openxmlformats.org/officeDocument/2006/relationships/hyperlink" Target="consultantplus://offline/ref=F4E005F91975C5907AEE1FB99F8113261C1B1C7620775CB3176A520AAB648B4EE6C2043C4EAC0099bFb9K" TargetMode="External"/><Relationship Id="rId36" Type="http://schemas.openxmlformats.org/officeDocument/2006/relationships/hyperlink" Target="consultantplus://offline/ref=2EFCD47FFE4ADE2932E12A3478B05D4A86AC9ACE666565B42758577CD15C8F3B47C0B1958CDB47C3K6cBK" TargetMode="External"/><Relationship Id="rId49" Type="http://schemas.openxmlformats.org/officeDocument/2006/relationships/hyperlink" Target="consultantplus://offline/ref=09F3B087A3629F5EC484AEAECBBC50B38C9B2CEB82A914CF1FD82A6DA973DB16D5A156OAhFK" TargetMode="External"/><Relationship Id="rId57" Type="http://schemas.openxmlformats.org/officeDocument/2006/relationships/hyperlink" Target="consultantplus://offline/ref=09F3B087A3629F5EC484AEAECBBC50B38C9B2CEA8FA414CF1FD82A6DA9O7h3K" TargetMode="External"/><Relationship Id="rId61" Type="http://schemas.openxmlformats.org/officeDocument/2006/relationships/hyperlink" Target="consultantplus://offline/ref=C7E25B280270BF1FF3C2A79F88C34FCE5937BBC70D02C809B882E30233h6s1K" TargetMode="External"/><Relationship Id="rId10" Type="http://schemas.openxmlformats.org/officeDocument/2006/relationships/hyperlink" Target="consultantplus://offline/ref=B01AFD511E0C455618CED097261633EC2516896E6A06DEFB3F18503011F7933FBB5909014B42F64AZ4a1K" TargetMode="External"/><Relationship Id="rId19" Type="http://schemas.openxmlformats.org/officeDocument/2006/relationships/hyperlink" Target="consultantplus://offline/ref=F4E005F91975C5907AEE1FB99F8113261C1B1D7E227A5CB3176A520AAB648B4EE6C2043C4EAD049EbFbCK" TargetMode="External"/><Relationship Id="rId31" Type="http://schemas.openxmlformats.org/officeDocument/2006/relationships/hyperlink" Target="consultantplus://offline/ref=F4E005F91975C5907AEE1FB99F8113261C1B1D7C25735CB3176A520AAB648B4EE6C2043C4EAD059EbFb9K" TargetMode="External"/><Relationship Id="rId44" Type="http://schemas.openxmlformats.org/officeDocument/2006/relationships/hyperlink" Target="consultantplus://offline/ref=2EFCD47FFE4ADE2932E12A3478B05D4A86AC9ACF6B6865B42758577CD15C8F3B47C0B1958CDB47C1K6cBK" TargetMode="External"/><Relationship Id="rId52" Type="http://schemas.openxmlformats.org/officeDocument/2006/relationships/hyperlink" Target="consultantplus://offline/ref=09F3B087A3629F5EC484AEAECBBC50B38C9B2DEA8EA814CF1FD82A6DA973DB16D5A156A79BO8h1K" TargetMode="External"/><Relationship Id="rId60" Type="http://schemas.openxmlformats.org/officeDocument/2006/relationships/hyperlink" Target="consultantplus://offline/ref=C7E25B280270BF1FF3C2A79F88C34FCE5937BBC70D02C809B882E3023361BAEF5C874F8738D1C720hCsBK" TargetMode="External"/><Relationship Id="rId65" Type="http://schemas.openxmlformats.org/officeDocument/2006/relationships/hyperlink" Target="consultantplus://offline/ref=C7E25B280270BF1FF3C2A79F88C34FCE5937BBC70D02C809B882E3023361BAEF5C874F8738D0CF26hCsCK" TargetMode="External"/><Relationship Id="rId73" Type="http://schemas.openxmlformats.org/officeDocument/2006/relationships/hyperlink" Target="consultantplus://offline/ref=C7E25B280270BF1FF3C2A79F88C34FCE5938BCC30803C809B882E3023361BAEF5C874F8738D0CE27hCsAK" TargetMode="External"/><Relationship Id="rId4" Type="http://schemas.openxmlformats.org/officeDocument/2006/relationships/hyperlink" Target="consultantplus://offline/ref=B01AFD511E0C455618CED097261633EC25168866680BDEFB3F18503011F7933FBB5909014B43F349Z4a4K" TargetMode="External"/><Relationship Id="rId9" Type="http://schemas.openxmlformats.org/officeDocument/2006/relationships/hyperlink" Target="consultantplus://offline/ref=B01AFD511E0C455618CED097261633EC2516896E6A06DEFB3F18503011F7933FBB59090143Z4aAK" TargetMode="External"/><Relationship Id="rId14" Type="http://schemas.openxmlformats.org/officeDocument/2006/relationships/hyperlink" Target="consultantplus://offline/ref=B01AFD511E0C455618CED097261633EC251688676506DEFB3F18503011F7933FBB5909014B43F348Z4aDK" TargetMode="External"/><Relationship Id="rId22" Type="http://schemas.openxmlformats.org/officeDocument/2006/relationships/hyperlink" Target="consultantplus://offline/ref=F4E005F91975C5907AEE1FB99F8113261C1B1C7620775CB3176A520AAB648B4EE6C2043C48bAb8K" TargetMode="External"/><Relationship Id="rId27" Type="http://schemas.openxmlformats.org/officeDocument/2006/relationships/hyperlink" Target="consultantplus://offline/ref=F4E005F91975C5907AEE1FB99F8113261C1B1D7E227A5CB3176A520AAB648B4EE6C2043C4EAD059FbFbEK" TargetMode="External"/><Relationship Id="rId30" Type="http://schemas.openxmlformats.org/officeDocument/2006/relationships/hyperlink" Target="consultantplus://offline/ref=F4E005F91975C5907AEE1FB99F8113261C1B1D7F2F775CB3176A520AAB648B4EE6C2043C4EAD049DbFbFK" TargetMode="External"/><Relationship Id="rId35" Type="http://schemas.openxmlformats.org/officeDocument/2006/relationships/hyperlink" Target="consultantplus://offline/ref=2EFCD47FFE4ADE2932E12A3478B05D4A86AC9ACE666565B42758577CD15C8F3B47C0B1K9cDK" TargetMode="External"/><Relationship Id="rId43" Type="http://schemas.openxmlformats.org/officeDocument/2006/relationships/hyperlink" Target="consultantplus://offline/ref=2EFCD47FFE4ADE2932E12A3478B05D4A86AC9ACF6B6865B42758577CD1K5cCK" TargetMode="External"/><Relationship Id="rId48" Type="http://schemas.openxmlformats.org/officeDocument/2006/relationships/hyperlink" Target="consultantplus://offline/ref=09F3B087A3629F5EC484AEAECBBC50B38C9B2CEB82A914CF1FD82A6DA973DB16D5A156A793887083OEh0K" TargetMode="External"/><Relationship Id="rId56" Type="http://schemas.openxmlformats.org/officeDocument/2006/relationships/hyperlink" Target="consultantplus://offline/ref=09F3B087A3629F5EC484AEAECBBC50B38C9B2DEA8EA814CF1FD82A6DA973DB16D5A156A793897484OEh5K" TargetMode="External"/><Relationship Id="rId64" Type="http://schemas.openxmlformats.org/officeDocument/2006/relationships/hyperlink" Target="consultantplus://offline/ref=C7E25B280270BF1FF3C2A79F88C34FCE5937BBC70D02C809B882E3023361BAEF5C874Fh8sFK" TargetMode="External"/><Relationship Id="rId69" Type="http://schemas.openxmlformats.org/officeDocument/2006/relationships/hyperlink" Target="consultantplus://offline/ref=C7E25B280270BF1FF3C2A79F88C34FCE5937BDC2000EC809B882E3023361BAEF5C874F8738D0CD25hCs4K" TargetMode="External"/><Relationship Id="rId8" Type="http://schemas.openxmlformats.org/officeDocument/2006/relationships/hyperlink" Target="consultantplus://offline/ref=B01AFD511E0C455618CED097261633EC2516896E6A06DEFB3F18503011F7933FBB5909014DZ4a6K" TargetMode="External"/><Relationship Id="rId51" Type="http://schemas.openxmlformats.org/officeDocument/2006/relationships/hyperlink" Target="consultantplus://offline/ref=09F3B087A3629F5EC484AEAECBBC50B38C9B2DEA8EA814CF1FD82A6DA973DB16D5A156A795O8hDK" TargetMode="External"/><Relationship Id="rId72" Type="http://schemas.openxmlformats.org/officeDocument/2006/relationships/hyperlink" Target="consultantplus://offline/ref=C7E25B280270BF1FF3C2A79F88C34FCE5935B5C80902C809B882E3023361BAEF5C874F8738D0CF24hCsCK" TargetMode="External"/><Relationship Id="rId3" Type="http://schemas.openxmlformats.org/officeDocument/2006/relationships/hyperlink" Target="consultantplus://offline/ref=B01AFD511E0C455618CED097261633EC25168866680BDEFB3F18503011ZFa7K" TargetMode="External"/><Relationship Id="rId12" Type="http://schemas.openxmlformats.org/officeDocument/2006/relationships/hyperlink" Target="consultantplus://offline/ref=B01AFD511E0C455618CED097261633EC2516896E6A06DEFB3F18503011F7933FBB5909024BZ4a0K" TargetMode="External"/><Relationship Id="rId17" Type="http://schemas.openxmlformats.org/officeDocument/2006/relationships/hyperlink" Target="consultantplus://offline/ref=F4E005F91975C5907AEE1FB99F8113261C1B1D7E227A5CB3176A520AABb6b4K" TargetMode="External"/><Relationship Id="rId25" Type="http://schemas.openxmlformats.org/officeDocument/2006/relationships/hyperlink" Target="consultantplus://offline/ref=F4E005F91975C5907AEE1FB99F8113261C1B1C7620775CB3176A520AAB648B4EE6C2043F4AbAb4K" TargetMode="External"/><Relationship Id="rId33" Type="http://schemas.openxmlformats.org/officeDocument/2006/relationships/hyperlink" Target="consultantplus://offline/ref=2EFCD47FFE4ADE2932E12A3478B05D4A86AC9ACE666565B42758577CD15C8F3B47C0B1958CDB46C1K6cBK" TargetMode="External"/><Relationship Id="rId38" Type="http://schemas.openxmlformats.org/officeDocument/2006/relationships/hyperlink" Target="consultantplus://offline/ref=2EFCD47FFE4ADE2932E12A3478B05D4A86AC9BC6646865B42758577CD15C8F3B47C0B19584KDc2K" TargetMode="External"/><Relationship Id="rId46" Type="http://schemas.openxmlformats.org/officeDocument/2006/relationships/hyperlink" Target="consultantplus://offline/ref=09F3B087A3629F5EC484AEAECBBC50B38C9B2CEB82A914CF1FD82A6DA9O7h3K" TargetMode="External"/><Relationship Id="rId59" Type="http://schemas.openxmlformats.org/officeDocument/2006/relationships/hyperlink" Target="consultantplus://offline/ref=09F3B087A3629F5EC484AEAECBBC50B38C942BE384A314CF1FD82A6DA973DB16D5A156A793887183OEh5K" TargetMode="External"/><Relationship Id="rId67" Type="http://schemas.openxmlformats.org/officeDocument/2006/relationships/hyperlink" Target="consultantplus://offline/ref=C7E25B280270BF1FF3C2A79F88C34FCE5937BDC2000EC809B882E3023361BAEF5C874F843ChDs7K" TargetMode="External"/><Relationship Id="rId20" Type="http://schemas.openxmlformats.org/officeDocument/2006/relationships/hyperlink" Target="consultantplus://offline/ref=F4E005F91975C5907AEE1FB99F8113261C1B1D7E227A5CB3176A520AAB648B4EE6C204b3b4K" TargetMode="External"/><Relationship Id="rId41" Type="http://schemas.openxmlformats.org/officeDocument/2006/relationships/hyperlink" Target="consultantplus://offline/ref=2EFCD47FFE4ADE2932E12A3478B05D4A86AC9BC6646865B42758577CD1K5cCK" TargetMode="External"/><Relationship Id="rId54" Type="http://schemas.openxmlformats.org/officeDocument/2006/relationships/hyperlink" Target="consultantplus://offline/ref=09F3B087A3629F5EC484AEAECBBC50B38C9B2DEA8EA814CF1FD82A6DA973DB16D5A156A497O8h1K" TargetMode="External"/><Relationship Id="rId62" Type="http://schemas.openxmlformats.org/officeDocument/2006/relationships/hyperlink" Target="consultantplus://offline/ref=C7E25B280270BF1FF3C2A79F88C34FCE5937BBC70D02C809B882E3023361BAEF5C874F8738D0CE24hCsCK" TargetMode="External"/><Relationship Id="rId70" Type="http://schemas.openxmlformats.org/officeDocument/2006/relationships/hyperlink" Target="consultantplus://offline/ref=C7E25B280270BF1FF3C2A79F88C34FCE5937BDC2000EC809B882E3023361BAEF5C874F853AhDs9K" TargetMode="External"/><Relationship Id="rId1" Type="http://schemas.openxmlformats.org/officeDocument/2006/relationships/notesMaster" Target="../notesMasters/notesMaster1.xml"/><Relationship Id="rId6" Type="http://schemas.openxmlformats.org/officeDocument/2006/relationships/hyperlink" Target="consultantplus://offline/ref=B01AFD511E0C455618CED097261633EC25168866680BDEFB3F18503011F7933FBB5909Z0a9K"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09EDC16-5334-4A61-B252-A590D472388C}" type="slidenum">
              <a:rPr lang="ru-RU" smtClean="0"/>
              <a:pPr/>
              <a:t>1</a:t>
            </a:fld>
            <a:endParaRPr lang="ru-RU"/>
          </a:p>
        </p:txBody>
      </p:sp>
    </p:spTree>
    <p:extLst>
      <p:ext uri="{BB962C8B-B14F-4D97-AF65-F5344CB8AC3E}">
        <p14:creationId xmlns:p14="http://schemas.microsoft.com/office/powerpoint/2010/main" val="2939681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37</a:t>
            </a:fld>
            <a:endParaRPr lang="ru-RU"/>
          </a:p>
        </p:txBody>
      </p:sp>
    </p:spTree>
    <p:extLst>
      <p:ext uri="{BB962C8B-B14F-4D97-AF65-F5344CB8AC3E}">
        <p14:creationId xmlns:p14="http://schemas.microsoft.com/office/powerpoint/2010/main" val="4231512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t>49</a:t>
            </a:fld>
            <a:endParaRPr lang="ru-RU"/>
          </a:p>
        </p:txBody>
      </p:sp>
    </p:spTree>
    <p:extLst>
      <p:ext uri="{BB962C8B-B14F-4D97-AF65-F5344CB8AC3E}">
        <p14:creationId xmlns:p14="http://schemas.microsoft.com/office/powerpoint/2010/main" val="1611092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Вопрос:</a:t>
            </a:r>
            <a:r>
              <a:rPr lang="ru-RU" dirty="0" smtClean="0"/>
              <a:t> О начислении (перерасчете) МБУ единовременной амортизации нежилого помещения, закрепленного за ним на праве оперативного управления, за период нахождения объекта в муниципальной казне, а также о перерасчете налога на имущество организаций.</a:t>
            </a:r>
          </a:p>
          <a:p>
            <a:endParaRPr lang="ru-RU" dirty="0" smtClean="0"/>
          </a:p>
          <a:p>
            <a:r>
              <a:rPr lang="ru-RU" b="1" dirty="0" smtClean="0"/>
              <a:t>Ответ:</a:t>
            </a:r>
            <a:endParaRPr lang="ru-RU" dirty="0" smtClean="0"/>
          </a:p>
          <a:p>
            <a:r>
              <a:rPr lang="ru-RU" b="1" dirty="0" smtClean="0"/>
              <a:t>МИНИСТЕРСТВО ФИНАНСОВ РОССИЙСКОЙ ФЕДЕРАЦИИ</a:t>
            </a:r>
          </a:p>
          <a:p>
            <a:endParaRPr lang="ru-RU" b="1" dirty="0" smtClean="0"/>
          </a:p>
          <a:p>
            <a:r>
              <a:rPr lang="ru-RU" b="1" dirty="0" smtClean="0"/>
              <a:t>ПИСЬМО</a:t>
            </a:r>
          </a:p>
          <a:p>
            <a:r>
              <a:rPr lang="ru-RU" b="1" dirty="0" smtClean="0"/>
              <a:t>от 27 мая 2015 г. N 02-06-10/30485</a:t>
            </a:r>
          </a:p>
          <a:p>
            <a:endParaRPr lang="ru-RU" dirty="0" smtClean="0"/>
          </a:p>
          <a:p>
            <a:r>
              <a:rPr lang="ru-RU" dirty="0" smtClean="0"/>
              <a:t>Департамент бюджетной методологии Министерства финансов Российской Федерации (далее - Департамент) рассмотрел письмо муниципального бюджетного учреждения (далее - МБУ) по вопросу пересчета амортизации нежилого помещения и сообщает.</a:t>
            </a:r>
          </a:p>
          <a:p>
            <a:r>
              <a:rPr lang="ru-RU" dirty="0" smtClean="0"/>
              <a:t>В силу положений </a:t>
            </a:r>
            <a:r>
              <a:rPr lang="ru-RU" dirty="0" smtClean="0">
                <a:hlinkClick r:id="rId3"/>
              </a:rPr>
              <a:t>постановления Правительства Российской Федерации от 30 июня 2004 г. N 329 "О Министерстве финансов Российской Федерации" в Министерстве финансов Российской Федерации не рассматриваются по существу обращения по вопросам оценки обоснованности выводов контрольно-счетных органов, сделанных по результатам внешней проверки достоверности бюджетной отчетности.</a:t>
            </a:r>
          </a:p>
          <a:p>
            <a:r>
              <a:rPr lang="ru-RU" dirty="0" smtClean="0"/>
              <a:t>Вместе тем Департамент считает необходимым сообщить.</a:t>
            </a:r>
          </a:p>
          <a:p>
            <a:r>
              <a:rPr lang="ru-RU" dirty="0" smtClean="0"/>
              <a:t>Обязательные общие требования к учету организациями государственного сектора нефинансовых активов, операций, их изменяющих, и полученных по указанным операциям финансовых результатов (доходов и расходов) на соответствующих счетах Единого </a:t>
            </a:r>
            <a:r>
              <a:rPr lang="ru-RU" dirty="0" smtClean="0">
                <a:hlinkClick r:id="rId4"/>
              </a:rPr>
              <a:t>плана счетов определены </a:t>
            </a:r>
            <a:r>
              <a:rPr lang="ru-RU" dirty="0" smtClean="0">
                <a:hlinkClick r:id="rId5"/>
              </a:rPr>
              <a:t>Инструкцией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Министерства финансов Российской Федерации от 01.12.2010 N 157н (далее - Инструкция N 157н).</a:t>
            </a:r>
          </a:p>
          <a:p>
            <a:r>
              <a:rPr lang="ru-RU" dirty="0" smtClean="0"/>
              <a:t>Согласно </a:t>
            </a:r>
            <a:r>
              <a:rPr lang="ru-RU" dirty="0" smtClean="0">
                <a:hlinkClick r:id="rId6"/>
              </a:rPr>
              <a:t>пункту 44 Инструкции N 157н при поступлении объекта основных средств, ранее бывшего в эксплуатации, дата окончания срока полезного использования определяется с учетом срока фактической эксплуатации поступившего объекта.</a:t>
            </a:r>
          </a:p>
          <a:p>
            <a:r>
              <a:rPr lang="ru-RU" dirty="0" smtClean="0"/>
              <a:t>Согласно положениям </a:t>
            </a:r>
            <a:r>
              <a:rPr lang="ru-RU" dirty="0" smtClean="0">
                <a:hlinkClick r:id="rId7"/>
              </a:rPr>
              <a:t>пункта 94 Инструкции N 157н на объекты нефинансовых активов с даты их включения в состав государственной (муниципальной) казны (далее - казна) амортизация не начисляется, если иное не установлено нормативным правовым актом финансового органа публично-правового образования, в собственности которого находится имущество, составляющее казну, изданным с учетом требований настоящей Инструкции и законодательства Российской Федерации (далее - правовой акт по бюджетному учету казны). В то же время расчет и единовременное начисление суммы амортизации за период нахождения объекта в составе имущества казны осуществляются учреждением (правообладателем) при принятии к учету объекта по основанию закрепления за ним права оперативного управления, если иное не установлено правовым актом по бюджетному учету казны.</a:t>
            </a:r>
          </a:p>
          <a:p>
            <a:r>
              <a:rPr lang="ru-RU" dirty="0" smtClean="0"/>
              <a:t>С учетом изложенного при условии отсутствия начисления амортизации за время нахождения имущества в составе имущества казны учреждением - новым правообладателем при принятии к учету такого объекта имущества осуществляются расчет и единовременное начисление суммы амортизации за период нахождения объекта в составе имущества казны, отражение исправительных корреспонденций не производится.</a:t>
            </a:r>
          </a:p>
          <a:p>
            <a:r>
              <a:rPr lang="ru-RU" dirty="0" smtClean="0"/>
              <a:t>Также отмечаем, что при отсутствии на дату принятия к учету объекта, закрепленного на праве оперативного управления, информации о начислении амортизации с момента ввода объекта в эксплуатацию пересчет амортизации положениями действующего законодательства, регулирующего ведение бухгалтерского учета организациями государственного сектора, учреждением-правообладателем не предусмотрен. При этом начисление учреждением-правообладателем амортизации осуществляется исходя из срока полезного использования, установленного с учетом срока фактической эксплуатации поступившего объекта.</a:t>
            </a:r>
          </a:p>
          <a:p>
            <a:r>
              <a:rPr lang="ru-RU" dirty="0" smtClean="0"/>
              <a:t>В соответствии с </a:t>
            </a:r>
            <a:r>
              <a:rPr lang="ru-RU" dirty="0" smtClean="0">
                <a:hlinkClick r:id="rId8"/>
              </a:rPr>
              <a:t>пунктом 1 статьи 374 Налогового кодекса Российской Федерации (далее - Кодекс) объектом налогообложения по налогу на имущество организаций признается движимое и недвижимое имущество (в том числе имущество, переданное во временное владение, в пользование, распоряжение, доверительное управление, внесенное в совместную деятельность или полученное по концессионному соглашению), учитываемое на балансе в качестве объектов основных средств в порядке, установленном для ведения бухгалтерского учета, если иное не предусмотрено </a:t>
            </a:r>
            <a:r>
              <a:rPr lang="ru-RU" dirty="0" smtClean="0">
                <a:hlinkClick r:id="rId9"/>
              </a:rPr>
              <a:t>статьями 378, </a:t>
            </a:r>
            <a:r>
              <a:rPr lang="ru-RU" dirty="0" smtClean="0">
                <a:hlinkClick r:id="rId10"/>
              </a:rPr>
              <a:t>378.1 и </a:t>
            </a:r>
            <a:r>
              <a:rPr lang="ru-RU" dirty="0" smtClean="0">
                <a:hlinkClick r:id="rId11"/>
              </a:rPr>
              <a:t>378.2 Кодекса.</a:t>
            </a:r>
          </a:p>
          <a:p>
            <a:r>
              <a:rPr lang="ru-RU" dirty="0" smtClean="0">
                <a:hlinkClick r:id="rId12"/>
              </a:rPr>
              <a:t>Пунктами 1 и </a:t>
            </a:r>
            <a:r>
              <a:rPr lang="ru-RU" dirty="0" smtClean="0">
                <a:hlinkClick r:id="rId13"/>
              </a:rPr>
              <a:t>3 статьи 375 Кодекса определено, что налоговая база определяется как среднегодовая стоимость имущества, признаваемого объектом налогообложения, если иное не предусмотрено данной статьей. При определении среднегодовой стоимости имущества учитывается остаточная стоимость основных средств, сформированная в соответствии с установленным порядком ведения бухгалтерского учета, утвержденным в учетной политике организации. В случае если остаточная стоимость имущества включает в себя денежную оценку предстоящих в будущем затрат, связанных с этим имуществом, остаточная стоимость указанного имущества, для целей главы 30 Кодекса, определяется без учета таких затрат.</a:t>
            </a:r>
          </a:p>
          <a:p>
            <a:r>
              <a:rPr lang="ru-RU" dirty="0" smtClean="0"/>
              <a:t>При этом установлено, что, в случае если для отдельных объектов основных средств начисление амортизации не предусмотрено, стоимость указанных объектов для целей налогообложения определяется как разница между их первоначальной стоимостью и величиной износа, исчисляемой по установленным нормам амортизационных отчислений для целей бухгалтерского учета в конце каждого налогового (отчетного) периода.</a:t>
            </a:r>
          </a:p>
          <a:p>
            <a:r>
              <a:rPr lang="ru-RU" dirty="0" smtClean="0"/>
              <a:t>С учетом изложенного Департамент полагает, что начисленная единовременно МБУ сумма амортизации в отношении нежилого помещения за период нахождения объекта в муниципальной казне (с 19.11.1998 по 16.06.2010) в целях формирования остаточной стоимости при принятии на учет нежилого помещения соответствует требованиям </a:t>
            </a:r>
            <a:r>
              <a:rPr lang="ru-RU" dirty="0" smtClean="0">
                <a:hlinkClick r:id="rId7"/>
              </a:rPr>
              <a:t>Инструкции N 157н. При этом основание для перерасчета единовременной амортизации с 01.01.1979 отсутствует и, следовательно, перерасчет налога на имущество организаций в этом случае производить не требуется.</a:t>
            </a:r>
          </a:p>
          <a:p>
            <a:endParaRPr lang="ru-RU" dirty="0" smtClean="0"/>
          </a:p>
          <a:p>
            <a:r>
              <a:rPr lang="ru-RU" dirty="0" smtClean="0"/>
              <a:t>Директор Департамента</a:t>
            </a:r>
          </a:p>
          <a:p>
            <a:r>
              <a:rPr lang="ru-RU" dirty="0" smtClean="0"/>
              <a:t>бюджетной методологии</a:t>
            </a:r>
          </a:p>
          <a:p>
            <a:r>
              <a:rPr lang="ru-RU" dirty="0" smtClean="0"/>
              <a:t>С.В.РОМАНОВ</a:t>
            </a:r>
          </a:p>
          <a:p>
            <a:r>
              <a:rPr lang="ru-RU" dirty="0" smtClean="0"/>
              <a:t>27.05.2015</a:t>
            </a:r>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71</a:t>
            </a:fld>
            <a:endParaRPr lang="ru-RU"/>
          </a:p>
        </p:txBody>
      </p:sp>
    </p:spTree>
    <p:extLst>
      <p:ext uri="{BB962C8B-B14F-4D97-AF65-F5344CB8AC3E}">
        <p14:creationId xmlns:p14="http://schemas.microsoft.com/office/powerpoint/2010/main" val="2582561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Вопрос:</a:t>
            </a:r>
            <a:r>
              <a:rPr lang="ru-RU" dirty="0" smtClean="0"/>
              <a:t> О начислении (перерасчете) МБУ единовременной амортизации нежилого помещения, закрепленного за ним на праве оперативного управления, за период нахождения объекта в муниципальной казне, а также о перерасчете налога на имущество организаций.</a:t>
            </a:r>
          </a:p>
          <a:p>
            <a:endParaRPr lang="ru-RU" dirty="0" smtClean="0"/>
          </a:p>
          <a:p>
            <a:r>
              <a:rPr lang="ru-RU" b="1" dirty="0" smtClean="0"/>
              <a:t>Ответ:</a:t>
            </a:r>
            <a:endParaRPr lang="ru-RU" dirty="0" smtClean="0"/>
          </a:p>
          <a:p>
            <a:r>
              <a:rPr lang="ru-RU" b="1" dirty="0" smtClean="0"/>
              <a:t>МИНИСТЕРСТВО ФИНАНСОВ РОССИЙСКОЙ ФЕДЕРАЦИИ</a:t>
            </a:r>
          </a:p>
          <a:p>
            <a:endParaRPr lang="ru-RU" b="1" dirty="0" smtClean="0"/>
          </a:p>
          <a:p>
            <a:r>
              <a:rPr lang="ru-RU" b="1" dirty="0" smtClean="0"/>
              <a:t>ПИСЬМО</a:t>
            </a:r>
          </a:p>
          <a:p>
            <a:r>
              <a:rPr lang="ru-RU" b="1" dirty="0" smtClean="0"/>
              <a:t>от 27 мая 2015 г. N 02-06-10/30485</a:t>
            </a:r>
          </a:p>
          <a:p>
            <a:endParaRPr lang="ru-RU" dirty="0" smtClean="0"/>
          </a:p>
          <a:p>
            <a:r>
              <a:rPr lang="ru-RU" dirty="0" smtClean="0"/>
              <a:t>Департамент бюджетной методологии Министерства финансов Российской Федерации (далее - Департамент) рассмотрел письмо муниципального бюджетного учреждения (далее - МБУ) по вопросу пересчета амортизации нежилого помещения и сообщает.</a:t>
            </a:r>
          </a:p>
          <a:p>
            <a:r>
              <a:rPr lang="ru-RU" dirty="0" smtClean="0"/>
              <a:t>В силу положений </a:t>
            </a:r>
            <a:r>
              <a:rPr lang="ru-RU" dirty="0" smtClean="0">
                <a:hlinkClick r:id="rId3"/>
              </a:rPr>
              <a:t>постановления Правительства Российской Федерации от 30 июня 2004 г. N 329 "О Министерстве финансов Российской Федерации" в Министерстве финансов Российской Федерации не рассматриваются по существу обращения по вопросам оценки обоснованности выводов контрольно-счетных органов, сделанных по результатам внешней проверки достоверности бюджетной отчетности.</a:t>
            </a:r>
          </a:p>
          <a:p>
            <a:r>
              <a:rPr lang="ru-RU" dirty="0" smtClean="0"/>
              <a:t>Вместе тем Департамент считает необходимым сообщить.</a:t>
            </a:r>
          </a:p>
          <a:p>
            <a:r>
              <a:rPr lang="ru-RU" dirty="0" smtClean="0"/>
              <a:t>Обязательные общие требования к учету организациями государственного сектора нефинансовых активов, операций, их изменяющих, и полученных по указанным операциям финансовых результатов (доходов и расходов) на соответствующих счетах Единого </a:t>
            </a:r>
            <a:r>
              <a:rPr lang="ru-RU" dirty="0" smtClean="0">
                <a:hlinkClick r:id="rId4"/>
              </a:rPr>
              <a:t>плана счетов определены </a:t>
            </a:r>
            <a:r>
              <a:rPr lang="ru-RU" dirty="0" smtClean="0">
                <a:hlinkClick r:id="rId5"/>
              </a:rPr>
              <a:t>Инструкцией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Министерства финансов Российской Федерации от 01.12.2010 N 157н (далее - Инструкция N 157н).</a:t>
            </a:r>
          </a:p>
          <a:p>
            <a:r>
              <a:rPr lang="ru-RU" dirty="0" smtClean="0"/>
              <a:t>Согласно </a:t>
            </a:r>
            <a:r>
              <a:rPr lang="ru-RU" dirty="0" smtClean="0">
                <a:hlinkClick r:id="rId6"/>
              </a:rPr>
              <a:t>пункту 44 Инструкции N 157н при поступлении объекта основных средств, ранее бывшего в эксплуатации, дата окончания срока полезного использования определяется с учетом срока фактической эксплуатации поступившего объекта.</a:t>
            </a:r>
          </a:p>
          <a:p>
            <a:r>
              <a:rPr lang="ru-RU" dirty="0" smtClean="0"/>
              <a:t>Согласно положениям </a:t>
            </a:r>
            <a:r>
              <a:rPr lang="ru-RU" dirty="0" smtClean="0">
                <a:hlinkClick r:id="rId7"/>
              </a:rPr>
              <a:t>пункта 94 Инструкции N 157н на объекты нефинансовых активов с даты их включения в состав государственной (муниципальной) казны (далее - казна) амортизация не начисляется, если иное не установлено нормативным правовым актом финансового органа публично-правового образования, в собственности которого находится имущество, составляющее казну, изданным с учетом требований настоящей Инструкции и законодательства Российской Федерации (далее - правовой акт по бюджетному учету казны). В то же время расчет и единовременное начисление суммы амортизации за период нахождения объекта в составе имущества казны осуществляются учреждением (правообладателем) при принятии к учету объекта по основанию закрепления за ним права оперативного управления, если иное не установлено правовым актом по бюджетному учету казны.</a:t>
            </a:r>
          </a:p>
          <a:p>
            <a:r>
              <a:rPr lang="ru-RU" dirty="0" smtClean="0"/>
              <a:t>С учетом изложенного при условии отсутствия начисления амортизации за время нахождения имущества в составе имущества казны учреждением - новым правообладателем при принятии к учету такого объекта имущества осуществляются расчет и единовременное начисление суммы амортизации за период нахождения объекта в составе имущества казны, отражение исправительных корреспонденций не производится.</a:t>
            </a:r>
          </a:p>
          <a:p>
            <a:r>
              <a:rPr lang="ru-RU" dirty="0" smtClean="0"/>
              <a:t>Также отмечаем, что при отсутствии на дату принятия к учету объекта, закрепленного на праве оперативного управления, информации о начислении амортизации с момента ввода объекта в эксплуатацию пересчет амортизации положениями действующего законодательства, регулирующего ведение бухгалтерского учета организациями государственного сектора, учреждением-правообладателем не предусмотрен. При этом начисление учреждением-правообладателем амортизации осуществляется исходя из срока полезного использования, установленного с учетом срока фактической эксплуатации поступившего объекта.</a:t>
            </a:r>
          </a:p>
          <a:p>
            <a:r>
              <a:rPr lang="ru-RU" dirty="0" smtClean="0"/>
              <a:t>В соответствии с </a:t>
            </a:r>
            <a:r>
              <a:rPr lang="ru-RU" dirty="0" smtClean="0">
                <a:hlinkClick r:id="rId8"/>
              </a:rPr>
              <a:t>пунктом 1 статьи 374 Налогового кодекса Российской Федерации (далее - Кодекс) объектом налогообложения по налогу на имущество организаций признается движимое и недвижимое имущество (в том числе имущество, переданное во временное владение, в пользование, распоряжение, доверительное управление, внесенное в совместную деятельность или полученное по концессионному соглашению), учитываемое на балансе в качестве объектов основных средств в порядке, установленном для ведения бухгалтерского учета, если иное не предусмотрено </a:t>
            </a:r>
            <a:r>
              <a:rPr lang="ru-RU" dirty="0" smtClean="0">
                <a:hlinkClick r:id="rId9"/>
              </a:rPr>
              <a:t>статьями 378, </a:t>
            </a:r>
            <a:r>
              <a:rPr lang="ru-RU" dirty="0" smtClean="0">
                <a:hlinkClick r:id="rId10"/>
              </a:rPr>
              <a:t>378.1 и </a:t>
            </a:r>
            <a:r>
              <a:rPr lang="ru-RU" dirty="0" smtClean="0">
                <a:hlinkClick r:id="rId11"/>
              </a:rPr>
              <a:t>378.2 Кодекса.</a:t>
            </a:r>
          </a:p>
          <a:p>
            <a:r>
              <a:rPr lang="ru-RU" dirty="0" smtClean="0">
                <a:hlinkClick r:id="rId12"/>
              </a:rPr>
              <a:t>Пунктами 1 и </a:t>
            </a:r>
            <a:r>
              <a:rPr lang="ru-RU" dirty="0" smtClean="0">
                <a:hlinkClick r:id="rId13"/>
              </a:rPr>
              <a:t>3 статьи 375 Кодекса определено, что налоговая база определяется как среднегодовая стоимость имущества, признаваемого объектом налогообложения, если иное не предусмотрено данной статьей. При определении среднегодовой стоимости имущества учитывается остаточная стоимость основных средств, сформированная в соответствии с установленным порядком ведения бухгалтерского учета, утвержденным в учетной политике организации. В случае если остаточная стоимость имущества включает в себя денежную оценку предстоящих в будущем затрат, связанных с этим имуществом, остаточная стоимость указанного имущества, для целей главы 30 Кодекса, определяется без учета таких затрат.</a:t>
            </a:r>
          </a:p>
          <a:p>
            <a:r>
              <a:rPr lang="ru-RU" dirty="0" smtClean="0"/>
              <a:t>При этом установлено, что, в случае если для отдельных объектов основных средств начисление амортизации не предусмотрено, стоимость указанных объектов для целей налогообложения определяется как разница между их первоначальной стоимостью и величиной износа, исчисляемой по установленным нормам амортизационных отчислений для целей бухгалтерского учета в конце каждого налогового (отчетного) периода.</a:t>
            </a:r>
          </a:p>
          <a:p>
            <a:r>
              <a:rPr lang="ru-RU" dirty="0" smtClean="0"/>
              <a:t>С учетом изложенного Департамент полагает, что начисленная единовременно МБУ сумма амортизации в отношении нежилого помещения за период нахождения объекта в муниципальной казне (с 19.11.1998 по 16.06.2010) в целях формирования остаточной стоимости при принятии на учет нежилого помещения соответствует требованиям </a:t>
            </a:r>
            <a:r>
              <a:rPr lang="ru-RU" dirty="0" smtClean="0">
                <a:hlinkClick r:id="rId7"/>
              </a:rPr>
              <a:t>Инструкции N 157н. При этом основание для перерасчета единовременной амортизации с 01.01.1979 отсутствует и, следовательно, перерасчет налога на имущество организаций в этом случае производить не требуется.</a:t>
            </a:r>
          </a:p>
          <a:p>
            <a:endParaRPr lang="ru-RU" dirty="0" smtClean="0"/>
          </a:p>
          <a:p>
            <a:r>
              <a:rPr lang="ru-RU" dirty="0" smtClean="0"/>
              <a:t>Директор Департамента</a:t>
            </a:r>
          </a:p>
          <a:p>
            <a:r>
              <a:rPr lang="ru-RU" dirty="0" smtClean="0"/>
              <a:t>бюджетной методологии</a:t>
            </a:r>
          </a:p>
          <a:p>
            <a:r>
              <a:rPr lang="ru-RU" dirty="0" smtClean="0"/>
              <a:t>С.В.РОМАНОВ</a:t>
            </a:r>
          </a:p>
          <a:p>
            <a:r>
              <a:rPr lang="ru-RU" dirty="0" smtClean="0"/>
              <a:t>27.05.2015</a:t>
            </a:r>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72</a:t>
            </a:fld>
            <a:endParaRPr lang="ru-RU"/>
          </a:p>
        </p:txBody>
      </p:sp>
    </p:spTree>
    <p:extLst>
      <p:ext uri="{BB962C8B-B14F-4D97-AF65-F5344CB8AC3E}">
        <p14:creationId xmlns:p14="http://schemas.microsoft.com/office/powerpoint/2010/main" val="1247241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Вопрос:</a:t>
            </a:r>
            <a:r>
              <a:rPr lang="ru-RU" dirty="0" smtClean="0"/>
              <a:t> О начислении (перерасчете) МБУ единовременной амортизации нежилого помещения, закрепленного за ним на праве оперативного управления, за период нахождения объекта в муниципальной казне, а также о перерасчете налога на имущество организаций.</a:t>
            </a:r>
          </a:p>
          <a:p>
            <a:endParaRPr lang="ru-RU" dirty="0" smtClean="0"/>
          </a:p>
          <a:p>
            <a:r>
              <a:rPr lang="ru-RU" b="1" dirty="0" smtClean="0"/>
              <a:t>Ответ:</a:t>
            </a:r>
            <a:endParaRPr lang="ru-RU" dirty="0" smtClean="0"/>
          </a:p>
          <a:p>
            <a:r>
              <a:rPr lang="ru-RU" b="1" dirty="0" smtClean="0"/>
              <a:t>МИНИСТЕРСТВО ФИНАНСОВ РОССИЙСКОЙ ФЕДЕРАЦИИ</a:t>
            </a:r>
          </a:p>
          <a:p>
            <a:endParaRPr lang="ru-RU" b="1" dirty="0" smtClean="0"/>
          </a:p>
          <a:p>
            <a:r>
              <a:rPr lang="ru-RU" b="1" dirty="0" smtClean="0"/>
              <a:t>ПИСЬМО</a:t>
            </a:r>
          </a:p>
          <a:p>
            <a:r>
              <a:rPr lang="ru-RU" b="1" dirty="0" smtClean="0"/>
              <a:t>от 27 мая 2015 г. N 02-06-10/30485</a:t>
            </a:r>
          </a:p>
          <a:p>
            <a:endParaRPr lang="ru-RU" dirty="0" smtClean="0"/>
          </a:p>
          <a:p>
            <a:r>
              <a:rPr lang="ru-RU" dirty="0" smtClean="0"/>
              <a:t>Департамент бюджетной методологии Министерства финансов Российской Федерации (далее - Департамент) рассмотрел письмо муниципального бюджетного учреждения (далее - МБУ) по вопросу пересчета амортизации нежилого помещения и сообщает.</a:t>
            </a:r>
          </a:p>
          <a:p>
            <a:r>
              <a:rPr lang="ru-RU" dirty="0" smtClean="0"/>
              <a:t>В силу положений </a:t>
            </a:r>
            <a:r>
              <a:rPr lang="ru-RU" dirty="0" smtClean="0">
                <a:hlinkClick r:id="rId3"/>
              </a:rPr>
              <a:t>постановления Правительства Российской Федерации от 30 июня 2004 г. N 329 "О Министерстве финансов Российской Федерации" в Министерстве финансов Российской Федерации не рассматриваются по существу обращения по вопросам оценки обоснованности выводов контрольно-счетных органов, сделанных по результатам внешней проверки достоверности бюджетной отчетности.</a:t>
            </a:r>
          </a:p>
          <a:p>
            <a:r>
              <a:rPr lang="ru-RU" dirty="0" smtClean="0"/>
              <a:t>Вместе тем Департамент считает необходимым сообщить.</a:t>
            </a:r>
          </a:p>
          <a:p>
            <a:r>
              <a:rPr lang="ru-RU" dirty="0" smtClean="0"/>
              <a:t>Обязательные общие требования к учету организациями государственного сектора нефинансовых активов, операций, их изменяющих, и полученных по указанным операциям финансовых результатов (доходов и расходов) на соответствующих счетах Единого </a:t>
            </a:r>
            <a:r>
              <a:rPr lang="ru-RU" dirty="0" smtClean="0">
                <a:hlinkClick r:id="rId4"/>
              </a:rPr>
              <a:t>плана счетов определены </a:t>
            </a:r>
            <a:r>
              <a:rPr lang="ru-RU" dirty="0" smtClean="0">
                <a:hlinkClick r:id="rId5"/>
              </a:rPr>
              <a:t>Инструкцией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утвержденной Приказом Министерства финансов Российской Федерации от 01.12.2010 N 157н (далее - Инструкция N 157н).</a:t>
            </a:r>
          </a:p>
          <a:p>
            <a:r>
              <a:rPr lang="ru-RU" dirty="0" smtClean="0"/>
              <a:t>Согласно </a:t>
            </a:r>
            <a:r>
              <a:rPr lang="ru-RU" dirty="0" smtClean="0">
                <a:hlinkClick r:id="rId6"/>
              </a:rPr>
              <a:t>пункту 44 Инструкции N 157н при поступлении объекта основных средств, ранее бывшего в эксплуатации, дата окончания срока полезного использования определяется с учетом срока фактической эксплуатации поступившего объекта.</a:t>
            </a:r>
          </a:p>
          <a:p>
            <a:r>
              <a:rPr lang="ru-RU" dirty="0" smtClean="0"/>
              <a:t>Согласно положениям </a:t>
            </a:r>
            <a:r>
              <a:rPr lang="ru-RU" dirty="0" smtClean="0">
                <a:hlinkClick r:id="rId7"/>
              </a:rPr>
              <a:t>пункта 94 Инструкции N 157н на объекты нефинансовых активов с даты их включения в состав государственной (муниципальной) казны (далее - казна) амортизация не начисляется, если иное не установлено нормативным правовым актом финансового органа публично-правового образования, в собственности которого находится имущество, составляющее казну, изданным с учетом требований настоящей Инструкции и законодательства Российской Федерации (далее - правовой акт по бюджетному учету казны). В то же время расчет и единовременное начисление суммы амортизации за период нахождения объекта в составе имущества казны осуществляются учреждением (правообладателем) при принятии к учету объекта по основанию закрепления за ним права оперативного управления, если иное не установлено правовым актом по бюджетному учету казны.</a:t>
            </a:r>
          </a:p>
          <a:p>
            <a:r>
              <a:rPr lang="ru-RU" dirty="0" smtClean="0"/>
              <a:t>С учетом изложенного при условии отсутствия начисления амортизации за время нахождения имущества в составе имущества казны учреждением - новым правообладателем при принятии к учету такого объекта имущества осуществляются расчет и единовременное начисление суммы амортизации за период нахождения объекта в составе имущества казны, отражение исправительных корреспонденций не производится.</a:t>
            </a:r>
          </a:p>
          <a:p>
            <a:r>
              <a:rPr lang="ru-RU" dirty="0" smtClean="0"/>
              <a:t>Также отмечаем, что при отсутствии на дату принятия к учету объекта, закрепленного на праве оперативного управления, информации о начислении амортизации с момента ввода объекта в эксплуатацию пересчет амортизации положениями действующего законодательства, регулирующего ведение бухгалтерского учета организациями государственного сектора, учреждением-правообладателем не предусмотрен. При этом начисление учреждением-правообладателем амортизации осуществляется исходя из срока полезного использования, установленного с учетом срока фактической эксплуатации поступившего объекта.</a:t>
            </a:r>
          </a:p>
          <a:p>
            <a:r>
              <a:rPr lang="ru-RU" dirty="0" smtClean="0"/>
              <a:t>В соответствии с </a:t>
            </a:r>
            <a:r>
              <a:rPr lang="ru-RU" dirty="0" smtClean="0">
                <a:hlinkClick r:id="rId8"/>
              </a:rPr>
              <a:t>пунктом 1 статьи 374 Налогового кодекса Российской Федерации (далее - Кодекс) объектом налогообложения по налогу на имущество организаций признается движимое и недвижимое имущество (в том числе имущество, переданное во временное владение, в пользование, распоряжение, доверительное управление, внесенное в совместную деятельность или полученное по концессионному соглашению), учитываемое на балансе в качестве объектов основных средств в порядке, установленном для ведения бухгалтерского учета, если иное не предусмотрено </a:t>
            </a:r>
            <a:r>
              <a:rPr lang="ru-RU" dirty="0" smtClean="0">
                <a:hlinkClick r:id="rId9"/>
              </a:rPr>
              <a:t>статьями 378, </a:t>
            </a:r>
            <a:r>
              <a:rPr lang="ru-RU" dirty="0" smtClean="0">
                <a:hlinkClick r:id="rId10"/>
              </a:rPr>
              <a:t>378.1 и </a:t>
            </a:r>
            <a:r>
              <a:rPr lang="ru-RU" dirty="0" smtClean="0">
                <a:hlinkClick r:id="rId11"/>
              </a:rPr>
              <a:t>378.2 Кодекса.</a:t>
            </a:r>
          </a:p>
          <a:p>
            <a:r>
              <a:rPr lang="ru-RU" dirty="0" smtClean="0">
                <a:hlinkClick r:id="rId12"/>
              </a:rPr>
              <a:t>Пунктами 1 и </a:t>
            </a:r>
            <a:r>
              <a:rPr lang="ru-RU" dirty="0" smtClean="0">
                <a:hlinkClick r:id="rId13"/>
              </a:rPr>
              <a:t>3 статьи 375 Кодекса определено, что налоговая база определяется как среднегодовая стоимость имущества, признаваемого объектом налогообложения, если иное не предусмотрено данной статьей. При определении среднегодовой стоимости имущества учитывается остаточная стоимость основных средств, сформированная в соответствии с установленным порядком ведения бухгалтерского учета, утвержденным в учетной политике организации. В случае если остаточная стоимость имущества включает в себя денежную оценку предстоящих в будущем затрат, связанных с этим имуществом, остаточная стоимость указанного имущества, для целей главы 30 Кодекса, определяется без учета таких затрат.</a:t>
            </a:r>
          </a:p>
          <a:p>
            <a:r>
              <a:rPr lang="ru-RU" dirty="0" smtClean="0"/>
              <a:t>При этом установлено, что, в случае если для отдельных объектов основных средств начисление амортизации не предусмотрено, стоимость указанных объектов для целей налогообложения определяется как разница между их первоначальной стоимостью и величиной износа, исчисляемой по установленным нормам амортизационных отчислений для целей бухгалтерского учета в конце каждого налогового (отчетного) периода.</a:t>
            </a:r>
          </a:p>
          <a:p>
            <a:r>
              <a:rPr lang="ru-RU" dirty="0" smtClean="0"/>
              <a:t>С учетом изложенного Департамент полагает, что начисленная единовременно МБУ сумма амортизации в отношении нежилого помещения за период нахождения объекта в муниципальной казне (с 19.11.1998 по 16.06.2010) в целях формирования остаточной стоимости при принятии на учет нежилого помещения соответствует требованиям </a:t>
            </a:r>
            <a:r>
              <a:rPr lang="ru-RU" dirty="0" smtClean="0">
                <a:hlinkClick r:id="rId7"/>
              </a:rPr>
              <a:t>Инструкции N 157н. При этом основание для перерасчета единовременной амортизации с 01.01.1979 отсутствует и, следовательно, перерасчет налога на имущество организаций в этом случае производить не требуется.</a:t>
            </a:r>
          </a:p>
          <a:p>
            <a:endParaRPr lang="ru-RU" dirty="0" smtClean="0"/>
          </a:p>
          <a:p>
            <a:r>
              <a:rPr lang="ru-RU" dirty="0" smtClean="0"/>
              <a:t>Директор Департамента</a:t>
            </a:r>
          </a:p>
          <a:p>
            <a:r>
              <a:rPr lang="ru-RU" dirty="0" smtClean="0"/>
              <a:t>бюджетной методологии</a:t>
            </a:r>
          </a:p>
          <a:p>
            <a:r>
              <a:rPr lang="ru-RU" dirty="0" smtClean="0"/>
              <a:t>С.В.РОМАНОВ</a:t>
            </a:r>
          </a:p>
          <a:p>
            <a:r>
              <a:rPr lang="ru-RU" dirty="0" smtClean="0"/>
              <a:t>27.05.2015</a:t>
            </a:r>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73</a:t>
            </a:fld>
            <a:endParaRPr lang="ru-RU"/>
          </a:p>
        </p:txBody>
      </p:sp>
    </p:spTree>
    <p:extLst>
      <p:ext uri="{BB962C8B-B14F-4D97-AF65-F5344CB8AC3E}">
        <p14:creationId xmlns:p14="http://schemas.microsoft.com/office/powerpoint/2010/main" val="1665514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t>ФЕДЕРАЛЬНАЯ НАЛОГОВАЯ СЛУЖБА </a:t>
            </a:r>
          </a:p>
          <a:p>
            <a:endParaRPr lang="ru-RU" b="1" dirty="0"/>
          </a:p>
          <a:p>
            <a:r>
              <a:rPr lang="ru-RU" b="1" dirty="0"/>
              <a:t>ПИСЬМО</a:t>
            </a:r>
          </a:p>
          <a:p>
            <a:r>
              <a:rPr lang="ru-RU" b="1" dirty="0"/>
              <a:t>от 7 августа 2015 г. N БС-4-11/13907@</a:t>
            </a:r>
          </a:p>
          <a:p>
            <a:endParaRPr lang="ru-RU" dirty="0"/>
          </a:p>
          <a:p>
            <a:r>
              <a:rPr lang="ru-RU" dirty="0"/>
              <a:t>Федеральная налоговая служба рассмотрела запрос по вопросу исчисления налога на имущество организаций бюджетными учреждениями и сообщает следующее.</a:t>
            </a:r>
          </a:p>
          <a:p>
            <a:r>
              <a:rPr lang="ru-RU" dirty="0"/>
              <a:t>В соответствии с </a:t>
            </a:r>
            <a:r>
              <a:rPr lang="ru-RU" dirty="0">
                <a:hlinkClick r:id="rId3"/>
              </a:rPr>
              <a:t>пунктом 1 статьи 374 Налогового кодекса Российской Федерации (далее - Кодекс) объектами налогообложения для российских организаций признается движимое и недвижимое имущество (в том числе имущество, переданное во временное владение, в пользование, распоряжение, доверительное управление, внесенное в совместную деятельность или полученное по концессионному соглашению), учитываемое на балансе в качестве объектов основных средств в порядке, установленном для ведения бухгалтерского учета, если иное не предусмотрено </a:t>
            </a:r>
            <a:r>
              <a:rPr lang="ru-RU" dirty="0">
                <a:hlinkClick r:id="rId4"/>
              </a:rPr>
              <a:t>ст. ст. 378, </a:t>
            </a:r>
            <a:r>
              <a:rPr lang="ru-RU" dirty="0">
                <a:hlinkClick r:id="rId5"/>
              </a:rPr>
              <a:t>378.1 и </a:t>
            </a:r>
            <a:r>
              <a:rPr lang="ru-RU" dirty="0">
                <a:hlinkClick r:id="rId6"/>
              </a:rPr>
              <a:t>378.2 Кодекса.</a:t>
            </a:r>
          </a:p>
          <a:p>
            <a:r>
              <a:rPr lang="ru-RU" dirty="0"/>
              <a:t>Единый порядок ведения бухгалтерского учета для органов государственной власти,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 приказами Минфина России от 01.12.2010 </a:t>
            </a:r>
            <a:r>
              <a:rPr lang="ru-RU" dirty="0">
                <a:hlinkClick r:id="rId7"/>
              </a:rPr>
              <a:t>N 157н (далее - Инструкция N 157н) и от 06.12.2010 </a:t>
            </a:r>
            <a:r>
              <a:rPr lang="ru-RU" dirty="0">
                <a:hlinkClick r:id="rId8"/>
              </a:rPr>
              <a:t>N 162н.</a:t>
            </a:r>
          </a:p>
          <a:p>
            <a:r>
              <a:rPr lang="ru-RU" dirty="0"/>
              <a:t>Материальные объекты имущества независимо от их стоимости со сроком полезного использования более 12 месяцев, предназначенные для неоднократного или постоянного использования на праве оперативного управления в процессе деятельности учреждения при выполнении им работ, оказании услуг, осуществления государственных полномочий (функций) либо для управленческих нужд учреждения, находящиеся в эксплуатации, запасе, на консервации, сданные в аренду, полученные в лизинг (</a:t>
            </a:r>
            <a:r>
              <a:rPr lang="ru-RU" dirty="0" err="1"/>
              <a:t>сублизинг</a:t>
            </a:r>
            <a:r>
              <a:rPr lang="ru-RU" dirty="0"/>
              <a:t>), принимаются к учету в качестве основных средств (</a:t>
            </a:r>
            <a:r>
              <a:rPr lang="ru-RU" dirty="0">
                <a:hlinkClick r:id="rId9"/>
              </a:rPr>
              <a:t>пункт 38 Инструкции N 157).</a:t>
            </a:r>
          </a:p>
          <a:p>
            <a:r>
              <a:rPr lang="ru-RU" dirty="0"/>
              <a:t>При этом на счете 10100 "Основные средства" учитываются материальные объекты имущества, используемые в процессе деятельности учреждения на праве оперативного управления.</a:t>
            </a:r>
          </a:p>
          <a:p>
            <a:r>
              <a:rPr lang="ru-RU" dirty="0"/>
              <a:t>Согласно </a:t>
            </a:r>
            <a:r>
              <a:rPr lang="ru-RU" dirty="0">
                <a:hlinkClick r:id="rId10"/>
              </a:rPr>
              <a:t>пункту 36 Инструкции N 157н принятие к учету и выбытие из учета объектов недвижимого имущества, права на которые подлежат в соответствии с законодательством Российской Федерации государственной регистрации, осуществляются на основании первичных документов с обязательным приложением документов, подтверждающих государственную регистрацию права.</a:t>
            </a:r>
          </a:p>
          <a:p>
            <a:r>
              <a:rPr lang="ru-RU" dirty="0"/>
              <a:t>Согласно </a:t>
            </a:r>
            <a:r>
              <a:rPr lang="ru-RU" dirty="0">
                <a:hlinkClick r:id="rId11"/>
              </a:rPr>
              <a:t>пункту 1 статьи 2 Федерального закона от 21.07.1997 N 122-ФЗ "О государственной регистрации прав на недвижимое имущество и сделок с ним" (далее - Закон N 122-ФЗ) государственная регистрация прав на недвижимое имущество и сделок с ним (далее также - государственная регистрация прав) - юридический акт признания и подтверждения государством возникновения, ограничения (обременения), перехода или прекращения прав на недвижимое имущество в соответствии с Гражданским </a:t>
            </a:r>
            <a:r>
              <a:rPr lang="ru-RU" dirty="0">
                <a:hlinkClick r:id="rId12"/>
              </a:rPr>
              <a:t>кодексом Российской Федерации.</a:t>
            </a:r>
          </a:p>
          <a:p>
            <a:r>
              <a:rPr lang="ru-RU" dirty="0"/>
              <a:t>Следовательно, передача недвижимого имущества в оперативное управление считается имеющей место только после государственной регистрации.</a:t>
            </a:r>
          </a:p>
          <a:p>
            <a:r>
              <a:rPr lang="ru-RU" dirty="0"/>
              <a:t>Обращаем внимание, что объект федерального имущества до государственной регистрации права оперативного управления является объектом, составляющим казну Российской Федерации, и, соответственно, не является объектом бюджетного учета в составе основных средств.</a:t>
            </a:r>
          </a:p>
          <a:p>
            <a:r>
              <a:rPr lang="ru-RU" dirty="0"/>
              <a:t>Таким образом, в случае отсутствия государственной регистрации права оперативного управления на объекты недвижимого имущества такие объекты не учитываются в составе основных средств государственного учреждения.</a:t>
            </a:r>
          </a:p>
          <a:p>
            <a:r>
              <a:rPr lang="ru-RU" dirty="0"/>
              <a:t>Данная позиция согласована с Министерством финансов Российской Федерации.</a:t>
            </a:r>
          </a:p>
          <a:p>
            <a:r>
              <a:rPr lang="ru-RU" dirty="0" smtClean="0"/>
              <a:t>Таким образом, объекты недвижимости, находящиеся у учреждения до регистрации, по мнению Департамента, следует отражать на </a:t>
            </a:r>
            <a:r>
              <a:rPr lang="ru-RU" dirty="0" err="1" smtClean="0"/>
              <a:t>забалансовом</a:t>
            </a:r>
            <a:r>
              <a:rPr lang="ru-RU" dirty="0" smtClean="0"/>
              <a:t> счете 01 "Имущество, полученное в пользование".</a:t>
            </a:r>
          </a:p>
          <a:p>
            <a:r>
              <a:rPr lang="ru-RU" dirty="0" smtClean="0"/>
              <a:t>Кроме того, обращаем внимание, что отсутствие информации в бюджетном учете (бюджетной отчетности) об имуществе, находящемся в государственной (муниципальной) собственности, в случае отсутствия регистрации прекращения права оперативного управления, а также прекращения в соответствии с государственной регистрацией на него права оперативного управления у передающей стороны без регистрации указанного права за принимающей стороной (новым правообладателем) недопустимо.</a:t>
            </a:r>
          </a:p>
          <a:p>
            <a:r>
              <a:rPr lang="ru-RU" dirty="0" smtClean="0"/>
              <a:t>При этом особо обращаем внимание, что вышеуказанные положения были разъяснены письмом Минфина России от 01.03.2011 N 02-06-07/733.</a:t>
            </a:r>
          </a:p>
          <a:p>
            <a:r>
              <a:rPr lang="ru-RU" dirty="0" smtClean="0"/>
              <a:t>Таким образом, отражение выбытия объектов основных средств до прекращения права оперативного управления (до осуществления соответствующим органом необходимых регистрационных действий) не соответствует Инструкциям по бюджетному учету (бюджетной отчетности).</a:t>
            </a:r>
          </a:p>
          <a:p>
            <a:endParaRPr lang="ru-RU" dirty="0"/>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74</a:t>
            </a:fld>
            <a:endParaRPr lang="ru-RU"/>
          </a:p>
        </p:txBody>
      </p:sp>
    </p:spTree>
    <p:extLst>
      <p:ext uri="{BB962C8B-B14F-4D97-AF65-F5344CB8AC3E}">
        <p14:creationId xmlns:p14="http://schemas.microsoft.com/office/powerpoint/2010/main" val="1006277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smtClean="0"/>
              <a:t>Вопрос:</a:t>
            </a:r>
            <a:r>
              <a:rPr lang="ru-RU" dirty="0" smtClean="0"/>
              <a:t> О налогообложении налогом на имущество организаций муниципальных жилых помещений, учтенных на балансе ОМСУ в качестве нефинансовых активов.</a:t>
            </a:r>
          </a:p>
          <a:p>
            <a:endParaRPr lang="ru-RU" dirty="0" smtClean="0"/>
          </a:p>
          <a:p>
            <a:r>
              <a:rPr lang="ru-RU" b="1" dirty="0" smtClean="0"/>
              <a:t>Ответ:</a:t>
            </a:r>
            <a:endParaRPr lang="ru-RU" dirty="0" smtClean="0"/>
          </a:p>
          <a:p>
            <a:r>
              <a:rPr lang="ru-RU" b="1" dirty="0" smtClean="0"/>
              <a:t>МИНИСТЕРСТВО ФИНАНСОВ РОССИЙСКОЙ ФЕДЕРАЦИИ</a:t>
            </a:r>
          </a:p>
          <a:p>
            <a:endParaRPr lang="ru-RU" b="1" dirty="0" smtClean="0"/>
          </a:p>
          <a:p>
            <a:r>
              <a:rPr lang="ru-RU" b="1" dirty="0" smtClean="0"/>
              <a:t>ПИСЬМО</a:t>
            </a:r>
          </a:p>
          <a:p>
            <a:r>
              <a:rPr lang="ru-RU" b="1" dirty="0" smtClean="0"/>
              <a:t>от 1 июля 2015 г. N 03-05-04-01/37951</a:t>
            </a:r>
          </a:p>
          <a:p>
            <a:endParaRPr lang="ru-RU" dirty="0" smtClean="0"/>
          </a:p>
          <a:p>
            <a:r>
              <a:rPr lang="ru-RU" dirty="0" smtClean="0"/>
              <a:t>Минфин России рассмотрел обращение по вопросу налогообложения в рамках </a:t>
            </a:r>
            <a:r>
              <a:rPr lang="ru-RU" dirty="0" smtClean="0">
                <a:hlinkClick r:id="rId3"/>
              </a:rPr>
              <a:t>подпункта 4 пункта 1 статьи 378.2 Налогового кодекса Российской Федерации муниципальных жилых помещений, учтенных на балансе органов местного самоуправления на </a:t>
            </a:r>
            <a:r>
              <a:rPr lang="ru-RU" dirty="0" smtClean="0">
                <a:hlinkClick r:id="rId4"/>
              </a:rPr>
              <a:t>счете 10800 "Нефинансовые активы имущества казны", и сообщает.</a:t>
            </a:r>
          </a:p>
          <a:p>
            <a:r>
              <a:rPr lang="ru-RU" dirty="0" smtClean="0"/>
              <a:t>В соответствии с </a:t>
            </a:r>
            <a:r>
              <a:rPr lang="ru-RU" dirty="0" smtClean="0">
                <a:hlinkClick r:id="rId5"/>
              </a:rPr>
              <a:t>пунктом 1 статьи 374 Налогового кодекса Российской Федерации (далее - Кодекс) объектами налогообложения признается движимое и недвижимое имущество (в том числе имущество, переданное во временное владение, в пользование, распоряжение, доверительное управление, внесенное в совместную деятельность или полученное по концессионному соглашению), учитываемое на балансе в качестве объектов основных средств в порядке, установленном для ведения бухгалтерского учета, если иное не предусмотрено </a:t>
            </a:r>
            <a:r>
              <a:rPr lang="ru-RU" dirty="0" smtClean="0">
                <a:hlinkClick r:id="rId6"/>
              </a:rPr>
              <a:t>статьями 378, </a:t>
            </a:r>
            <a:r>
              <a:rPr lang="ru-RU" dirty="0" smtClean="0">
                <a:hlinkClick r:id="rId7"/>
              </a:rPr>
              <a:t>378.1 и </a:t>
            </a:r>
            <a:r>
              <a:rPr lang="ru-RU" dirty="0" smtClean="0">
                <a:hlinkClick r:id="rId8"/>
              </a:rPr>
              <a:t>378.2 Кодекса.</a:t>
            </a:r>
          </a:p>
          <a:p>
            <a:r>
              <a:rPr lang="ru-RU" dirty="0" smtClean="0">
                <a:hlinkClick r:id="rId8"/>
              </a:rPr>
              <a:t>Статьей 378.2 Кодекса установлены особенности определения налоговой базы, исчисления и уплаты налога в отношении отдельных объектов недвижимого имущества.</a:t>
            </a:r>
          </a:p>
          <a:p>
            <a:r>
              <a:rPr lang="ru-RU" dirty="0" smtClean="0"/>
              <a:t>Согласно </a:t>
            </a:r>
            <a:r>
              <a:rPr lang="ru-RU" dirty="0" smtClean="0">
                <a:hlinkClick r:id="rId9"/>
              </a:rPr>
              <a:t>пункту 1 статьи 378.2 Кодекса налоговая база определяется как кадастровая стоимость имущества, утвержденная в установленном порядке, в отношении следующих видов недвижимого имущества, признаваемого объектом налогообложения:</a:t>
            </a:r>
          </a:p>
          <a:p>
            <a:r>
              <a:rPr lang="ru-RU" dirty="0" smtClean="0"/>
              <a:t>1) административно-деловые центры и торговые центры (комплексы) и помещения в них;</a:t>
            </a:r>
          </a:p>
          <a:p>
            <a:r>
              <a:rPr lang="ru-RU" dirty="0" smtClean="0"/>
              <a:t>2) нежилые помещения, назначение которых в соответствии с кадастровыми паспортами объектов недвижимости или документами технического учета (инвентаризации) объектов недвижимости предусматривает размещение офисов, торговых объектов, объектов общественного питания и бытового обслуживания либо которые фактически используются для размещения офисов, торговых объектов, объектов общественного питания и бытового обслуживания;</a:t>
            </a:r>
          </a:p>
          <a:p>
            <a:r>
              <a:rPr lang="ru-RU" dirty="0" smtClean="0"/>
              <a:t>3) объекты недвижимого имущества иностранных организаций, не осуществляющих деятельность в Российской Федерации через постоянные представительства, а также объекты недвижимого имущества иностранных организаций, не относящиеся к деятельности данных организаций в Российской Федерации через постоянные представительства;</a:t>
            </a:r>
          </a:p>
          <a:p>
            <a:r>
              <a:rPr lang="ru-RU" dirty="0" smtClean="0"/>
              <a:t>4) жилые дома и жилые помещения, не учитываемые на балансе в качестве объектов основных средств в порядке, установленном для ведения бухгалтерского учета.</a:t>
            </a:r>
          </a:p>
          <a:p>
            <a:r>
              <a:rPr lang="ru-RU" dirty="0" smtClean="0">
                <a:hlinkClick r:id="rId10"/>
              </a:rPr>
              <a:t>Пунктом 2 статьи 378.2 Кодекса определено, что законом субъекта Российской Федерации устанавливаются особенности определения налоговой базы исходя из кадастровой стоимости в отношении объектов недвижимого имущества, указанных в </a:t>
            </a:r>
            <a:r>
              <a:rPr lang="ru-RU" dirty="0" smtClean="0">
                <a:hlinkClick r:id="rId11"/>
              </a:rPr>
              <a:t>подпунктах 1, </a:t>
            </a:r>
            <a:r>
              <a:rPr lang="ru-RU" dirty="0" smtClean="0">
                <a:hlinkClick r:id="rId12"/>
              </a:rPr>
              <a:t>2 и </a:t>
            </a:r>
            <a:r>
              <a:rPr lang="ru-RU" dirty="0" smtClean="0">
                <a:hlinkClick r:id="rId3"/>
              </a:rPr>
              <a:t>4 пункта 1 статьи 378.2 Кодекса.</a:t>
            </a:r>
          </a:p>
          <a:p>
            <a:r>
              <a:rPr lang="ru-RU" dirty="0" smtClean="0"/>
              <a:t>Единый порядок ведения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 </a:t>
            </a:r>
            <a:r>
              <a:rPr lang="ru-RU" dirty="0" smtClean="0">
                <a:hlinkClick r:id="rId13"/>
              </a:rPr>
              <a:t>приказом Минфина России от 01.12.2010 N 157н "Об утверждении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и Инструкции по его применению" (далее - Инструкция N 157н).</a:t>
            </a:r>
          </a:p>
          <a:p>
            <a:r>
              <a:rPr lang="ru-RU" dirty="0" smtClean="0"/>
              <a:t>На основании </a:t>
            </a:r>
            <a:r>
              <a:rPr lang="ru-RU" dirty="0" smtClean="0">
                <a:hlinkClick r:id="rId14"/>
              </a:rPr>
              <a:t>Инструкции N 157н объект государственного (муниципального) имущества до государственной регистрации права оперативного управления или хозяйственного ведения является объектом, составляющим казну Российской Федерации (субъекта Российской Федерации, муниципального образования), и, соответственно, не является объектом бюджетного учета в составе основных средств.</a:t>
            </a:r>
          </a:p>
          <a:p>
            <a:r>
              <a:rPr lang="ru-RU" dirty="0" smtClean="0"/>
              <a:t>Необходимо также иметь в виду, что в силу положений </a:t>
            </a:r>
            <a:r>
              <a:rPr lang="ru-RU" dirty="0" smtClean="0">
                <a:hlinkClick r:id="rId15"/>
              </a:rPr>
              <a:t>подпункта 3 пункта 12 статьи 378.2 Кодекса порядок налогообложения объектов недвижимого имущества исходя из кадастровой стоимости, установленный </a:t>
            </a:r>
            <a:r>
              <a:rPr lang="ru-RU" dirty="0" smtClean="0">
                <a:hlinkClick r:id="rId8"/>
              </a:rPr>
              <a:t>статьей 378.2 Кодекса, применяется в отношении организаций - собственников объектов недвижимого имущества, если иное не предусмотрено </a:t>
            </a:r>
            <a:r>
              <a:rPr lang="ru-RU" dirty="0" smtClean="0">
                <a:hlinkClick r:id="rId6"/>
              </a:rPr>
              <a:t>статьями 378 и </a:t>
            </a:r>
            <a:r>
              <a:rPr lang="ru-RU" dirty="0" smtClean="0">
                <a:hlinkClick r:id="rId7"/>
              </a:rPr>
              <a:t>378.1 Кодекса.</a:t>
            </a:r>
          </a:p>
          <a:p>
            <a:r>
              <a:rPr lang="ru-RU" dirty="0" smtClean="0"/>
              <a:t>В связи с тем что орган местного самоуправления (юридическое лицо) не является собственником муниципальных жилых помещений, а только осуществляет полномочия по управлению имуществом, составляющим муниципальную казну, в том числе по учету на балансе в качестве нефинансовых активов на </a:t>
            </a:r>
            <a:r>
              <a:rPr lang="ru-RU" dirty="0" smtClean="0">
                <a:hlinkClick r:id="rId4"/>
              </a:rPr>
              <a:t>счете 10800 "Нефинансовые активы имущества казны", такие активы не признаются объектом налогообложения по налогу на имущество организаций.</a:t>
            </a:r>
          </a:p>
          <a:p>
            <a:endParaRPr lang="ru-RU" dirty="0" smtClean="0"/>
          </a:p>
          <a:p>
            <a:r>
              <a:rPr lang="ru-RU" dirty="0" smtClean="0"/>
              <a:t>Заместитель директора</a:t>
            </a:r>
          </a:p>
          <a:p>
            <a:r>
              <a:rPr lang="ru-RU" dirty="0" smtClean="0"/>
              <a:t>Департамента налоговой</a:t>
            </a:r>
          </a:p>
          <a:p>
            <a:r>
              <a:rPr lang="ru-RU" dirty="0" smtClean="0"/>
              <a:t>и таможенно-тарифной политики</a:t>
            </a:r>
          </a:p>
          <a:p>
            <a:r>
              <a:rPr lang="ru-RU" dirty="0" smtClean="0"/>
              <a:t>В.А.ПРОКАЕВ</a:t>
            </a:r>
          </a:p>
          <a:p>
            <a:r>
              <a:rPr lang="ru-RU" dirty="0" smtClean="0"/>
              <a:t>01.07.2015</a:t>
            </a:r>
          </a:p>
          <a:p>
            <a:endParaRPr lang="ru-RU" dirty="0" smtClean="0"/>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75</a:t>
            </a:fld>
            <a:endParaRPr lang="ru-RU"/>
          </a:p>
        </p:txBody>
      </p:sp>
    </p:spTree>
    <p:extLst>
      <p:ext uri="{BB962C8B-B14F-4D97-AF65-F5344CB8AC3E}">
        <p14:creationId xmlns:p14="http://schemas.microsoft.com/office/powerpoint/2010/main" val="1882245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Инвентарные объекты основных средств принимаются к учету согласно требованиям Общероссийского классификатора основных фондов ОК 013-94, утвержденного Постановлением Госстандарта Российской Федерации от 26.12.1994 N 359 (далее - ОКОФ), </a:t>
            </a:r>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77</a:t>
            </a:fld>
            <a:endParaRPr lang="ru-RU">
              <a:solidFill>
                <a:prstClr val="black"/>
              </a:solidFill>
            </a:endParaRPr>
          </a:p>
        </p:txBody>
      </p:sp>
    </p:spTree>
    <p:extLst>
      <p:ext uri="{BB962C8B-B14F-4D97-AF65-F5344CB8AC3E}">
        <p14:creationId xmlns:p14="http://schemas.microsoft.com/office/powerpoint/2010/main" val="164573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78</a:t>
            </a:fld>
            <a:endParaRPr lang="ru-RU"/>
          </a:p>
        </p:txBody>
      </p:sp>
    </p:spTree>
    <p:extLst>
      <p:ext uri="{BB962C8B-B14F-4D97-AF65-F5344CB8AC3E}">
        <p14:creationId xmlns:p14="http://schemas.microsoft.com/office/powerpoint/2010/main" val="24810146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t>Вопрос:</a:t>
            </a:r>
            <a:r>
              <a:rPr lang="ru-RU" dirty="0"/>
              <a:t> О применении Федерального </a:t>
            </a:r>
            <a:r>
              <a:rPr lang="ru-RU" dirty="0">
                <a:hlinkClick r:id="rId3"/>
              </a:rPr>
              <a:t>закона от 05.04.2013 N 44-ФЗ к отношениям по перечислению взносов на капитальный ремонт многоквартирного жилого дома на счет регионального оператора или на специальный счет в целях формирования фонда капитального ремонта в виде денежных средств.</a:t>
            </a:r>
          </a:p>
          <a:p>
            <a:endParaRPr lang="ru-RU" dirty="0"/>
          </a:p>
          <a:p>
            <a:r>
              <a:rPr lang="ru-RU" b="1" dirty="0"/>
              <a:t>Ответ:</a:t>
            </a:r>
            <a:endParaRPr lang="ru-RU" dirty="0"/>
          </a:p>
          <a:p>
            <a:r>
              <a:rPr lang="ru-RU" b="1" dirty="0"/>
              <a:t>МИНИСТЕРСТВО ЭКОНОМИЧЕСКОГО РАЗВИТИЯ РОССИЙСКОЙ ФЕДЕРАЦИИ</a:t>
            </a:r>
          </a:p>
          <a:p>
            <a:endParaRPr lang="ru-RU" b="1" dirty="0"/>
          </a:p>
          <a:p>
            <a:r>
              <a:rPr lang="ru-RU" b="1" dirty="0"/>
              <a:t>ПИСЬМО</a:t>
            </a:r>
          </a:p>
          <a:p>
            <a:r>
              <a:rPr lang="ru-RU" b="1" dirty="0"/>
              <a:t>от 6 августа 2015 г. N Д28и-2261</a:t>
            </a:r>
          </a:p>
          <a:p>
            <a:endParaRPr lang="ru-RU" dirty="0"/>
          </a:p>
          <a:p>
            <a:r>
              <a:rPr lang="ru-RU" dirty="0"/>
              <a:t>Департамент развития контрактной системы Минэкономразвития России рассмотрел обращение по вопросу о разъяснении положений Федерального </a:t>
            </a:r>
            <a:r>
              <a:rPr lang="ru-RU" dirty="0">
                <a:hlinkClick r:id="rId3"/>
              </a:rPr>
              <a:t>закона от 5 апреля 2013 г. N 44-ФЗ "О контрактной системе в сфере закупок товаров, работ, услуг для обеспечения государственных и муниципальных нужд" (далее - Закон N 44-ФЗ) и сообщает.</a:t>
            </a:r>
          </a:p>
          <a:p>
            <a:r>
              <a:rPr lang="ru-RU" dirty="0"/>
              <a:t>Согласно </a:t>
            </a:r>
            <a:r>
              <a:rPr lang="ru-RU" dirty="0">
                <a:hlinkClick r:id="rId4"/>
              </a:rPr>
              <a:t>части 1 статьи 1 Закона N 44-ФЗ указанный закон регулирует отношения, направленные на обеспечение государственных и муниципальных нужд в целях повышения эффективности, результативности осуществления закупок товаров, работ, услуг, обеспечения гласности и прозрачности осуществления таких закупок, предотвращения коррупции и других злоупотреблений в сфере таких закупок, в части, касающейся в частности:</a:t>
            </a:r>
          </a:p>
          <a:p>
            <a:r>
              <a:rPr lang="ru-RU" dirty="0"/>
              <a:t>1) планирования закупок товаров, работ, услуг;</a:t>
            </a:r>
          </a:p>
          <a:p>
            <a:r>
              <a:rPr lang="ru-RU" dirty="0"/>
              <a:t>2) определения поставщиков (подрядчиков, исполнителей);</a:t>
            </a:r>
          </a:p>
          <a:p>
            <a:r>
              <a:rPr lang="ru-RU" dirty="0"/>
              <a:t>3) заключения гражданско-правового договора, предметом которого являются поставка товара, выполнение работы, оказание услуги (в том числе приобретение недвижимого имущества или аренда имущества), от имени Российской Федерации, субъекта Российской Федерации или муниципального образования, а также бюджетным учреждением либо иным юридическим лицом в соответствии с </a:t>
            </a:r>
            <a:r>
              <a:rPr lang="ru-RU" dirty="0">
                <a:hlinkClick r:id="rId5"/>
              </a:rPr>
              <a:t>частями 1, </a:t>
            </a:r>
            <a:r>
              <a:rPr lang="ru-RU" dirty="0">
                <a:hlinkClick r:id="rId6"/>
              </a:rPr>
              <a:t>4 и </a:t>
            </a:r>
            <a:r>
              <a:rPr lang="ru-RU" dirty="0">
                <a:hlinkClick r:id="rId7"/>
              </a:rPr>
              <a:t>5 статьи 15 Закона N 44-ФЗ.</a:t>
            </a:r>
          </a:p>
          <a:p>
            <a:r>
              <a:rPr lang="ru-RU" dirty="0"/>
              <a:t>Отношения в части формирования и использования фонда капитального ремонта общего имущества в многоквартирном доме регулируются жилищным законодательством (</a:t>
            </a:r>
            <a:r>
              <a:rPr lang="ru-RU" dirty="0">
                <a:hlinkClick r:id="rId8"/>
              </a:rPr>
              <a:t>пункт 11.1 части 1 статьи 4 Жилищного кодекса Российской Федерации (далее - ЖК РФ)). Согласно </a:t>
            </a:r>
            <a:r>
              <a:rPr lang="ru-RU" dirty="0">
                <a:hlinkClick r:id="rId9"/>
              </a:rPr>
              <a:t>пункту 2 части 2 статьи 154 ЖК РФ плата за жилое помещение и коммунальные услуги для собственника помещения в многоквартирном доме включает, в частности, взнос на капитальный ремонт.</a:t>
            </a:r>
          </a:p>
          <a:p>
            <a:r>
              <a:rPr lang="ru-RU" dirty="0"/>
              <a:t>Взносы на капитальный ремонт, уплаченные собственниками помещений в многоквартирном доме, проценты, уплаченные собственниками таких помещений в связи с ненадлежащим исполнением ими обязанности по уплате взносов на капитальный ремонт, проценты, начисленные за пользование денежными средствами, находящимися на специальном счете, образуют фонд капитального ремонта (</a:t>
            </a:r>
            <a:r>
              <a:rPr lang="ru-RU" dirty="0">
                <a:hlinkClick r:id="rId10"/>
              </a:rPr>
              <a:t>часть 1 статьи 170 ЖК РФ).</a:t>
            </a:r>
          </a:p>
          <a:p>
            <a:r>
              <a:rPr lang="ru-RU" dirty="0"/>
              <a:t>В соответствии с </a:t>
            </a:r>
            <a:r>
              <a:rPr lang="ru-RU" dirty="0">
                <a:hlinkClick r:id="rId11"/>
              </a:rPr>
              <a:t>частью 3 статьи 170 ЖК РФ собственники помещений в многоквартирном доме вправе выбрать один из следующих способов формирования фонда капитального ремонта:</a:t>
            </a:r>
          </a:p>
          <a:p>
            <a:r>
              <a:rPr lang="ru-RU" dirty="0"/>
              <a:t>1) перечисление взносов на капитальный ремонт на специальный счет в целях формирования фонда капитального ремонта в виде денежных средств, находящихся на специальном счете;</a:t>
            </a:r>
          </a:p>
          <a:p>
            <a:r>
              <a:rPr lang="ru-RU" dirty="0"/>
              <a:t>2) перечисление взносов на капитальный ремонт на счет регионального оператора в целях формирования фонда капитального ремонта в виде обязательственных прав собственников помещений в многоквартирном доме в отношении регионального оператора.</a:t>
            </a:r>
          </a:p>
          <a:p>
            <a:r>
              <a:rPr lang="ru-RU" dirty="0"/>
              <a:t>Таким образом, в соответствии с положениями </a:t>
            </a:r>
            <a:r>
              <a:rPr lang="ru-RU" dirty="0">
                <a:hlinkClick r:id="rId12"/>
              </a:rPr>
              <a:t>ЖК РФ принятие решений о капитальном ремонте общего имущества в многоквартирном доме, о выборе способа формирования фонда капитального ремонта и об использовании фонда капитального ремонта относится к компетенции общего собрания собственников помещений в многоквартирном доме. Перечисление взносов на один из вышеуказанных счетов в целях формирования фонда капитального ремонта в виде денежных средств не является закупкой в понимании </a:t>
            </a:r>
            <a:r>
              <a:rPr lang="ru-RU" dirty="0">
                <a:hlinkClick r:id="rId3"/>
              </a:rPr>
              <a:t>Закона N 44-ФЗ.</a:t>
            </a:r>
          </a:p>
          <a:p>
            <a:r>
              <a:rPr lang="ru-RU" dirty="0"/>
              <a:t>В дополнение отмечаем, что в соответствии с </a:t>
            </a:r>
            <a:r>
              <a:rPr lang="ru-RU" dirty="0">
                <a:hlinkClick r:id="rId13"/>
              </a:rPr>
              <a:t>частью 7 статьи 178 ЖК РФ Минстроем России утвержден </a:t>
            </a:r>
            <a:r>
              <a:rPr lang="ru-RU" dirty="0">
                <a:hlinkClick r:id="rId14"/>
              </a:rPr>
              <a:t>приказ от 10 февраля 2014 г. N 43/</a:t>
            </a:r>
            <a:r>
              <a:rPr lang="ru-RU" dirty="0" err="1">
                <a:hlinkClick r:id="rId14"/>
              </a:rPr>
              <a:t>пр</a:t>
            </a:r>
            <a:r>
              <a:rPr lang="ru-RU" dirty="0">
                <a:hlinkClick r:id="rId14"/>
              </a:rPr>
              <a:t> "Об утверждении методических рекомендаций по созданию региональных операторов и обеспечению их деятельности". В </a:t>
            </a:r>
            <a:r>
              <a:rPr lang="ru-RU" dirty="0">
                <a:hlinkClick r:id="rId15"/>
              </a:rPr>
              <a:t>разделе 6 указанных методических рекомендаций отражены вопросы о взаимодействии регионального оператора с собственниками помещений в многоквартирных домах, органами государственной власти, органами местного самоуправления и иными организациями.</a:t>
            </a:r>
          </a:p>
          <a:p>
            <a:r>
              <a:rPr lang="ru-RU" dirty="0"/>
              <a:t>Обращаем внимание, что юридическую силу имеют разъяснения органа государственной власти, в случае если данный орган наделен в соответствии с законодательством Российской Федерации специальной компетенцией издавать разъяснения по применению положений нормативных правовых актов. Минэкономразвития России - федеральный орган исполнительной власти, действующим законодательством Российской Федерации, в том числе </a:t>
            </a:r>
            <a:r>
              <a:rPr lang="ru-RU" dirty="0">
                <a:hlinkClick r:id="rId16"/>
              </a:rPr>
              <a:t>Положением о Министерстве экономического развития Российской Федерации, утвержденным постановлением Правительства Российской Федерации от 5 июня 2008 г. N 437, не наделенный компетенцией по разъяснению законодательства Российской Федерации.</a:t>
            </a:r>
          </a:p>
          <a:p>
            <a:endParaRPr lang="ru-RU" dirty="0"/>
          </a:p>
          <a:p>
            <a:r>
              <a:rPr lang="ru-RU" b="1" dirty="0"/>
              <a:t>Вопрос:</a:t>
            </a:r>
            <a:r>
              <a:rPr lang="ru-RU" dirty="0"/>
              <a:t> О применении Федерального </a:t>
            </a:r>
            <a:r>
              <a:rPr lang="ru-RU" dirty="0">
                <a:hlinkClick r:id="rId17"/>
              </a:rPr>
              <a:t>закона от 05.04.2013 N 44-ФЗ при формировании фонда капитального ремонта.</a:t>
            </a:r>
          </a:p>
          <a:p>
            <a:endParaRPr lang="ru-RU" dirty="0"/>
          </a:p>
          <a:p>
            <a:r>
              <a:rPr lang="ru-RU" b="1" dirty="0"/>
              <a:t>Ответ:</a:t>
            </a:r>
            <a:endParaRPr lang="ru-RU" dirty="0"/>
          </a:p>
          <a:p>
            <a:r>
              <a:rPr lang="ru-RU" b="1" dirty="0"/>
              <a:t>МИНИСТЕРСТВО ЭКОНОМИЧЕСКОГО РАЗВИТИЯ РОССИЙСКОЙ ФЕДЕРАЦИИ</a:t>
            </a:r>
          </a:p>
          <a:p>
            <a:endParaRPr lang="ru-RU" b="1" dirty="0"/>
          </a:p>
          <a:p>
            <a:r>
              <a:rPr lang="ru-RU" b="1" dirty="0"/>
              <a:t>ПИСЬМА</a:t>
            </a:r>
          </a:p>
          <a:p>
            <a:r>
              <a:rPr lang="ru-RU" b="1" dirty="0"/>
              <a:t>от 29 июля 2015 г. N Д28и-2210, от 15 мая 2015 г. N Д28и-1288</a:t>
            </a:r>
          </a:p>
          <a:p>
            <a:endParaRPr lang="ru-RU" dirty="0"/>
          </a:p>
          <a:p>
            <a:r>
              <a:rPr lang="ru-RU" dirty="0"/>
              <a:t>Департамент развития контрактной системы Минэкономразвития России рассмотрел обращение по вопросу о разъяснении положений Федерального </a:t>
            </a:r>
            <a:r>
              <a:rPr lang="ru-RU" dirty="0">
                <a:hlinkClick r:id="rId17"/>
              </a:rPr>
              <a:t>закона от 5 апреля 2013 г. N 44-ФЗ "О контрактной системе в сфере закупок товаров, работ, услуг для обеспечения государственных и муниципальных нужд" (далее - Закон N 44-ФЗ) и сообщает.</a:t>
            </a:r>
          </a:p>
          <a:p>
            <a:r>
              <a:rPr lang="ru-RU" dirty="0"/>
              <a:t>Согласно </a:t>
            </a:r>
            <a:r>
              <a:rPr lang="ru-RU" dirty="0">
                <a:hlinkClick r:id="rId18"/>
              </a:rPr>
              <a:t>части 1 статьи 1 Закона N 44-ФЗ указанный закон регулирует отношения, направленные на обеспечение государственных и муниципальных нужд в целях повышения эффективности, результативности осуществления закупок товаров, работ, услуг, обеспечения гласности и прозрачности осуществления таких закупок, предотвращения коррупции и других злоупотреблений в сфере таких закупок, в части, касающейся, в частности:</a:t>
            </a:r>
          </a:p>
          <a:p>
            <a:r>
              <a:rPr lang="ru-RU" dirty="0"/>
              <a:t>1) планирования закупок товаров, работ, услуг;</a:t>
            </a:r>
          </a:p>
          <a:p>
            <a:r>
              <a:rPr lang="ru-RU" dirty="0"/>
              <a:t>2) определения поставщиков (подрядчиков, исполнителей);</a:t>
            </a:r>
          </a:p>
          <a:p>
            <a:r>
              <a:rPr lang="ru-RU" dirty="0"/>
              <a:t>3) заключения гражданско-правового договора, предметом которого являются поставка товара, выполнение работы, оказание услуги (в том числе приобретение недвижимого имущества или аренда имущества), от имени Российской Федерации, субъекта Российской Федерации или муниципального образования, а также бюджетным учреждением либо иным юридическим лицом в соответствии с </a:t>
            </a:r>
            <a:r>
              <a:rPr lang="ru-RU" dirty="0">
                <a:hlinkClick r:id="rId19"/>
              </a:rPr>
              <a:t>частями 1, </a:t>
            </a:r>
            <a:r>
              <a:rPr lang="ru-RU" dirty="0">
                <a:hlinkClick r:id="rId20"/>
              </a:rPr>
              <a:t>4 и </a:t>
            </a:r>
            <a:r>
              <a:rPr lang="ru-RU" dirty="0">
                <a:hlinkClick r:id="rId21"/>
              </a:rPr>
              <a:t>5 статьи 15 Закона N 44-ФЗ.</a:t>
            </a:r>
          </a:p>
          <a:p>
            <a:r>
              <a:rPr lang="ru-RU" dirty="0"/>
              <a:t>Отношения в части формирования и использования фонда капитального ремонта общего имущества в многоквартирном доме регулируются жилищным законодательством (</a:t>
            </a:r>
            <a:r>
              <a:rPr lang="ru-RU" dirty="0">
                <a:hlinkClick r:id="rId22"/>
              </a:rPr>
              <a:t>пункт 11.1 части 1 статьи 4 Жилищного кодекса Российской Федерации (далее - ЖК РФ)). Согласно </a:t>
            </a:r>
            <a:r>
              <a:rPr lang="ru-RU" dirty="0">
                <a:hlinkClick r:id="rId23"/>
              </a:rPr>
              <a:t>пункту 2 части 2 статьи 154 ЖК РФ плата за жилое помещение и коммунальные услуги для собственника помещения в многоквартирном доме включает, в частности, взнос на капитальный ремонт.</a:t>
            </a:r>
          </a:p>
          <a:p>
            <a:r>
              <a:rPr lang="ru-RU" dirty="0"/>
              <a:t>Взносы на капитальный ремонт, уплаченные собственниками помещений в многоквартирном доме, проценты, уплаченные собственниками таких помещений в связи с ненадлежащим исполнением ими обязанности по уплате взносов на капитальный ремонт, проценты, начисленные за пользование денежными средствами, находящимися на специальном счете, образуют фонд капитального ремонта (</a:t>
            </a:r>
            <a:r>
              <a:rPr lang="ru-RU" dirty="0">
                <a:hlinkClick r:id="rId24"/>
              </a:rPr>
              <a:t>часть 1 статьи 170 ЖК РФ).</a:t>
            </a:r>
          </a:p>
          <a:p>
            <a:r>
              <a:rPr lang="ru-RU" dirty="0"/>
              <a:t>В соответствии с </a:t>
            </a:r>
            <a:r>
              <a:rPr lang="ru-RU" dirty="0">
                <a:hlinkClick r:id="rId25"/>
              </a:rPr>
              <a:t>частью 3 статьи 170 ЖК РФ собственники помещений в многоквартирном доме вправе выбрать один из следующих способов формирования фонда капитального ремонта:</a:t>
            </a:r>
          </a:p>
          <a:p>
            <a:r>
              <a:rPr lang="ru-RU" dirty="0"/>
              <a:t>1) перечисление взносов на капитальный ремонт на специальный счет в целях формирования фонда капитального ремонта в виде денежных средств, находящихся на специальном счете;</a:t>
            </a:r>
          </a:p>
          <a:p>
            <a:r>
              <a:rPr lang="ru-RU" dirty="0"/>
              <a:t>2) перечисление взносов на капитальный ремонт на счет регионального оператора в целях формирования фонда капитального ремонта в виде обязательственных прав собственников помещений в многоквартирном доме в отношении регионального оператора.</a:t>
            </a:r>
          </a:p>
          <a:p>
            <a:r>
              <a:rPr lang="ru-RU" dirty="0"/>
              <a:t>Таким образом, в соответствии с положениями </a:t>
            </a:r>
            <a:r>
              <a:rPr lang="ru-RU" dirty="0">
                <a:hlinkClick r:id="rId26"/>
              </a:rPr>
              <a:t>ЖК РФ принятие решений о капитальном ремонте общего имущества в многоквартирном доме, о выборе способа формирования фонда капитального ремонта и об использовании фонда капитального ремонта относится к компетенции общего собрания собственников помещений в многоквартирном доме. Перечисление взносов на один из вышеуказанных счетов в целях формирования фонда капитального ремонта в виде денежных средств не является закупкой в понимании </a:t>
            </a:r>
            <a:r>
              <a:rPr lang="ru-RU" dirty="0">
                <a:hlinkClick r:id="rId27"/>
              </a:rPr>
              <a:t>Закона N 44-ФЗ.</a:t>
            </a:r>
          </a:p>
          <a:p>
            <a:r>
              <a:rPr lang="ru-RU" dirty="0"/>
              <a:t>В дополнение отмечаем, что в соответствии с </a:t>
            </a:r>
            <a:r>
              <a:rPr lang="ru-RU" dirty="0">
                <a:hlinkClick r:id="rId28"/>
              </a:rPr>
              <a:t>частью 7 статьи 178 ЖК РФ Минстроем России утвержден </a:t>
            </a:r>
            <a:r>
              <a:rPr lang="ru-RU" dirty="0">
                <a:hlinkClick r:id="rId29"/>
              </a:rPr>
              <a:t>приказ от 10 февраля 2014 г. N 43/</a:t>
            </a:r>
            <a:r>
              <a:rPr lang="ru-RU" dirty="0" err="1">
                <a:hlinkClick r:id="rId29"/>
              </a:rPr>
              <a:t>пр</a:t>
            </a:r>
            <a:r>
              <a:rPr lang="ru-RU" dirty="0">
                <a:hlinkClick r:id="rId29"/>
              </a:rPr>
              <a:t> "Об утверждении методических рекомендаций по созданию региональных операторов и обеспечению их деятельности". В </a:t>
            </a:r>
            <a:r>
              <a:rPr lang="ru-RU" dirty="0">
                <a:hlinkClick r:id="rId30"/>
              </a:rPr>
              <a:t>разделе 6 указанных методических рекомендаций отражены вопросы о взаимодействии регионального оператора с собственниками помещений в многоквартирных домах, органами государственной власти, органами местного самоуправления и иными организациями.</a:t>
            </a:r>
          </a:p>
          <a:p>
            <a:r>
              <a:rPr lang="ru-RU" dirty="0"/>
              <a:t>Обращаем внимание, что юридическую силу имеют разъяснения органа государственной власти, в случае если данный орган наделен в соответствии с законодательством Российской Федерации специальной компетенцией издавать разъяснения по применению положений нормативных правовых актов. Минэкономразвития России - федеральный орган исполнительной власти, действующим законодательством Российской Федерации, в том числе </a:t>
            </a:r>
            <a:r>
              <a:rPr lang="ru-RU" dirty="0">
                <a:hlinkClick r:id="rId31"/>
              </a:rPr>
              <a:t>Положением о Министерстве экономического развития Российской Федерации, утвержденным постановлением Правительства Российской Федерации от 5 июня 2008 г. N 437, не наделенный компетенцией по разъяснению законодательства Российской Федерации.</a:t>
            </a:r>
          </a:p>
          <a:p>
            <a:endParaRPr lang="ru-RU" dirty="0"/>
          </a:p>
          <a:p>
            <a:r>
              <a:rPr lang="ru-RU" dirty="0"/>
              <a:t>Директор Департамента</a:t>
            </a:r>
          </a:p>
          <a:p>
            <a:r>
              <a:rPr lang="ru-RU" dirty="0"/>
              <a:t>развития контрактной системы</a:t>
            </a:r>
          </a:p>
          <a:p>
            <a:r>
              <a:rPr lang="ru-RU" dirty="0"/>
              <a:t>М.В.ЧЕМЕРИСОВ</a:t>
            </a:r>
          </a:p>
          <a:p>
            <a:r>
              <a:rPr lang="ru-RU" b="1" dirty="0"/>
              <a:t>Вопрос:</a:t>
            </a:r>
            <a:r>
              <a:rPr lang="ru-RU" dirty="0"/>
              <a:t> О применении положений Федерального </a:t>
            </a:r>
            <a:r>
              <a:rPr lang="ru-RU" dirty="0">
                <a:hlinkClick r:id="rId32"/>
              </a:rPr>
              <a:t>закона от 05.04.2013 N 44-ФЗ к отношениям по перечислению взносов на капитальный ремонт многоквартирного жилого дома на специальный счет и на счет регионального оператора в целях формирования фонда капитального ремонта в виде денежных средств.</a:t>
            </a:r>
          </a:p>
          <a:p>
            <a:endParaRPr lang="ru-RU" dirty="0"/>
          </a:p>
          <a:p>
            <a:r>
              <a:rPr lang="ru-RU" b="1" dirty="0"/>
              <a:t>Ответ:</a:t>
            </a:r>
            <a:endParaRPr lang="ru-RU" dirty="0"/>
          </a:p>
          <a:p>
            <a:r>
              <a:rPr lang="ru-RU" b="1" dirty="0"/>
              <a:t>МИНИСТЕРСТВО ЭКОНОМИЧЕСКОГО РАЗВИТИЯ РОССИЙСКОЙ ФЕДЕРАЦИИ</a:t>
            </a:r>
          </a:p>
          <a:p>
            <a:endParaRPr lang="ru-RU" b="1" dirty="0"/>
          </a:p>
          <a:p>
            <a:r>
              <a:rPr lang="ru-RU" b="1" dirty="0"/>
              <a:t>ПИСЬМО</a:t>
            </a:r>
          </a:p>
          <a:p>
            <a:r>
              <a:rPr lang="ru-RU" b="1" dirty="0"/>
              <a:t>от 29 июля 2015 г. N Д28и-2199</a:t>
            </a:r>
          </a:p>
          <a:p>
            <a:endParaRPr lang="ru-RU" dirty="0"/>
          </a:p>
          <a:p>
            <a:r>
              <a:rPr lang="ru-RU" dirty="0"/>
              <a:t>Департамент развития контрактной системы Минэкономразвития России рассмотрел обращение по вопросу о разъяснении положений Федерального </a:t>
            </a:r>
            <a:r>
              <a:rPr lang="ru-RU" dirty="0">
                <a:hlinkClick r:id="rId32"/>
              </a:rPr>
              <a:t>закона от 5 апреля 2013 г. N 44-ФЗ "О контрактной системе в сфере закупок товаров, работ, услуг для обеспечения государственных и муниципальных нужд" (далее - Закон N 44-ФЗ) и сообщает.</a:t>
            </a:r>
          </a:p>
          <a:p>
            <a:r>
              <a:rPr lang="ru-RU" dirty="0"/>
              <a:t>Согласно </a:t>
            </a:r>
            <a:r>
              <a:rPr lang="ru-RU" dirty="0">
                <a:hlinkClick r:id="rId33"/>
              </a:rPr>
              <a:t>части 1 статьи 1 Закона N 44-ФЗ указанный закон регулирует отношения, направленные на обеспечение государственных и муниципальных нужд в целях повышения эффективности, результативности осуществления закупок товаров, работ, услуг, обеспечения гласности и прозрачности осуществления таких закупок, предотвращения коррупции и других злоупотреблений в сфере таких закупок, в части, касающейся в частности:</a:t>
            </a:r>
          </a:p>
          <a:p>
            <a:r>
              <a:rPr lang="ru-RU" dirty="0"/>
              <a:t>1) планирования закупок товаров, работ, услуг;</a:t>
            </a:r>
          </a:p>
          <a:p>
            <a:r>
              <a:rPr lang="ru-RU" dirty="0"/>
              <a:t>2) определения поставщиков (подрядчиков, исполнителей);</a:t>
            </a:r>
          </a:p>
          <a:p>
            <a:r>
              <a:rPr lang="ru-RU" dirty="0"/>
              <a:t>3) заключения гражданско-правового договора, предметом которого являются поставка товара, выполнение работы, оказание услуги (в том числе приобретение недвижимого имущества или аренда имущества), от имени Российской Федерации, субъекта Российской Федерации или муниципального образования, а также бюджетным учреждением либо иным юридическим лицом в соответствии с </a:t>
            </a:r>
            <a:r>
              <a:rPr lang="ru-RU" dirty="0">
                <a:hlinkClick r:id="rId34"/>
              </a:rPr>
              <a:t>частями 1, </a:t>
            </a:r>
            <a:r>
              <a:rPr lang="ru-RU" dirty="0">
                <a:hlinkClick r:id="rId35"/>
              </a:rPr>
              <a:t>4 и </a:t>
            </a:r>
            <a:r>
              <a:rPr lang="ru-RU" dirty="0">
                <a:hlinkClick r:id="rId36"/>
              </a:rPr>
              <a:t>5 статьи 15 Закона N 44-ФЗ.</a:t>
            </a:r>
          </a:p>
          <a:p>
            <a:r>
              <a:rPr lang="ru-RU" dirty="0"/>
              <a:t>Отношения в части формирования и использования фонда капитального ремонта общего имущества в многоквартирном доме регулируются жилищным законодательством (</a:t>
            </a:r>
            <a:r>
              <a:rPr lang="ru-RU" dirty="0">
                <a:hlinkClick r:id="rId37"/>
              </a:rPr>
              <a:t>пункт 11.1 части 1 статьи 4 Жилищного кодекса Российской Федерации (далее - ЖК РФ)). Согласно </a:t>
            </a:r>
            <a:r>
              <a:rPr lang="ru-RU" dirty="0">
                <a:hlinkClick r:id="rId38"/>
              </a:rPr>
              <a:t>пункту 2 части 2 статьи 154 ЖК РФ плата за жилое помещение и коммунальные услуги для собственника помещения в многоквартирном доме включает, в частности, взнос на капитальный ремонт.</a:t>
            </a:r>
          </a:p>
          <a:p>
            <a:r>
              <a:rPr lang="ru-RU" dirty="0"/>
              <a:t>Взносы на капитальный ремонт, уплаченные собственниками помещений в многоквартирном доме, проценты, уплаченные собственниками таких помещений в связи с ненадлежащим исполнением ими обязанности по уплате взносов на капитальный ремонт, проценты, начисленные за пользование денежными средствами, находящимися на специальном счете, образуют фонд капитального ремонта (</a:t>
            </a:r>
            <a:r>
              <a:rPr lang="ru-RU" dirty="0">
                <a:hlinkClick r:id="rId39"/>
              </a:rPr>
              <a:t>часть 1 статьи 170 ЖК РФ).</a:t>
            </a:r>
          </a:p>
          <a:p>
            <a:r>
              <a:rPr lang="ru-RU" dirty="0"/>
              <a:t>В соответствии с </a:t>
            </a:r>
            <a:r>
              <a:rPr lang="ru-RU" dirty="0">
                <a:hlinkClick r:id="rId40"/>
              </a:rPr>
              <a:t>частью 3 статьи 170 ЖК РФ собственники помещений в многоквартирном доме вправе выбрать один из следующих способов формирования фонда капитального ремонта:</a:t>
            </a:r>
          </a:p>
          <a:p>
            <a:r>
              <a:rPr lang="ru-RU" dirty="0"/>
              <a:t>1) перечисление взносов на капитальный ремонт на специальный счет в целях формирования фонда капитального ремонта в виде денежных средств, находящихся на специальном счете;</a:t>
            </a:r>
          </a:p>
          <a:p>
            <a:r>
              <a:rPr lang="ru-RU" dirty="0"/>
              <a:t>2) перечисление взносов на капитальный ремонт на счет регионального оператора в целях формирования фонда капитального ремонта в виде обязательственных прав собственников помещений в многоквартирном доме в отношении регионального оператора.</a:t>
            </a:r>
          </a:p>
          <a:p>
            <a:r>
              <a:rPr lang="ru-RU" dirty="0"/>
              <a:t>Таким образом, в соответствии с положениями </a:t>
            </a:r>
            <a:r>
              <a:rPr lang="ru-RU" dirty="0">
                <a:hlinkClick r:id="rId41"/>
              </a:rPr>
              <a:t>ЖК РФ принятие решений о капитальном ремонте общего имущества в многоквартирном доме, о выборе способа формирования фонда капитального ремонта и об использовании фонда капитального ремонта относится к компетенции общего собрания собственников помещений в многоквартирном доме. Перечисление взносов на один из вышеуказанных счетов в целях формирования фонда капитального ремонта в виде денежных средств не является закупкой в понимании </a:t>
            </a:r>
            <a:r>
              <a:rPr lang="ru-RU" dirty="0">
                <a:hlinkClick r:id="rId32"/>
              </a:rPr>
              <a:t>Закона N 44-ФЗ.</a:t>
            </a:r>
          </a:p>
          <a:p>
            <a:r>
              <a:rPr lang="ru-RU" dirty="0"/>
              <a:t>В дополнение отмечаем, что в соответствии с </a:t>
            </a:r>
            <a:r>
              <a:rPr lang="ru-RU" dirty="0">
                <a:hlinkClick r:id="rId42"/>
              </a:rPr>
              <a:t>частью 7 статьи 178 ЖК РФ Минстроем России утвержден </a:t>
            </a:r>
            <a:r>
              <a:rPr lang="ru-RU" dirty="0">
                <a:hlinkClick r:id="rId43"/>
              </a:rPr>
              <a:t>приказ от 10 февраля 2014 г. N 43/</a:t>
            </a:r>
            <a:r>
              <a:rPr lang="ru-RU" dirty="0" err="1">
                <a:hlinkClick r:id="rId43"/>
              </a:rPr>
              <a:t>пр</a:t>
            </a:r>
            <a:r>
              <a:rPr lang="ru-RU" dirty="0">
                <a:hlinkClick r:id="rId43"/>
              </a:rPr>
              <a:t> "Об утверждении методических рекомендаций по созданию региональных операторов и обеспечению их деятельности". В </a:t>
            </a:r>
            <a:r>
              <a:rPr lang="ru-RU" dirty="0">
                <a:hlinkClick r:id="rId44"/>
              </a:rPr>
              <a:t>разделе 6 указанных методических рекомендаций отражены вопросы о взаимодействии регионального оператора с собственниками помещений в многоквартирных домах, органами государственной власти, органами местного самоуправления и иными организациями.</a:t>
            </a:r>
          </a:p>
          <a:p>
            <a:r>
              <a:rPr lang="ru-RU" dirty="0"/>
              <a:t>Обращаем внимание, что юридическую силу имеют разъяснения органа государственной власти, в случае если данный орган наделен в соответствии с законодательством Российской Федерации специальной компетенцией издавать разъяснения по применению положений нормативных правовых актов. Минэкономразвития России - федеральный орган исполнительной власти, действующим законодательством Российской Федерации, в том числе </a:t>
            </a:r>
            <a:r>
              <a:rPr lang="ru-RU" dirty="0">
                <a:hlinkClick r:id="rId45"/>
              </a:rPr>
              <a:t>Положением о Министерстве экономического развития Российской Федерации, утвержденным постановлением Правительства Российской Федерации от 5 июня 2008 г. N 437, не наделенный компетенцией по разъяснению законодательства Российской Федерации.</a:t>
            </a:r>
          </a:p>
          <a:p>
            <a:endParaRPr lang="ru-RU" dirty="0"/>
          </a:p>
          <a:p>
            <a:r>
              <a:rPr lang="ru-RU" dirty="0"/>
              <a:t>Директор Департамента</a:t>
            </a:r>
          </a:p>
          <a:p>
            <a:r>
              <a:rPr lang="ru-RU" dirty="0"/>
              <a:t>развития контрактной системы</a:t>
            </a:r>
          </a:p>
          <a:p>
            <a:r>
              <a:rPr lang="ru-RU" dirty="0"/>
              <a:t>М.В.ЧЕМЕРИСОВ</a:t>
            </a:r>
          </a:p>
          <a:p>
            <a:r>
              <a:rPr lang="ru-RU" dirty="0"/>
              <a:t>29.07.2015</a:t>
            </a:r>
          </a:p>
          <a:p>
            <a:r>
              <a:rPr lang="ru-RU" b="1" dirty="0"/>
              <a:t>Вопрос:</a:t>
            </a:r>
            <a:r>
              <a:rPr lang="ru-RU" dirty="0"/>
              <a:t> О применении Федерального </a:t>
            </a:r>
            <a:r>
              <a:rPr lang="ru-RU" dirty="0">
                <a:hlinkClick r:id="rId46"/>
              </a:rPr>
              <a:t>закона от 05.04.2013 N 44-ФЗ при перечислении взносов на капитальный ремонт многоквартирного жилого дома на специальный счет или на счет регионального оператора для формирования фонда капитального ремонта в виде денежных средств.</a:t>
            </a:r>
          </a:p>
          <a:p>
            <a:endParaRPr lang="ru-RU" dirty="0"/>
          </a:p>
          <a:p>
            <a:r>
              <a:rPr lang="ru-RU" b="1" dirty="0"/>
              <a:t>Ответ:</a:t>
            </a:r>
            <a:endParaRPr lang="ru-RU" dirty="0"/>
          </a:p>
          <a:p>
            <a:r>
              <a:rPr lang="ru-RU" b="1" dirty="0"/>
              <a:t>МИНИСТЕРСТВО ЭКОНОМИЧЕСКОГО РАЗВИТИЯ РОССИЙСКОЙ ФЕДЕРАЦИИ</a:t>
            </a:r>
          </a:p>
          <a:p>
            <a:endParaRPr lang="ru-RU" b="1" dirty="0"/>
          </a:p>
          <a:p>
            <a:r>
              <a:rPr lang="ru-RU" b="1" dirty="0"/>
              <a:t>ПИСЬМО</a:t>
            </a:r>
          </a:p>
          <a:p>
            <a:r>
              <a:rPr lang="ru-RU" b="1" dirty="0"/>
              <a:t>от 20 июля 2015 г. N Д28и-2035</a:t>
            </a:r>
          </a:p>
          <a:p>
            <a:endParaRPr lang="ru-RU" dirty="0"/>
          </a:p>
          <a:p>
            <a:r>
              <a:rPr lang="ru-RU" dirty="0"/>
              <a:t>Департамент развития контрактной системы Минэкономразвития России рассмотрел обращение ФКУ по вопросу о разъяснении положений Федерального </a:t>
            </a:r>
            <a:r>
              <a:rPr lang="ru-RU" dirty="0">
                <a:hlinkClick r:id="rId46"/>
              </a:rPr>
              <a:t>закона от 5 апреля 2013 г. N 44-ФЗ "О контрактной системе в сфере закупок товаров, работ, услуг для обеспечения государственных и муниципальных нужд" (далее - Закон N 44-ФЗ) и сообщает.</a:t>
            </a:r>
          </a:p>
          <a:p>
            <a:r>
              <a:rPr lang="ru-RU" dirty="0"/>
              <a:t>Согласно </a:t>
            </a:r>
            <a:r>
              <a:rPr lang="ru-RU" dirty="0">
                <a:hlinkClick r:id="rId47"/>
              </a:rPr>
              <a:t>части 1 статьи 1 Закона N 44-ФЗ указанный закон регулирует отношения, направленные на обеспечение государственных и муниципальных нужд в целях повышения эффективности, результативности осуществления закупок товаров, работ, услуг, обеспечения гласности и прозрачности осуществления таких закупок, предотвращения коррупции и других злоупотреблений в сфере таких закупок, в части, касающейся, в частности:</a:t>
            </a:r>
          </a:p>
          <a:p>
            <a:r>
              <a:rPr lang="ru-RU" dirty="0"/>
              <a:t>1) планирования закупок товаров, работ, услуг;</a:t>
            </a:r>
          </a:p>
          <a:p>
            <a:r>
              <a:rPr lang="ru-RU" dirty="0"/>
              <a:t>2) определения поставщиков (подрядчиков, исполнителей);</a:t>
            </a:r>
          </a:p>
          <a:p>
            <a:r>
              <a:rPr lang="ru-RU" dirty="0"/>
              <a:t>3) заключения гражданско-правового договора, предметом которого являются поставка товара, выполнение работы, оказание услуги (в том числе приобретение недвижимого имущества или аренда имущества) от имени Российской Федерации, субъекта Российской Федерации или муниципального образования, а также бюджетным учреждением либо иным юридическим лицом в соответствии с </a:t>
            </a:r>
            <a:r>
              <a:rPr lang="ru-RU" dirty="0">
                <a:hlinkClick r:id="rId48"/>
              </a:rPr>
              <a:t>частями 1, </a:t>
            </a:r>
            <a:r>
              <a:rPr lang="ru-RU" dirty="0">
                <a:hlinkClick r:id="rId49"/>
              </a:rPr>
              <a:t>4 и </a:t>
            </a:r>
            <a:r>
              <a:rPr lang="ru-RU" dirty="0">
                <a:hlinkClick r:id="rId50"/>
              </a:rPr>
              <a:t>5 статьи 15 Закона N 44-ФЗ.</a:t>
            </a:r>
          </a:p>
          <a:p>
            <a:r>
              <a:rPr lang="ru-RU" dirty="0"/>
              <a:t>Отношения в части формирования и использования фонда капитального ремонта общего имущества в многоквартирном доме регулируются жилищным законодательством (</a:t>
            </a:r>
            <a:r>
              <a:rPr lang="ru-RU" dirty="0">
                <a:hlinkClick r:id="rId51"/>
              </a:rPr>
              <a:t>пункт 11.1 части 1 статьи 4 Жилищного кодекса Российской Федерации (далее - ЖК РФ). Согласно </a:t>
            </a:r>
            <a:r>
              <a:rPr lang="ru-RU" dirty="0">
                <a:hlinkClick r:id="rId52"/>
              </a:rPr>
              <a:t>пункту 2 части 2 статьи 154 ЖК РФ плата за жилое помещение и коммунальные услуги для собственника помещения в многоквартирном доме включает, в частности, взнос на капитальный ремонт.</a:t>
            </a:r>
          </a:p>
          <a:p>
            <a:r>
              <a:rPr lang="ru-RU" dirty="0"/>
              <a:t>Взносы на капитальный ремонт, уплаченные собственниками помещений в многоквартирном доме, проценты, уплаченные собственниками таких помещений в связи с ненадлежащим исполнением ими обязанности по уплате взносов на капитальный ремонт, проценты, начисленные за пользование денежными средствами, находящимися на специальном счете, образуют фонд капитального ремонта (</a:t>
            </a:r>
            <a:r>
              <a:rPr lang="ru-RU" dirty="0">
                <a:hlinkClick r:id="rId53"/>
              </a:rPr>
              <a:t>часть 1 статьи 170 ЖК РФ).</a:t>
            </a:r>
          </a:p>
          <a:p>
            <a:r>
              <a:rPr lang="ru-RU" dirty="0"/>
              <a:t>В соответствии с </a:t>
            </a:r>
            <a:r>
              <a:rPr lang="ru-RU" dirty="0">
                <a:hlinkClick r:id="rId54"/>
              </a:rPr>
              <a:t>частью 3 статьи 170 ЖК РФ собственники помещений в многоквартирном доме вправе выбрать один из следующих способов формирования фонда капитального ремонта:</a:t>
            </a:r>
          </a:p>
          <a:p>
            <a:r>
              <a:rPr lang="ru-RU" dirty="0"/>
              <a:t>1) перечисление взносов на капитальный ремонт на специальный счет в целях формирования фонда капитального ремонта в виде денежных средств, находящихся на специальном счете;</a:t>
            </a:r>
          </a:p>
          <a:p>
            <a:r>
              <a:rPr lang="ru-RU" dirty="0"/>
              <a:t>2) перечисление взносов на капитальный ремонт на счет регионального оператора в целях формирования фонда капитального ремонта в виде обязательственных прав собственников помещений в многоквартирном доме в отношении регионального оператора.</a:t>
            </a:r>
          </a:p>
          <a:p>
            <a:r>
              <a:rPr lang="ru-RU" dirty="0"/>
              <a:t>Таким образом, в соответствии с положениями </a:t>
            </a:r>
            <a:r>
              <a:rPr lang="ru-RU" dirty="0">
                <a:hlinkClick r:id="rId55"/>
              </a:rPr>
              <a:t>ЖК РФ принятие решений о капитальном ремонте общего имущества в многоквартирном доме, о выборе способа формирования фонда капитального ремонта и об использовании фонда капитального ремонта относится к компетенции общего собрания собственников помещений в многоквартирном доме. Перечисление взносов на один из вышеуказанных счетов в целях формирования фонда капитального ремонта в виде денежных средств не является закупкой в понимании </a:t>
            </a:r>
            <a:r>
              <a:rPr lang="ru-RU" dirty="0">
                <a:hlinkClick r:id="rId46"/>
              </a:rPr>
              <a:t>Закона N 44-ФЗ.</a:t>
            </a:r>
          </a:p>
          <a:p>
            <a:r>
              <a:rPr lang="ru-RU" dirty="0"/>
              <a:t>В дополнение отмечаем, что в соответствии с </a:t>
            </a:r>
            <a:r>
              <a:rPr lang="ru-RU" dirty="0">
                <a:hlinkClick r:id="rId56"/>
              </a:rPr>
              <a:t>частью 7 статьи 178 ЖК РФ Минстроем России утвержден </a:t>
            </a:r>
            <a:r>
              <a:rPr lang="ru-RU" dirty="0">
                <a:hlinkClick r:id="rId57"/>
              </a:rPr>
              <a:t>приказ от 10 февраля 2014 г. N 43/</a:t>
            </a:r>
            <a:r>
              <a:rPr lang="ru-RU" dirty="0" err="1">
                <a:hlinkClick r:id="rId57"/>
              </a:rPr>
              <a:t>пр</a:t>
            </a:r>
            <a:r>
              <a:rPr lang="ru-RU" dirty="0">
                <a:hlinkClick r:id="rId57"/>
              </a:rPr>
              <a:t> "Об утверждении методических рекомендаций по созданию региональных операторов и обеспечению их деятельности". В </a:t>
            </a:r>
            <a:r>
              <a:rPr lang="ru-RU" dirty="0">
                <a:hlinkClick r:id="rId58"/>
              </a:rPr>
              <a:t>разделе 6 указанных методических рекомендаций отражены вопросы о взаимодействии регионального оператора с собственниками помещений в многоквартирных домах, органами государственной власти, органами местного самоуправления и иными организациями.</a:t>
            </a:r>
          </a:p>
          <a:p>
            <a:r>
              <a:rPr lang="ru-RU" dirty="0"/>
              <a:t>Обращаем внимание, что юридическую силу имеют разъяснения органа государственной власти, в случае если данный орган наделен в соответствии с законодательством Российской Федерации специальной компетенцией издавать разъяснения по применению положений нормативных правовых актов. Минэкономразвития России - федеральный орган исполнительной власти, действующим законодательством Российской Федерации, в том числе </a:t>
            </a:r>
            <a:r>
              <a:rPr lang="ru-RU" dirty="0">
                <a:hlinkClick r:id="rId59"/>
              </a:rPr>
              <a:t>Положением о Министерстве экономического развития Российской Федерации, утвержденным постановлением Правительства Российской Федерации от 5 июня 2008 г. N 437, не наделенный компетенцией по разъяснению законодательства Российской Федерации.</a:t>
            </a:r>
          </a:p>
          <a:p>
            <a:endParaRPr lang="ru-RU" dirty="0"/>
          </a:p>
          <a:p>
            <a:r>
              <a:rPr lang="ru-RU" dirty="0"/>
              <a:t>Директор Департамента</a:t>
            </a:r>
          </a:p>
          <a:p>
            <a:r>
              <a:rPr lang="ru-RU" dirty="0"/>
              <a:t>развития контрактной системы</a:t>
            </a:r>
          </a:p>
          <a:p>
            <a:r>
              <a:rPr lang="ru-RU" dirty="0"/>
              <a:t>М.В.ЧЕМЕРИСОВ</a:t>
            </a:r>
          </a:p>
          <a:p>
            <a:r>
              <a:rPr lang="ru-RU" dirty="0"/>
              <a:t>20.07.2015</a:t>
            </a:r>
          </a:p>
          <a:p>
            <a:r>
              <a:rPr lang="ru-RU" b="1" dirty="0"/>
              <a:t>Вопрос:</a:t>
            </a:r>
            <a:r>
              <a:rPr lang="ru-RU" dirty="0"/>
              <a:t> Об учете в годовом объеме закупок, осуществленных в соответствии с </a:t>
            </a:r>
            <a:r>
              <a:rPr lang="ru-RU" dirty="0">
                <a:hlinkClick r:id="rId60"/>
              </a:rPr>
              <a:t>п. 4 ч. 1 ст. 93 Федерального закона от 05.04.2013 N 44-ФЗ, сумм взносов на капитальный ремонт общего имущества в многоквартирных домах.</a:t>
            </a:r>
          </a:p>
          <a:p>
            <a:endParaRPr lang="ru-RU" dirty="0"/>
          </a:p>
          <a:p>
            <a:r>
              <a:rPr lang="ru-RU" b="1" dirty="0"/>
              <a:t>Ответ:</a:t>
            </a:r>
            <a:endParaRPr lang="ru-RU" dirty="0"/>
          </a:p>
          <a:p>
            <a:r>
              <a:rPr lang="ru-RU" b="1" dirty="0"/>
              <a:t>МИНИСТЕРСТВО ЭКОНОМИЧЕСКОГО РАЗВИТИЯ РОССИЙСКОЙ ФЕДЕРАЦИИ</a:t>
            </a:r>
          </a:p>
          <a:p>
            <a:endParaRPr lang="ru-RU" b="1" dirty="0"/>
          </a:p>
          <a:p>
            <a:r>
              <a:rPr lang="ru-RU" b="1" dirty="0"/>
              <a:t>ПИСЬМО</a:t>
            </a:r>
          </a:p>
          <a:p>
            <a:r>
              <a:rPr lang="ru-RU" b="1" dirty="0"/>
              <a:t>от 5 июня 2015 г. N Д28и-1616</a:t>
            </a:r>
          </a:p>
          <a:p>
            <a:endParaRPr lang="ru-RU" dirty="0"/>
          </a:p>
          <a:p>
            <a:r>
              <a:rPr lang="ru-RU" dirty="0"/>
              <a:t>Департамент развития контрактной системы Минэкономразвития России рассмотрел обращение по вопросу о разъяснении положений Федерального </a:t>
            </a:r>
            <a:r>
              <a:rPr lang="ru-RU" dirty="0">
                <a:hlinkClick r:id="rId61"/>
              </a:rPr>
              <a:t>закона от 5 апреля 2013 г. N 44-ФЗ "О контрактной системе в сфере закупок товаров, работ, услуг для обеспечения государственных и муниципальных нужд" (далее - Закон N 44-ФЗ) и сообщает.</a:t>
            </a:r>
          </a:p>
          <a:p>
            <a:r>
              <a:rPr lang="ru-RU" dirty="0"/>
              <a:t>Согласно </a:t>
            </a:r>
            <a:r>
              <a:rPr lang="ru-RU" dirty="0">
                <a:hlinkClick r:id="rId62"/>
              </a:rPr>
              <a:t>части 1 статьи 1 Закона N 44-ФЗ указанный закон регулирует отношения, направленные на обеспечение государственных и муниципальных нужд в целях повышения эффективности, результативности осуществления закупок товаров, работ, услуг, обеспечения гласности и прозрачности осуществления таких закупок, предотвращения коррупции и других злоупотреблений в сфере таких закупок, в части, касающейся, в частности:</a:t>
            </a:r>
          </a:p>
          <a:p>
            <a:r>
              <a:rPr lang="ru-RU" dirty="0"/>
              <a:t>1) планирования закупок товаров, работ, услуг;</a:t>
            </a:r>
          </a:p>
          <a:p>
            <a:r>
              <a:rPr lang="ru-RU" dirty="0"/>
              <a:t>2) определения поставщиков (подрядчиков, исполнителей);</a:t>
            </a:r>
          </a:p>
          <a:p>
            <a:r>
              <a:rPr lang="ru-RU" dirty="0"/>
              <a:t>3) заключения гражданско-правового договора, предметом которого являются поставка товара, выполнение работы, оказание услуги (в том числе приобретение недвижимого имущества или аренда имущества), от имени Российской Федерации, субъекта Российской Федерации или муниципального образования, а также бюджетным учреждением либо иным юридическим лицом в соответствии с </a:t>
            </a:r>
            <a:r>
              <a:rPr lang="ru-RU" dirty="0">
                <a:hlinkClick r:id="rId63"/>
              </a:rPr>
              <a:t>частями 1, </a:t>
            </a:r>
            <a:r>
              <a:rPr lang="ru-RU" dirty="0">
                <a:hlinkClick r:id="rId64"/>
              </a:rPr>
              <a:t>4 и </a:t>
            </a:r>
            <a:r>
              <a:rPr lang="ru-RU" dirty="0">
                <a:hlinkClick r:id="rId65"/>
              </a:rPr>
              <a:t>5 статьи 15 Закона N 44-ФЗ.</a:t>
            </a:r>
          </a:p>
          <a:p>
            <a:r>
              <a:rPr lang="ru-RU" dirty="0"/>
              <a:t>Отношения в части формирования и использования фонда капитального ремонта общего имущества в многоквартирном доме регулируются жилищным законодательством (</a:t>
            </a:r>
            <a:r>
              <a:rPr lang="ru-RU" dirty="0">
                <a:hlinkClick r:id="rId66"/>
              </a:rPr>
              <a:t>пункт 11.1 части 1 статьи 4 Жилищного кодекса Российской Федерации (далее - ЖК РФ)).</a:t>
            </a:r>
          </a:p>
          <a:p>
            <a:r>
              <a:rPr lang="ru-RU" dirty="0"/>
              <a:t>Взносы на капитальный ремонт, уплаченные собственниками помещений в многоквартирном доме, проценты, уплаченные собственниками таких помещений в связи с ненадлежащим исполнением ими обязанности по уплате взносов на капитальный ремонт, проценты, начисленные за пользование денежными средствами, находящимися на специальном счете, образуют фонд капитального ремонта (</a:t>
            </a:r>
            <a:r>
              <a:rPr lang="ru-RU" dirty="0">
                <a:hlinkClick r:id="rId67"/>
              </a:rPr>
              <a:t>часть 1 статьи 170 ЖК РФ).</a:t>
            </a:r>
          </a:p>
          <a:p>
            <a:r>
              <a:rPr lang="ru-RU" dirty="0"/>
              <a:t>В соответствии с </a:t>
            </a:r>
            <a:r>
              <a:rPr lang="ru-RU" dirty="0">
                <a:hlinkClick r:id="rId68"/>
              </a:rPr>
              <a:t>частью 3 статьи 170 ЖК РФ собственники помещений в многоквартирном доме вправе выбрать один из следующих способов формирования фонда капитального ремонта:</a:t>
            </a:r>
          </a:p>
          <a:p>
            <a:r>
              <a:rPr lang="ru-RU" dirty="0"/>
              <a:t>1) перечисление взносов на капитальный ремонт на специальный счет в целях формирования фонда капитального ремонта в виде денежных средств, находящихся на специальном счете;</a:t>
            </a:r>
          </a:p>
          <a:p>
            <a:r>
              <a:rPr lang="ru-RU" dirty="0"/>
              <a:t>2) перечисление взносов на капитальный ремонт на счет регионального оператора в целях формирования фонда капитального ремонта в виде обязательственных прав собственников помещений в многоквартирном доме в отношении регионального оператора.</a:t>
            </a:r>
          </a:p>
          <a:p>
            <a:r>
              <a:rPr lang="ru-RU" dirty="0"/>
              <a:t>Таким образом, в соответствии с положениями </a:t>
            </a:r>
            <a:r>
              <a:rPr lang="ru-RU" dirty="0">
                <a:hlinkClick r:id="rId69"/>
              </a:rPr>
              <a:t>ЖК РФ принятие решений о капитальном ремонте общего имущества в многоквартирном доме, о выборе способа формирования фонда капитального ремонта и об использовании фонда капитального ремонта относится к компетенции общего собрания собственников помещений в многоквартирном доме. Перечисление взносов на один из вышеуказанных счетов в целях формирования фонда капитального ремонта в виде денежных средств не является закупкой в понимании </a:t>
            </a:r>
            <a:r>
              <a:rPr lang="ru-RU" dirty="0">
                <a:hlinkClick r:id="rId61"/>
              </a:rPr>
              <a:t>Закона N 44-ФЗ.</a:t>
            </a:r>
          </a:p>
          <a:p>
            <a:r>
              <a:rPr lang="ru-RU" dirty="0"/>
              <a:t>Учитывая изложенное, суммы взносов на капитальный ремонт общего имущества в многоквартирных домах в годовом объеме закупок, осуществленных заказчиком в соответствии с </a:t>
            </a:r>
            <a:r>
              <a:rPr lang="ru-RU" dirty="0">
                <a:hlinkClick r:id="rId60"/>
              </a:rPr>
              <a:t>пунктом 4 части 1 статьи 93 Закона N 44-ФЗ, не учитываются.</a:t>
            </a:r>
          </a:p>
          <a:p>
            <a:r>
              <a:rPr lang="ru-RU" dirty="0"/>
              <a:t>В дополнение отмечаем, что в соответствии с </a:t>
            </a:r>
            <a:r>
              <a:rPr lang="ru-RU" dirty="0">
                <a:hlinkClick r:id="rId70"/>
              </a:rPr>
              <a:t>частью 7 статьи 178 ЖК РФ Минстроем России утвержден </a:t>
            </a:r>
            <a:r>
              <a:rPr lang="ru-RU" dirty="0">
                <a:hlinkClick r:id="rId71"/>
              </a:rPr>
              <a:t>приказ от 10 февраля 2014 г. N 43/</a:t>
            </a:r>
            <a:r>
              <a:rPr lang="ru-RU" dirty="0" err="1">
                <a:hlinkClick r:id="rId71"/>
              </a:rPr>
              <a:t>пр</a:t>
            </a:r>
            <a:r>
              <a:rPr lang="ru-RU" dirty="0">
                <a:hlinkClick r:id="rId71"/>
              </a:rPr>
              <a:t> "Об утверждении методических рекомендаций по созданию региональных операторов и обеспечению их деятельности". В </a:t>
            </a:r>
            <a:r>
              <a:rPr lang="ru-RU" dirty="0">
                <a:hlinkClick r:id="rId72"/>
              </a:rPr>
              <a:t>разделе 6 указанных методических рекомендаций отражены вопросы о взаимодействии регионального оператора с собственниками помещений в многоквартирных домах, органами государственной власти, органами местного самоуправления и иными организациями.</a:t>
            </a:r>
          </a:p>
          <a:p>
            <a:r>
              <a:rPr lang="ru-RU" dirty="0"/>
              <a:t>Обращаем внимание, что юридическую силу имеют разъяснения органа государственной власти, в случае если данный орган наделен в соответствии с законодательством Российской Федерации специальной компетенцией издавать разъяснения по применению положений нормативных правовых актов. Минэкономразвития России - федеральный орган исполнительной власти, действующим законодательством Российской Федерации, в том числе </a:t>
            </a:r>
            <a:r>
              <a:rPr lang="ru-RU" dirty="0">
                <a:hlinkClick r:id="rId73"/>
              </a:rPr>
              <a:t>Положением о Министерстве экономического развития Российской Федерации, утвержденным постановлением Правительства Российской Федерации от 5 июня 2008 г. N 437, не наделенный компетенцией по разъяснению законодательства Российской Федерации.</a:t>
            </a:r>
          </a:p>
          <a:p>
            <a:endParaRPr lang="ru-RU" dirty="0"/>
          </a:p>
          <a:p>
            <a:r>
              <a:rPr lang="ru-RU" dirty="0"/>
              <a:t>Директор Департамента</a:t>
            </a:r>
          </a:p>
          <a:p>
            <a:r>
              <a:rPr lang="ru-RU" dirty="0"/>
              <a:t>развития контрактной системы</a:t>
            </a:r>
          </a:p>
          <a:p>
            <a:r>
              <a:rPr lang="ru-RU" dirty="0"/>
              <a:t>М.В.ЧЕМЕРИСОВ</a:t>
            </a:r>
          </a:p>
          <a:p>
            <a:r>
              <a:rPr lang="ru-RU" dirty="0"/>
              <a:t>05.06.2015</a:t>
            </a:r>
          </a:p>
          <a:p>
            <a:endParaRPr lang="ru-RU" dirty="0"/>
          </a:p>
          <a:p>
            <a:endParaRPr lang="ru-RU" dirty="0"/>
          </a:p>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pPr/>
              <a:t>80</a:t>
            </a:fld>
            <a:endParaRPr lang="ru-RU"/>
          </a:p>
        </p:txBody>
      </p:sp>
    </p:spTree>
    <p:extLst>
      <p:ext uri="{BB962C8B-B14F-4D97-AF65-F5344CB8AC3E}">
        <p14:creationId xmlns:p14="http://schemas.microsoft.com/office/powerpoint/2010/main" val="302918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Большая часть изменений вступила в силу с отчетности 2015 года</a:t>
            </a:r>
          </a:p>
          <a:p>
            <a:endParaRPr lang="ru-RU" smtClean="0"/>
          </a:p>
        </p:txBody>
      </p:sp>
      <p:sp>
        <p:nvSpPr>
          <p:cNvPr id="4" name="Номер слайда 3"/>
          <p:cNvSpPr>
            <a:spLocks noGrp="1"/>
          </p:cNvSpPr>
          <p:nvPr>
            <p:ph type="sldNum" sz="quarter" idx="5"/>
          </p:nvPr>
        </p:nvSpPr>
        <p:spPr/>
        <p:txBody>
          <a:bodyPr/>
          <a:lstStyle/>
          <a:p>
            <a:pPr>
              <a:defRPr/>
            </a:pPr>
            <a:fld id="{917791E1-5A5E-4613-8FEE-1D6D40BE3226}" type="slidenum">
              <a:rPr lang="ru-RU" smtClean="0"/>
              <a:pPr>
                <a:defRPr/>
              </a:pPr>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81</a:t>
            </a:fld>
            <a:endParaRPr lang="ru-RU"/>
          </a:p>
        </p:txBody>
      </p:sp>
    </p:spTree>
    <p:extLst>
      <p:ext uri="{BB962C8B-B14F-4D97-AF65-F5344CB8AC3E}">
        <p14:creationId xmlns:p14="http://schemas.microsoft.com/office/powerpoint/2010/main" val="1936330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Инвентарные объекты основных средств принимаются к учету согласно требованиям Общероссийского классификатора основных фондов ОК 013-94, утвержденного Постановлением Госстандарта Российской Федерации от 26.12.1994 N 359 (далее - ОКОФ), </a:t>
            </a:r>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82</a:t>
            </a:fld>
            <a:endParaRPr lang="ru-RU">
              <a:solidFill>
                <a:prstClr val="black"/>
              </a:solidFill>
            </a:endParaRPr>
          </a:p>
        </p:txBody>
      </p:sp>
    </p:spTree>
    <p:extLst>
      <p:ext uri="{BB962C8B-B14F-4D97-AF65-F5344CB8AC3E}">
        <p14:creationId xmlns:p14="http://schemas.microsoft.com/office/powerpoint/2010/main" val="3506949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84</a:t>
            </a:fld>
            <a:endParaRPr lang="ru-RU"/>
          </a:p>
        </p:txBody>
      </p:sp>
    </p:spTree>
    <p:extLst>
      <p:ext uri="{BB962C8B-B14F-4D97-AF65-F5344CB8AC3E}">
        <p14:creationId xmlns:p14="http://schemas.microsoft.com/office/powerpoint/2010/main" val="3655963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85</a:t>
            </a:fld>
            <a:endParaRPr lang="ru-RU">
              <a:solidFill>
                <a:prstClr val="black"/>
              </a:solidFill>
            </a:endParaRPr>
          </a:p>
        </p:txBody>
      </p:sp>
    </p:spTree>
    <p:extLst>
      <p:ext uri="{BB962C8B-B14F-4D97-AF65-F5344CB8AC3E}">
        <p14:creationId xmlns:p14="http://schemas.microsoft.com/office/powerpoint/2010/main" val="307082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86</a:t>
            </a:fld>
            <a:endParaRPr lang="ru-RU">
              <a:solidFill>
                <a:prstClr val="black"/>
              </a:solidFill>
            </a:endParaRPr>
          </a:p>
        </p:txBody>
      </p:sp>
    </p:spTree>
    <p:extLst>
      <p:ext uri="{BB962C8B-B14F-4D97-AF65-F5344CB8AC3E}">
        <p14:creationId xmlns:p14="http://schemas.microsoft.com/office/powerpoint/2010/main" val="1427630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87</a:t>
            </a:fld>
            <a:endParaRPr lang="ru-RU">
              <a:solidFill>
                <a:prstClr val="black"/>
              </a:solidFill>
            </a:endParaRPr>
          </a:p>
        </p:txBody>
      </p:sp>
    </p:spTree>
    <p:extLst>
      <p:ext uri="{BB962C8B-B14F-4D97-AF65-F5344CB8AC3E}">
        <p14:creationId xmlns:p14="http://schemas.microsoft.com/office/powerpoint/2010/main" val="2858957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Образ слайда 1"/>
          <p:cNvSpPr>
            <a:spLocks noGrp="1" noRot="1" noChangeAspect="1"/>
          </p:cNvSpPr>
          <p:nvPr>
            <p:ph type="sldImg"/>
          </p:nvPr>
        </p:nvSpPr>
        <p:spPr bwMode="auto">
          <a:noFill/>
          <a:ln>
            <a:solidFill>
              <a:srgbClr val="000000"/>
            </a:solidFill>
            <a:miter lim="800000"/>
            <a:headEnd/>
            <a:tailEnd/>
          </a:ln>
        </p:spPr>
      </p:sp>
      <p:sp>
        <p:nvSpPr>
          <p:cNvPr id="11673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878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BD88C4-2EAC-4E44-9AD6-EB24F60ADE75}" type="slidenum">
              <a:rPr lang="ru-RU">
                <a:cs typeface="Arial" charset="0"/>
              </a:rPr>
              <a:pPr fontAlgn="base">
                <a:spcBef>
                  <a:spcPct val="0"/>
                </a:spcBef>
                <a:spcAft>
                  <a:spcPct val="0"/>
                </a:spcAft>
                <a:defRPr/>
              </a:pPr>
              <a:t>91</a:t>
            </a:fld>
            <a:endParaRPr lang="ru-RU">
              <a:cs typeface="Arial" charset="0"/>
            </a:endParaRPr>
          </a:p>
        </p:txBody>
      </p:sp>
      <p:sp>
        <p:nvSpPr>
          <p:cNvPr id="2" name="Нижний колонтитул 1"/>
          <p:cNvSpPr>
            <a:spLocks noGrp="1"/>
          </p:cNvSpPr>
          <p:nvPr>
            <p:ph type="ftr" sz="quarter" idx="10"/>
          </p:nvPr>
        </p:nvSpPr>
        <p:spPr/>
        <p:txBody>
          <a:bodyPr/>
          <a:lstStyle/>
          <a:p>
            <a:pPr>
              <a:defRPr/>
            </a:pPr>
            <a:r>
              <a:rPr lang="en-US" smtClean="0"/>
              <a:t>gosbu.ru</a:t>
            </a:r>
            <a:endParaRPr lang="ru-RU"/>
          </a:p>
        </p:txBody>
      </p:sp>
    </p:spTree>
    <p:extLst>
      <p:ext uri="{BB962C8B-B14F-4D97-AF65-F5344CB8AC3E}">
        <p14:creationId xmlns:p14="http://schemas.microsoft.com/office/powerpoint/2010/main" val="9547451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Образ слайда 1"/>
          <p:cNvSpPr>
            <a:spLocks noGrp="1" noRot="1" noChangeAspect="1"/>
          </p:cNvSpPr>
          <p:nvPr>
            <p:ph type="sldImg"/>
          </p:nvPr>
        </p:nvSpPr>
        <p:spPr bwMode="auto">
          <a:noFill/>
          <a:ln>
            <a:solidFill>
              <a:srgbClr val="000000"/>
            </a:solidFill>
            <a:miter lim="800000"/>
            <a:headEnd/>
            <a:tailEnd/>
          </a:ln>
        </p:spPr>
      </p:sp>
      <p:sp>
        <p:nvSpPr>
          <p:cNvPr id="11673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1878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BD88C4-2EAC-4E44-9AD6-EB24F60ADE75}" type="slidenum">
              <a:rPr lang="ru-RU">
                <a:cs typeface="Arial" charset="0"/>
              </a:rPr>
              <a:pPr fontAlgn="base">
                <a:spcBef>
                  <a:spcPct val="0"/>
                </a:spcBef>
                <a:spcAft>
                  <a:spcPct val="0"/>
                </a:spcAft>
                <a:defRPr/>
              </a:pPr>
              <a:t>92</a:t>
            </a:fld>
            <a:endParaRPr lang="ru-RU">
              <a:cs typeface="Arial" charset="0"/>
            </a:endParaRPr>
          </a:p>
        </p:txBody>
      </p:sp>
      <p:sp>
        <p:nvSpPr>
          <p:cNvPr id="2" name="Нижний колонтитул 1"/>
          <p:cNvSpPr>
            <a:spLocks noGrp="1"/>
          </p:cNvSpPr>
          <p:nvPr>
            <p:ph type="ftr" sz="quarter" idx="10"/>
          </p:nvPr>
        </p:nvSpPr>
        <p:spPr/>
        <p:txBody>
          <a:bodyPr/>
          <a:lstStyle/>
          <a:p>
            <a:pPr>
              <a:defRPr/>
            </a:pPr>
            <a:r>
              <a:rPr lang="en-US" smtClean="0"/>
              <a:t>gosbu.ru</a:t>
            </a:r>
            <a:endParaRPr lang="ru-RU"/>
          </a:p>
        </p:txBody>
      </p:sp>
    </p:spTree>
    <p:extLst>
      <p:ext uri="{BB962C8B-B14F-4D97-AF65-F5344CB8AC3E}">
        <p14:creationId xmlns:p14="http://schemas.microsoft.com/office/powerpoint/2010/main" val="25373034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Инвентарные объекты основных средств принимаются к учету согласно требованиям Общероссийского классификатора основных фондов ОК 013-94, утвержденного Постановлением Госстандарта Российской Федерации от 26.12.1994 N 359 (далее - ОКОФ), </a:t>
            </a:r>
            <a:endParaRPr lang="ru-RU" dirty="0"/>
          </a:p>
        </p:txBody>
      </p:sp>
      <p:sp>
        <p:nvSpPr>
          <p:cNvPr id="4" name="Номер слайда 3"/>
          <p:cNvSpPr>
            <a:spLocks noGrp="1"/>
          </p:cNvSpPr>
          <p:nvPr>
            <p:ph type="sldNum" sz="quarter" idx="10"/>
          </p:nvPr>
        </p:nvSpPr>
        <p:spPr/>
        <p:txBody>
          <a:bodyPr/>
          <a:lstStyle/>
          <a:p>
            <a:fld id="{D7E6D43B-EF92-4DC4-A355-F1B9BB326608}" type="slidenum">
              <a:rPr lang="ru-RU" smtClean="0">
                <a:solidFill>
                  <a:prstClr val="black"/>
                </a:solidFill>
              </a:rPr>
              <a:pPr/>
              <a:t>93</a:t>
            </a:fld>
            <a:endParaRPr lang="ru-RU">
              <a:solidFill>
                <a:prstClr val="black"/>
              </a:solidFill>
            </a:endParaRPr>
          </a:p>
        </p:txBody>
      </p:sp>
    </p:spTree>
    <p:extLst>
      <p:ext uri="{BB962C8B-B14F-4D97-AF65-F5344CB8AC3E}">
        <p14:creationId xmlns:p14="http://schemas.microsoft.com/office/powerpoint/2010/main" val="2896251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3B36274-F2B9-4C45-BBB4-0EDF4CD651A7}" type="slidenum">
              <a:rPr lang="ru-RU" smtClean="0"/>
              <a:pPr/>
              <a:t>96</a:t>
            </a:fld>
            <a:endParaRPr lang="ru-RU" dirty="0"/>
          </a:p>
        </p:txBody>
      </p:sp>
    </p:spTree>
    <p:extLst>
      <p:ext uri="{BB962C8B-B14F-4D97-AF65-F5344CB8AC3E}">
        <p14:creationId xmlns:p14="http://schemas.microsoft.com/office/powerpoint/2010/main" val="1740651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09EDC16-5334-4A61-B252-A590D472388C}" type="slidenum">
              <a:rPr lang="ru-RU" smtClean="0"/>
              <a:pPr/>
              <a:t>6</a:t>
            </a:fld>
            <a:endParaRPr lang="ru-RU"/>
          </a:p>
        </p:txBody>
      </p:sp>
    </p:spTree>
    <p:extLst>
      <p:ext uri="{BB962C8B-B14F-4D97-AF65-F5344CB8AC3E}">
        <p14:creationId xmlns:p14="http://schemas.microsoft.com/office/powerpoint/2010/main" val="2774675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509EDC16-5334-4A61-B252-A590D472388C}" type="slidenum">
              <a:rPr lang="ru-RU" smtClean="0">
                <a:solidFill>
                  <a:prstClr val="black"/>
                </a:solidFill>
              </a:rPr>
              <a:pPr/>
              <a:t>24</a:t>
            </a:fld>
            <a:endParaRPr lang="ru-RU">
              <a:solidFill>
                <a:prstClr val="black"/>
              </a:solidFill>
            </a:endParaRPr>
          </a:p>
        </p:txBody>
      </p:sp>
    </p:spTree>
    <p:extLst>
      <p:ext uri="{BB962C8B-B14F-4D97-AF65-F5344CB8AC3E}">
        <p14:creationId xmlns:p14="http://schemas.microsoft.com/office/powerpoint/2010/main" val="1077687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25</a:t>
            </a:fld>
            <a:endParaRPr lang="ru-RU"/>
          </a:p>
        </p:txBody>
      </p:sp>
    </p:spTree>
    <p:extLst>
      <p:ext uri="{BB962C8B-B14F-4D97-AF65-F5344CB8AC3E}">
        <p14:creationId xmlns:p14="http://schemas.microsoft.com/office/powerpoint/2010/main" val="1964401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26</a:t>
            </a:fld>
            <a:endParaRPr lang="ru-RU"/>
          </a:p>
        </p:txBody>
      </p:sp>
    </p:spTree>
    <p:extLst>
      <p:ext uri="{BB962C8B-B14F-4D97-AF65-F5344CB8AC3E}">
        <p14:creationId xmlns:p14="http://schemas.microsoft.com/office/powerpoint/2010/main" val="1788728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27</a:t>
            </a:fld>
            <a:endParaRPr lang="ru-RU"/>
          </a:p>
        </p:txBody>
      </p:sp>
    </p:spTree>
    <p:extLst>
      <p:ext uri="{BB962C8B-B14F-4D97-AF65-F5344CB8AC3E}">
        <p14:creationId xmlns:p14="http://schemas.microsoft.com/office/powerpoint/2010/main" val="3073978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a:t>
            </a:r>
          </a:p>
          <a:p>
            <a:r>
              <a:rPr lang="ru-RU" dirty="0" smtClean="0"/>
              <a:t>Статья 66.2. Основные положения об уставном капитале хозяйственного общества</a:t>
            </a:r>
          </a:p>
          <a:p>
            <a:endParaRPr lang="ru-RU" dirty="0" smtClean="0"/>
          </a:p>
          <a:p>
            <a:r>
              <a:rPr lang="ru-RU" dirty="0" smtClean="0"/>
              <a:t>(введена Федеральным законом от 05.05.2014 N 99-ФЗ)</a:t>
            </a:r>
          </a:p>
          <a:p>
            <a:endParaRPr lang="ru-RU" dirty="0" smtClean="0"/>
          </a:p>
          <a:p>
            <a:r>
              <a:rPr lang="ru-RU" dirty="0" smtClean="0"/>
              <a:t>1. Минимальный размер уставных капиталов хозяйственных обществ определяется законами о хозяйственных обществах.</a:t>
            </a:r>
          </a:p>
          <a:p>
            <a:endParaRPr lang="ru-RU" dirty="0" smtClean="0"/>
          </a:p>
          <a:p>
            <a:endParaRPr lang="ru-RU" dirty="0" smtClean="0"/>
          </a:p>
          <a:p>
            <a:r>
              <a:rPr lang="ru-RU" dirty="0" smtClean="0"/>
              <a:t>1. Уставный капитал общества составляется из номинальной стоимости долей его участников.</a:t>
            </a:r>
          </a:p>
          <a:p>
            <a:r>
              <a:rPr lang="ru-RU" dirty="0" smtClean="0"/>
              <a:t>Размер уставного капитала общества должен быть не менее чем десять тысяч рублей.</a:t>
            </a:r>
          </a:p>
          <a:p>
            <a:endParaRPr lang="ru-RU" dirty="0" smtClean="0"/>
          </a:p>
          <a:p>
            <a:r>
              <a:rPr lang="ru-RU" dirty="0" smtClean="0"/>
              <a:t>ст. 14, Федеральный закон от 08.02.1998 N 14-ФЗ (ред. от 05.05.2014) "Об обществах с ограниченной ответственностью"</a:t>
            </a:r>
          </a:p>
          <a:p>
            <a:endParaRPr lang="ru-RU" dirty="0" smtClean="0"/>
          </a:p>
          <a:p>
            <a:endParaRPr lang="ru-RU" dirty="0"/>
          </a:p>
        </p:txBody>
      </p:sp>
      <p:sp>
        <p:nvSpPr>
          <p:cNvPr id="4" name="Номер слайда 3"/>
          <p:cNvSpPr>
            <a:spLocks noGrp="1"/>
          </p:cNvSpPr>
          <p:nvPr>
            <p:ph type="sldNum" sz="quarter" idx="10"/>
          </p:nvPr>
        </p:nvSpPr>
        <p:spPr/>
        <p:txBody>
          <a:bodyPr/>
          <a:lstStyle/>
          <a:p>
            <a:fld id="{509EDC16-5334-4A61-B252-A590D472388C}" type="slidenum">
              <a:rPr lang="ru-RU" smtClean="0"/>
              <a:pPr/>
              <a:t>32</a:t>
            </a:fld>
            <a:endParaRPr lang="ru-RU"/>
          </a:p>
        </p:txBody>
      </p:sp>
    </p:spTree>
    <p:extLst>
      <p:ext uri="{BB962C8B-B14F-4D97-AF65-F5344CB8AC3E}">
        <p14:creationId xmlns:p14="http://schemas.microsoft.com/office/powerpoint/2010/main" val="404112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7E6D43B-EF92-4DC4-A355-F1B9BB326608}" type="slidenum">
              <a:rPr lang="ru-RU" smtClean="0"/>
              <a:pPr/>
              <a:t>36</a:t>
            </a:fld>
            <a:endParaRPr lang="ru-RU"/>
          </a:p>
        </p:txBody>
      </p:sp>
    </p:spTree>
    <p:extLst>
      <p:ext uri="{BB962C8B-B14F-4D97-AF65-F5344CB8AC3E}">
        <p14:creationId xmlns:p14="http://schemas.microsoft.com/office/powerpoint/2010/main" val="3828019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bin"/></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bin"/></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bin"/></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bin"/></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7.bin"/></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8.bin"/></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9.bin"/></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1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0.bin"/></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1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1.bin"/></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1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2.bin"/></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1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vmlDrawing" Target="../drawings/vmlDrawing1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4.bin"/></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1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6.bin"/></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1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7.bin"/></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1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8.bin"/></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1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19.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0.bin"/></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1.bin"/></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2.bin"/></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3.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4.bin"/></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5.bin"/></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6.bin"/></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7.bin"/></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vmlDrawing" Target="../drawings/vmlDrawing2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28.bin"/></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0.bin"/></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1.bin"/></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2.bin"/></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3.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4.bin"/></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5.bin"/></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6.bin"/></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7.bin"/></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8.bin"/></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3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39.bin"/></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4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0.bin"/></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4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1.bin"/></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vmlDrawing" Target="../drawings/vmlDrawing4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2.bin"/></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4.bin"/></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5.bin"/></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6.bin"/></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7.bin"/></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8.bin"/></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4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49.bin"/></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0.bin"/></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1.bin"/></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2.bin"/></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3.bin"/></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4.bin"/></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5.bin"/></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5.xml"/><Relationship Id="rId1" Type="http://schemas.openxmlformats.org/officeDocument/2006/relationships/vmlDrawing" Target="../drawings/vmlDrawing5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6.bin"/></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5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8.bin"/></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5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59.bin"/></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0.bin"/></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1.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1.bin"/></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2.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2.bin"/></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3.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3.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4.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4.bin"/></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5.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5.bin"/></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6.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6.bin"/></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7.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7.bin"/></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8.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8.bin"/></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69.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69.bin"/></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6.xml"/><Relationship Id="rId1" Type="http://schemas.openxmlformats.org/officeDocument/2006/relationships/vmlDrawing" Target="../drawings/vmlDrawing70.vml"/><Relationship Id="rId6" Type="http://schemas.openxmlformats.org/officeDocument/2006/relationships/image" Target="../media/image3.jpeg"/><Relationship Id="rId5" Type="http://schemas.openxmlformats.org/officeDocument/2006/relationships/image" Target="../media/image1.wmf"/><Relationship Id="rId4" Type="http://schemas.openxmlformats.org/officeDocument/2006/relationships/oleObject" Target="../embeddings/oleObject70.bin"/></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2993020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3349982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016049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17244310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087844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2723140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3086091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2169251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smtClean="0"/>
          </a:p>
        </p:txBody>
      </p:sp>
      <p:sp>
        <p:nvSpPr>
          <p:cNvPr id="10" name="Rectangle 9"/>
          <p:cNvSpPr>
            <a:spLocks noGrp="1" noChangeArrowheads="1"/>
          </p:cNvSpPr>
          <p:nvPr>
            <p:ph type="dt" idx="10"/>
          </p:nvPr>
        </p:nvSpPr>
        <p:spPr/>
        <p:txBody>
          <a:bodyPr/>
          <a:lstStyle>
            <a:lvl1pPr defTabSz="914400">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Arial" charset="0"/>
              </a:defRPr>
            </a:lvl1pPr>
          </a:lstStyle>
          <a:p>
            <a:pPr>
              <a:defRPr/>
            </a:pPr>
            <a:r>
              <a:rPr lang="en-GB">
                <a:solidFill>
                  <a:srgbClr val="424456"/>
                </a:solidFill>
              </a:rPr>
              <a:t>16.09.09</a:t>
            </a:r>
          </a:p>
        </p:txBody>
      </p:sp>
      <p:sp>
        <p:nvSpPr>
          <p:cNvPr id="11" name="Rectangle 10"/>
          <p:cNvSpPr>
            <a:spLocks noGrp="1" noChangeArrowheads="1"/>
          </p:cNvSpPr>
          <p:nvPr>
            <p:ph type="ftr" idx="11"/>
          </p:nvPr>
        </p:nvSpPr>
        <p:spPr/>
        <p:txBody>
          <a:bodyPr/>
          <a:lstStyle>
            <a:lvl1pPr algn="just" defTabSz="914400">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Arial" charset="0"/>
              </a:defRPr>
            </a:lvl1pPr>
          </a:lstStyle>
          <a:p>
            <a:pPr>
              <a:defRPr/>
            </a:pPr>
            <a:r>
              <a:rPr lang="en-GB">
                <a:solidFill>
                  <a:srgbClr val="424456"/>
                </a:solidFill>
              </a:rPr>
              <a:t>№</a:t>
            </a:r>
          </a:p>
        </p:txBody>
      </p:sp>
      <p:sp>
        <p:nvSpPr>
          <p:cNvPr id="12" name="Rectangle 11"/>
          <p:cNvSpPr>
            <a:spLocks noGrp="1" noChangeArrowheads="1"/>
          </p:cNvSpPr>
          <p:nvPr>
            <p:ph type="sldNum" idx="12"/>
          </p:nvPr>
        </p:nvSpPr>
        <p:spPr/>
        <p:txBody>
          <a:bodyPr/>
          <a:lstStyle>
            <a:lvl1pPr defTabSz="914400">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Arial" charset="0"/>
              </a:defRPr>
            </a:lvl1pPr>
          </a:lstStyle>
          <a:p>
            <a:pPr>
              <a:defRPr/>
            </a:pPr>
            <a:r>
              <a:rPr lang="en-GB"/>
              <a:t>СЛАЙД </a:t>
            </a:r>
            <a:fld id="{A7A6A1B0-E0F4-4A18-99BF-7F718026FD1A}" type="slidenum">
              <a:rPr lang="en-GB"/>
              <a:pPr>
                <a:defRPr/>
              </a:pPr>
              <a:t>‹#›</a:t>
            </a:fld>
            <a:endParaRPr lang="en-GB"/>
          </a:p>
        </p:txBody>
      </p:sp>
    </p:spTree>
    <p:extLst>
      <p:ext uri="{BB962C8B-B14F-4D97-AF65-F5344CB8AC3E}">
        <p14:creationId xmlns:p14="http://schemas.microsoft.com/office/powerpoint/2010/main" val="6531962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061"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0A7747F-0475-41E2-8111-A257FE6CC301}" type="slidenum">
              <a:rPr lang="en-GB" altLang="ru-RU" sz="1400"/>
              <a:pPr/>
              <a:t>‹#›</a:t>
            </a:fld>
            <a:endParaRPr lang="en-GB" altLang="ru-RU" sz="1400"/>
          </a:p>
        </p:txBody>
      </p:sp>
    </p:spTree>
    <p:extLst>
      <p:ext uri="{BB962C8B-B14F-4D97-AF65-F5344CB8AC3E}">
        <p14:creationId xmlns:p14="http://schemas.microsoft.com/office/powerpoint/2010/main" val="2890337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085"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052A02-448B-447A-8047-F8FABC5120DD}" type="slidenum">
              <a:rPr lang="en-GB" altLang="ru-RU" sz="1400"/>
              <a:pPr/>
              <a:t>‹#›</a:t>
            </a:fld>
            <a:endParaRPr lang="en-GB" altLang="ru-RU" sz="1400"/>
          </a:p>
        </p:txBody>
      </p:sp>
    </p:spTree>
    <p:extLst>
      <p:ext uri="{BB962C8B-B14F-4D97-AF65-F5344CB8AC3E}">
        <p14:creationId xmlns:p14="http://schemas.microsoft.com/office/powerpoint/2010/main" val="1997008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5760899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109"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7D8ED138-5C4D-471E-9CE2-B990BD7B06F9}" type="slidenum">
              <a:rPr lang="en-GB" altLang="ru-RU" sz="1400"/>
              <a:pPr/>
              <a:t>‹#›</a:t>
            </a:fld>
            <a:endParaRPr lang="en-GB" altLang="ru-RU" sz="1400"/>
          </a:p>
        </p:txBody>
      </p:sp>
    </p:spTree>
    <p:extLst>
      <p:ext uri="{BB962C8B-B14F-4D97-AF65-F5344CB8AC3E}">
        <p14:creationId xmlns:p14="http://schemas.microsoft.com/office/powerpoint/2010/main" val="4273198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133"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307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59BDDE-9E59-4CD2-84DA-5CCDC9C56F98}" type="slidenum">
              <a:rPr lang="en-GB" altLang="ru-RU" sz="1400"/>
              <a:pPr/>
              <a:t>‹#›</a:t>
            </a:fld>
            <a:endParaRPr lang="en-GB" altLang="ru-RU" sz="1400"/>
          </a:p>
        </p:txBody>
      </p:sp>
    </p:spTree>
    <p:extLst>
      <p:ext uri="{BB962C8B-B14F-4D97-AF65-F5344CB8AC3E}">
        <p14:creationId xmlns:p14="http://schemas.microsoft.com/office/powerpoint/2010/main" val="3864151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8"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6157"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3"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4"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5"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08B6F7F9-98DB-49D3-869B-0A0A249CDFA7}" type="slidenum">
              <a:rPr lang="en-GB" altLang="ru-RU" sz="1400"/>
              <a:pPr/>
              <a:t>‹#›</a:t>
            </a:fld>
            <a:endParaRPr lang="en-GB" altLang="ru-RU" sz="1400"/>
          </a:p>
        </p:txBody>
      </p:sp>
    </p:spTree>
    <p:extLst>
      <p:ext uri="{BB962C8B-B14F-4D97-AF65-F5344CB8AC3E}">
        <p14:creationId xmlns:p14="http://schemas.microsoft.com/office/powerpoint/2010/main" val="24840381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4"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181"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9"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0"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1"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18DB481-5502-4335-8EEC-8B73E1B03B43}" type="slidenum">
              <a:rPr lang="en-GB" altLang="ru-RU" sz="1400"/>
              <a:pPr/>
              <a:t>‹#›</a:t>
            </a:fld>
            <a:endParaRPr lang="en-GB" altLang="ru-RU" sz="1400"/>
          </a:p>
        </p:txBody>
      </p:sp>
    </p:spTree>
    <p:extLst>
      <p:ext uri="{BB962C8B-B14F-4D97-AF65-F5344CB8AC3E}">
        <p14:creationId xmlns:p14="http://schemas.microsoft.com/office/powerpoint/2010/main" val="35429661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3"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205"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8"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9"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0"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88EB92D-50A5-45D7-B787-88F9BF28E9DE}" type="slidenum">
              <a:rPr lang="en-GB" altLang="ru-RU" sz="1400"/>
              <a:pPr/>
              <a:t>‹#›</a:t>
            </a:fld>
            <a:endParaRPr lang="en-GB" altLang="ru-RU" sz="1400"/>
          </a:p>
        </p:txBody>
      </p:sp>
    </p:spTree>
    <p:extLst>
      <p:ext uri="{BB962C8B-B14F-4D97-AF65-F5344CB8AC3E}">
        <p14:creationId xmlns:p14="http://schemas.microsoft.com/office/powerpoint/2010/main" val="19537001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9229"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2FBC098D-126D-4ACE-B62A-4A4CD50FC574}" type="slidenum">
              <a:rPr lang="en-GB" altLang="ru-RU" sz="1400"/>
              <a:pPr/>
              <a:t>‹#›</a:t>
            </a:fld>
            <a:endParaRPr lang="en-GB" altLang="ru-RU" sz="1400"/>
          </a:p>
        </p:txBody>
      </p:sp>
    </p:spTree>
    <p:extLst>
      <p:ext uri="{BB962C8B-B14F-4D97-AF65-F5344CB8AC3E}">
        <p14:creationId xmlns:p14="http://schemas.microsoft.com/office/powerpoint/2010/main" val="9644373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0253"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4979810-1ADB-4A42-A999-6FEEB1CD365D}" type="slidenum">
              <a:rPr lang="en-GB" altLang="ru-RU" sz="1400"/>
              <a:pPr/>
              <a:t>‹#›</a:t>
            </a:fld>
            <a:endParaRPr lang="en-GB" altLang="ru-RU" sz="1400"/>
          </a:p>
        </p:txBody>
      </p:sp>
    </p:spTree>
    <p:extLst>
      <p:ext uri="{BB962C8B-B14F-4D97-AF65-F5344CB8AC3E}">
        <p14:creationId xmlns:p14="http://schemas.microsoft.com/office/powerpoint/2010/main" val="4040743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1277"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C545908A-47A3-4825-82B0-3C5B12B2C817}" type="slidenum">
              <a:rPr lang="en-GB" altLang="ru-RU" sz="1400"/>
              <a:pPr/>
              <a:t>‹#›</a:t>
            </a:fld>
            <a:endParaRPr lang="en-GB" altLang="ru-RU" sz="1400"/>
          </a:p>
        </p:txBody>
      </p:sp>
    </p:spTree>
    <p:extLst>
      <p:ext uri="{BB962C8B-B14F-4D97-AF65-F5344CB8AC3E}">
        <p14:creationId xmlns:p14="http://schemas.microsoft.com/office/powerpoint/2010/main" val="6970407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2301"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Вертикальный заголовок 1"/>
          <p:cNvSpPr>
            <a:spLocks noGrp="1"/>
          </p:cNvSpPr>
          <p:nvPr>
            <p:ph type="title" orient="vert"/>
          </p:nvPr>
        </p:nvSpPr>
        <p:spPr>
          <a:xfrm>
            <a:off x="6875463" y="731838"/>
            <a:ext cx="2241550" cy="52879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46050" y="731838"/>
            <a:ext cx="6577013" cy="52879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46B1A02F-7B40-4019-A731-3B2D049C3209}" type="slidenum">
              <a:rPr lang="en-GB" altLang="ru-RU" sz="1400"/>
              <a:pPr/>
              <a:t>‹#›</a:t>
            </a:fld>
            <a:endParaRPr lang="en-GB" altLang="ru-RU" sz="1400"/>
          </a:p>
        </p:txBody>
      </p:sp>
    </p:spTree>
    <p:extLst>
      <p:ext uri="{BB962C8B-B14F-4D97-AF65-F5344CB8AC3E}">
        <p14:creationId xmlns:p14="http://schemas.microsoft.com/office/powerpoint/2010/main" val="2200296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bl" preserve="1">
  <p:cSld name="Заголовок и таблиц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3325"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dirty="0" smtClean="0"/>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32CDDF4-B7F4-40F4-A820-0C8DC32AC012}" type="slidenum">
              <a:rPr lang="en-GB" altLang="ru-RU" sz="1400"/>
              <a:pPr/>
              <a:t>‹#›</a:t>
            </a:fld>
            <a:endParaRPr lang="en-GB" altLang="ru-RU" sz="1400"/>
          </a:p>
        </p:txBody>
      </p:sp>
    </p:spTree>
    <p:extLst>
      <p:ext uri="{BB962C8B-B14F-4D97-AF65-F5344CB8AC3E}">
        <p14:creationId xmlns:p14="http://schemas.microsoft.com/office/powerpoint/2010/main" val="215792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42279020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6"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4349" r:id="rId4" imgW="466692" imgH="509406" progId="">
                  <p:embed/>
                </p:oleObj>
              </mc:Choice>
              <mc:Fallback>
                <p:oleObj r:id="rId4" imgW="466692" imgH="509406" progId="">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30738" y="1487488"/>
            <a:ext cx="4318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30738" y="3829050"/>
            <a:ext cx="4318000" cy="21907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2"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3"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4"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85E909E4-90E2-4FAD-A400-BD1541CBDAAC}" type="slidenum">
              <a:rPr lang="en-GB" altLang="ru-RU" sz="1400"/>
              <a:pPr/>
              <a:t>‹#›</a:t>
            </a:fld>
            <a:endParaRPr lang="en-GB" altLang="ru-RU" sz="1400"/>
          </a:p>
        </p:txBody>
      </p:sp>
    </p:spTree>
    <p:extLst>
      <p:ext uri="{BB962C8B-B14F-4D97-AF65-F5344CB8AC3E}">
        <p14:creationId xmlns:p14="http://schemas.microsoft.com/office/powerpoint/2010/main" val="38762502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3" name="Прямоугольник 11"/>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5" name="Прямоугольник 4"/>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6" name="Прямоугольник 5"/>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7" name="Прямоугольник 6"/>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8" name="Прямоугольник 7"/>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9" name="Прямоугольник 8"/>
          <p:cNvSpPr/>
          <p:nvPr/>
        </p:nvSpPr>
        <p:spPr bwMode="invGray">
          <a:xfrm>
            <a:off x="8977313" y="-1588"/>
            <a:ext cx="25400"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0" name="Прямоугольник 9"/>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1" name="Прямоугольник 10"/>
          <p:cNvSpPr/>
          <p:nvPr/>
        </p:nvSpPr>
        <p:spPr bwMode="invGray">
          <a:xfrm>
            <a:off x="8875713" y="0"/>
            <a:ext cx="635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2" name="Прямоугольник 1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13" name="Прямоугольник 27"/>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1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extLst>
      <p:ext uri="{BB962C8B-B14F-4D97-AF65-F5344CB8AC3E}">
        <p14:creationId xmlns:p14="http://schemas.microsoft.com/office/powerpoint/2010/main" val="1744964002"/>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639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0A7747F-0475-41E2-8111-A257FE6CC301}" type="slidenum">
              <a:rPr lang="en-GB" altLang="ru-RU" sz="1400"/>
              <a:pPr/>
              <a:t>‹#›</a:t>
            </a:fld>
            <a:endParaRPr lang="en-GB" altLang="ru-RU" sz="1400"/>
          </a:p>
        </p:txBody>
      </p:sp>
    </p:spTree>
    <p:extLst>
      <p:ext uri="{BB962C8B-B14F-4D97-AF65-F5344CB8AC3E}">
        <p14:creationId xmlns:p14="http://schemas.microsoft.com/office/powerpoint/2010/main" val="39055753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742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052A02-448B-447A-8047-F8FABC5120DD}" type="slidenum">
              <a:rPr lang="en-GB" altLang="ru-RU" sz="1400"/>
              <a:pPr/>
              <a:t>‹#›</a:t>
            </a:fld>
            <a:endParaRPr lang="en-GB" altLang="ru-RU" sz="1400"/>
          </a:p>
        </p:txBody>
      </p:sp>
    </p:spTree>
    <p:extLst>
      <p:ext uri="{BB962C8B-B14F-4D97-AF65-F5344CB8AC3E}">
        <p14:creationId xmlns:p14="http://schemas.microsoft.com/office/powerpoint/2010/main" val="1925607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844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7D8ED138-5C4D-471E-9CE2-B990BD7B06F9}" type="slidenum">
              <a:rPr lang="en-GB" altLang="ru-RU" sz="1400"/>
              <a:pPr/>
              <a:t>‹#›</a:t>
            </a:fld>
            <a:endParaRPr lang="en-GB" altLang="ru-RU" sz="1400"/>
          </a:p>
        </p:txBody>
      </p:sp>
    </p:spTree>
    <p:extLst>
      <p:ext uri="{BB962C8B-B14F-4D97-AF65-F5344CB8AC3E}">
        <p14:creationId xmlns:p14="http://schemas.microsoft.com/office/powerpoint/2010/main" val="32065768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946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307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59BDDE-9E59-4CD2-84DA-5CCDC9C56F98}" type="slidenum">
              <a:rPr lang="en-GB" altLang="ru-RU" sz="1400"/>
              <a:pPr/>
              <a:t>‹#›</a:t>
            </a:fld>
            <a:endParaRPr lang="en-GB" altLang="ru-RU" sz="1400"/>
          </a:p>
        </p:txBody>
      </p:sp>
    </p:spTree>
    <p:extLst>
      <p:ext uri="{BB962C8B-B14F-4D97-AF65-F5344CB8AC3E}">
        <p14:creationId xmlns:p14="http://schemas.microsoft.com/office/powerpoint/2010/main" val="3640824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8"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049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3"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4"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5"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08B6F7F9-98DB-49D3-869B-0A0A249CDFA7}" type="slidenum">
              <a:rPr lang="en-GB" altLang="ru-RU" sz="1400"/>
              <a:pPr/>
              <a:t>‹#›</a:t>
            </a:fld>
            <a:endParaRPr lang="en-GB" altLang="ru-RU" sz="1400"/>
          </a:p>
        </p:txBody>
      </p:sp>
    </p:spTree>
    <p:extLst>
      <p:ext uri="{BB962C8B-B14F-4D97-AF65-F5344CB8AC3E}">
        <p14:creationId xmlns:p14="http://schemas.microsoft.com/office/powerpoint/2010/main" val="11392738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4"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151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9"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0"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1"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18DB481-5502-4335-8EEC-8B73E1B03B43}" type="slidenum">
              <a:rPr lang="en-GB" altLang="ru-RU" sz="1400"/>
              <a:pPr/>
              <a:t>‹#›</a:t>
            </a:fld>
            <a:endParaRPr lang="en-GB" altLang="ru-RU" sz="1400"/>
          </a:p>
        </p:txBody>
      </p:sp>
    </p:spTree>
    <p:extLst>
      <p:ext uri="{BB962C8B-B14F-4D97-AF65-F5344CB8AC3E}">
        <p14:creationId xmlns:p14="http://schemas.microsoft.com/office/powerpoint/2010/main" val="6383147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3"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254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8"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9"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0"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88EB92D-50A5-45D7-B787-88F9BF28E9DE}" type="slidenum">
              <a:rPr lang="en-GB" altLang="ru-RU" sz="1400"/>
              <a:pPr/>
              <a:t>‹#›</a:t>
            </a:fld>
            <a:endParaRPr lang="en-GB" altLang="ru-RU" sz="1400"/>
          </a:p>
        </p:txBody>
      </p:sp>
    </p:spTree>
    <p:extLst>
      <p:ext uri="{BB962C8B-B14F-4D97-AF65-F5344CB8AC3E}">
        <p14:creationId xmlns:p14="http://schemas.microsoft.com/office/powerpoint/2010/main" val="40287281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356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2FBC098D-126D-4ACE-B62A-4A4CD50FC574}" type="slidenum">
              <a:rPr lang="en-GB" altLang="ru-RU" sz="1400"/>
              <a:pPr/>
              <a:t>‹#›</a:t>
            </a:fld>
            <a:endParaRPr lang="en-GB" altLang="ru-RU" sz="1400"/>
          </a:p>
        </p:txBody>
      </p:sp>
    </p:spTree>
    <p:extLst>
      <p:ext uri="{BB962C8B-B14F-4D97-AF65-F5344CB8AC3E}">
        <p14:creationId xmlns:p14="http://schemas.microsoft.com/office/powerpoint/2010/main" val="3266171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3295639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458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4979810-1ADB-4A42-A999-6FEEB1CD365D}" type="slidenum">
              <a:rPr lang="en-GB" altLang="ru-RU" sz="1400"/>
              <a:pPr/>
              <a:t>‹#›</a:t>
            </a:fld>
            <a:endParaRPr lang="en-GB" altLang="ru-RU" sz="1400"/>
          </a:p>
        </p:txBody>
      </p:sp>
    </p:spTree>
    <p:extLst>
      <p:ext uri="{BB962C8B-B14F-4D97-AF65-F5344CB8AC3E}">
        <p14:creationId xmlns:p14="http://schemas.microsoft.com/office/powerpoint/2010/main" val="3048622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561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C545908A-47A3-4825-82B0-3C5B12B2C817}" type="slidenum">
              <a:rPr lang="en-GB" altLang="ru-RU" sz="1400"/>
              <a:pPr/>
              <a:t>‹#›</a:t>
            </a:fld>
            <a:endParaRPr lang="en-GB" altLang="ru-RU" sz="1400"/>
          </a:p>
        </p:txBody>
      </p:sp>
    </p:spTree>
    <p:extLst>
      <p:ext uri="{BB962C8B-B14F-4D97-AF65-F5344CB8AC3E}">
        <p14:creationId xmlns:p14="http://schemas.microsoft.com/office/powerpoint/2010/main" val="3151322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663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Вертикальный заголовок 1"/>
          <p:cNvSpPr>
            <a:spLocks noGrp="1"/>
          </p:cNvSpPr>
          <p:nvPr>
            <p:ph type="title" orient="vert"/>
          </p:nvPr>
        </p:nvSpPr>
        <p:spPr>
          <a:xfrm>
            <a:off x="6875463" y="731838"/>
            <a:ext cx="2241550" cy="52879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46050" y="731838"/>
            <a:ext cx="6577013" cy="52879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46B1A02F-7B40-4019-A731-3B2D049C3209}" type="slidenum">
              <a:rPr lang="en-GB" altLang="ru-RU" sz="1400"/>
              <a:pPr/>
              <a:t>‹#›</a:t>
            </a:fld>
            <a:endParaRPr lang="en-GB" altLang="ru-RU" sz="1400"/>
          </a:p>
        </p:txBody>
      </p:sp>
    </p:spTree>
    <p:extLst>
      <p:ext uri="{BB962C8B-B14F-4D97-AF65-F5344CB8AC3E}">
        <p14:creationId xmlns:p14="http://schemas.microsoft.com/office/powerpoint/2010/main" val="13598397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bl" preserve="1">
  <p:cSld name="Заголовок и таблиц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766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dirty="0" smtClean="0"/>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32CDDF4-B7F4-40F4-A820-0C8DC32AC012}" type="slidenum">
              <a:rPr lang="en-GB" altLang="ru-RU" sz="1400"/>
              <a:pPr/>
              <a:t>‹#›</a:t>
            </a:fld>
            <a:endParaRPr lang="en-GB" altLang="ru-RU" sz="1400"/>
          </a:p>
        </p:txBody>
      </p:sp>
    </p:spTree>
    <p:extLst>
      <p:ext uri="{BB962C8B-B14F-4D97-AF65-F5344CB8AC3E}">
        <p14:creationId xmlns:p14="http://schemas.microsoft.com/office/powerpoint/2010/main" val="13446399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6"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868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30738" y="1487488"/>
            <a:ext cx="4318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30738" y="3829050"/>
            <a:ext cx="4318000" cy="21907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2"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3"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4"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85E909E4-90E2-4FAD-A400-BD1541CBDAAC}" type="slidenum">
              <a:rPr lang="en-GB" altLang="ru-RU" sz="1400"/>
              <a:pPr/>
              <a:t>‹#›</a:t>
            </a:fld>
            <a:endParaRPr lang="en-GB" altLang="ru-RU" sz="1400"/>
          </a:p>
        </p:txBody>
      </p:sp>
    </p:spTree>
    <p:extLst>
      <p:ext uri="{BB962C8B-B14F-4D97-AF65-F5344CB8AC3E}">
        <p14:creationId xmlns:p14="http://schemas.microsoft.com/office/powerpoint/2010/main" val="14890048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3" name="Прямоугольник 11"/>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5" name="Прямоугольник 4"/>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6" name="Прямоугольник 5"/>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7" name="Прямоугольник 6"/>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8" name="Прямоугольник 7"/>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9" name="Прямоугольник 8"/>
          <p:cNvSpPr/>
          <p:nvPr/>
        </p:nvSpPr>
        <p:spPr bwMode="invGray">
          <a:xfrm>
            <a:off x="8977313" y="-1588"/>
            <a:ext cx="25400"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0" name="Прямоугольник 9"/>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1" name="Прямоугольник 10"/>
          <p:cNvSpPr/>
          <p:nvPr/>
        </p:nvSpPr>
        <p:spPr bwMode="invGray">
          <a:xfrm>
            <a:off x="8875713" y="0"/>
            <a:ext cx="635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2" name="Прямоугольник 1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13" name="Прямоугольник 27"/>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1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extLst>
      <p:ext uri="{BB962C8B-B14F-4D97-AF65-F5344CB8AC3E}">
        <p14:creationId xmlns:p14="http://schemas.microsoft.com/office/powerpoint/2010/main" val="1755270363"/>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073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0A7747F-0475-41E2-8111-A257FE6CC301}" type="slidenum">
              <a:rPr lang="en-GB" altLang="ru-RU" sz="1400"/>
              <a:pPr/>
              <a:t>‹#›</a:t>
            </a:fld>
            <a:endParaRPr lang="en-GB" altLang="ru-RU" sz="1400"/>
          </a:p>
        </p:txBody>
      </p:sp>
    </p:spTree>
    <p:extLst>
      <p:ext uri="{BB962C8B-B14F-4D97-AF65-F5344CB8AC3E}">
        <p14:creationId xmlns:p14="http://schemas.microsoft.com/office/powerpoint/2010/main" val="12563500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175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052A02-448B-447A-8047-F8FABC5120DD}" type="slidenum">
              <a:rPr lang="en-GB" altLang="ru-RU" sz="1400"/>
              <a:pPr/>
              <a:t>‹#›</a:t>
            </a:fld>
            <a:endParaRPr lang="en-GB" altLang="ru-RU" sz="1400"/>
          </a:p>
        </p:txBody>
      </p:sp>
    </p:spTree>
    <p:extLst>
      <p:ext uri="{BB962C8B-B14F-4D97-AF65-F5344CB8AC3E}">
        <p14:creationId xmlns:p14="http://schemas.microsoft.com/office/powerpoint/2010/main" val="22727090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278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7D8ED138-5C4D-471E-9CE2-B990BD7B06F9}" type="slidenum">
              <a:rPr lang="en-GB" altLang="ru-RU" sz="1400"/>
              <a:pPr/>
              <a:t>‹#›</a:t>
            </a:fld>
            <a:endParaRPr lang="en-GB" altLang="ru-RU" sz="1400"/>
          </a:p>
        </p:txBody>
      </p:sp>
    </p:spTree>
    <p:extLst>
      <p:ext uri="{BB962C8B-B14F-4D97-AF65-F5344CB8AC3E}">
        <p14:creationId xmlns:p14="http://schemas.microsoft.com/office/powerpoint/2010/main" val="41139996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380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307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59BDDE-9E59-4CD2-84DA-5CCDC9C56F98}" type="slidenum">
              <a:rPr lang="en-GB" altLang="ru-RU" sz="1400"/>
              <a:pPr/>
              <a:t>‹#›</a:t>
            </a:fld>
            <a:endParaRPr lang="en-GB" altLang="ru-RU" sz="1400"/>
          </a:p>
        </p:txBody>
      </p:sp>
    </p:spTree>
    <p:extLst>
      <p:ext uri="{BB962C8B-B14F-4D97-AF65-F5344CB8AC3E}">
        <p14:creationId xmlns:p14="http://schemas.microsoft.com/office/powerpoint/2010/main" val="1229104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3912415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8"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482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3"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4"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5"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08B6F7F9-98DB-49D3-869B-0A0A249CDFA7}" type="slidenum">
              <a:rPr lang="en-GB" altLang="ru-RU" sz="1400"/>
              <a:pPr/>
              <a:t>‹#›</a:t>
            </a:fld>
            <a:endParaRPr lang="en-GB" altLang="ru-RU" sz="1400"/>
          </a:p>
        </p:txBody>
      </p:sp>
    </p:spTree>
    <p:extLst>
      <p:ext uri="{BB962C8B-B14F-4D97-AF65-F5344CB8AC3E}">
        <p14:creationId xmlns:p14="http://schemas.microsoft.com/office/powerpoint/2010/main" val="3777745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4"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585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9"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0"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1"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18DB481-5502-4335-8EEC-8B73E1B03B43}" type="slidenum">
              <a:rPr lang="en-GB" altLang="ru-RU" sz="1400"/>
              <a:pPr/>
              <a:t>‹#›</a:t>
            </a:fld>
            <a:endParaRPr lang="en-GB" altLang="ru-RU" sz="1400"/>
          </a:p>
        </p:txBody>
      </p:sp>
    </p:spTree>
    <p:extLst>
      <p:ext uri="{BB962C8B-B14F-4D97-AF65-F5344CB8AC3E}">
        <p14:creationId xmlns:p14="http://schemas.microsoft.com/office/powerpoint/2010/main" val="11557484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3"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687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8"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9"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0"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88EB92D-50A5-45D7-B787-88F9BF28E9DE}" type="slidenum">
              <a:rPr lang="en-GB" altLang="ru-RU" sz="1400"/>
              <a:pPr/>
              <a:t>‹#›</a:t>
            </a:fld>
            <a:endParaRPr lang="en-GB" altLang="ru-RU" sz="1400"/>
          </a:p>
        </p:txBody>
      </p:sp>
    </p:spTree>
    <p:extLst>
      <p:ext uri="{BB962C8B-B14F-4D97-AF65-F5344CB8AC3E}">
        <p14:creationId xmlns:p14="http://schemas.microsoft.com/office/powerpoint/2010/main" val="29386087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790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2FBC098D-126D-4ACE-B62A-4A4CD50FC574}" type="slidenum">
              <a:rPr lang="en-GB" altLang="ru-RU" sz="1400"/>
              <a:pPr/>
              <a:t>‹#›</a:t>
            </a:fld>
            <a:endParaRPr lang="en-GB" altLang="ru-RU" sz="1400"/>
          </a:p>
        </p:txBody>
      </p:sp>
    </p:spTree>
    <p:extLst>
      <p:ext uri="{BB962C8B-B14F-4D97-AF65-F5344CB8AC3E}">
        <p14:creationId xmlns:p14="http://schemas.microsoft.com/office/powerpoint/2010/main" val="10365913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892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4979810-1ADB-4A42-A999-6FEEB1CD365D}" type="slidenum">
              <a:rPr lang="en-GB" altLang="ru-RU" sz="1400"/>
              <a:pPr/>
              <a:t>‹#›</a:t>
            </a:fld>
            <a:endParaRPr lang="en-GB" altLang="ru-RU" sz="1400"/>
          </a:p>
        </p:txBody>
      </p:sp>
    </p:spTree>
    <p:extLst>
      <p:ext uri="{BB962C8B-B14F-4D97-AF65-F5344CB8AC3E}">
        <p14:creationId xmlns:p14="http://schemas.microsoft.com/office/powerpoint/2010/main" val="727355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3994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C545908A-47A3-4825-82B0-3C5B12B2C817}" type="slidenum">
              <a:rPr lang="en-GB" altLang="ru-RU" sz="1400"/>
              <a:pPr/>
              <a:t>‹#›</a:t>
            </a:fld>
            <a:endParaRPr lang="en-GB" altLang="ru-RU" sz="1400"/>
          </a:p>
        </p:txBody>
      </p:sp>
    </p:spTree>
    <p:extLst>
      <p:ext uri="{BB962C8B-B14F-4D97-AF65-F5344CB8AC3E}">
        <p14:creationId xmlns:p14="http://schemas.microsoft.com/office/powerpoint/2010/main" val="12549313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097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Вертикальный заголовок 1"/>
          <p:cNvSpPr>
            <a:spLocks noGrp="1"/>
          </p:cNvSpPr>
          <p:nvPr>
            <p:ph type="title" orient="vert"/>
          </p:nvPr>
        </p:nvSpPr>
        <p:spPr>
          <a:xfrm>
            <a:off x="6875463" y="731838"/>
            <a:ext cx="2241550" cy="52879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46050" y="731838"/>
            <a:ext cx="6577013" cy="52879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46B1A02F-7B40-4019-A731-3B2D049C3209}" type="slidenum">
              <a:rPr lang="en-GB" altLang="ru-RU" sz="1400"/>
              <a:pPr/>
              <a:t>‹#›</a:t>
            </a:fld>
            <a:endParaRPr lang="en-GB" altLang="ru-RU" sz="1400"/>
          </a:p>
        </p:txBody>
      </p:sp>
    </p:spTree>
    <p:extLst>
      <p:ext uri="{BB962C8B-B14F-4D97-AF65-F5344CB8AC3E}">
        <p14:creationId xmlns:p14="http://schemas.microsoft.com/office/powerpoint/2010/main" val="24356024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bl" preserve="1">
  <p:cSld name="Заголовок и таблиц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199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dirty="0" smtClean="0"/>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32CDDF4-B7F4-40F4-A820-0C8DC32AC012}" type="slidenum">
              <a:rPr lang="en-GB" altLang="ru-RU" sz="1400"/>
              <a:pPr/>
              <a:t>‹#›</a:t>
            </a:fld>
            <a:endParaRPr lang="en-GB" altLang="ru-RU" sz="1400"/>
          </a:p>
        </p:txBody>
      </p:sp>
    </p:spTree>
    <p:extLst>
      <p:ext uri="{BB962C8B-B14F-4D97-AF65-F5344CB8AC3E}">
        <p14:creationId xmlns:p14="http://schemas.microsoft.com/office/powerpoint/2010/main" val="4187313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6"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302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30738" y="1487488"/>
            <a:ext cx="4318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30738" y="3829050"/>
            <a:ext cx="4318000" cy="21907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2"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3"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4"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85E909E4-90E2-4FAD-A400-BD1541CBDAAC}" type="slidenum">
              <a:rPr lang="en-GB" altLang="ru-RU" sz="1400"/>
              <a:pPr/>
              <a:t>‹#›</a:t>
            </a:fld>
            <a:endParaRPr lang="en-GB" altLang="ru-RU" sz="1400"/>
          </a:p>
        </p:txBody>
      </p:sp>
    </p:spTree>
    <p:extLst>
      <p:ext uri="{BB962C8B-B14F-4D97-AF65-F5344CB8AC3E}">
        <p14:creationId xmlns:p14="http://schemas.microsoft.com/office/powerpoint/2010/main" val="27378678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3" name="Прямоугольник 11"/>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5" name="Прямоугольник 4"/>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6" name="Прямоугольник 5"/>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7" name="Прямоугольник 6"/>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8" name="Прямоугольник 7"/>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9" name="Прямоугольник 8"/>
          <p:cNvSpPr/>
          <p:nvPr/>
        </p:nvSpPr>
        <p:spPr bwMode="invGray">
          <a:xfrm>
            <a:off x="8977313" y="-1588"/>
            <a:ext cx="25400"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0" name="Прямоугольник 9"/>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1" name="Прямоугольник 10"/>
          <p:cNvSpPr/>
          <p:nvPr/>
        </p:nvSpPr>
        <p:spPr bwMode="invGray">
          <a:xfrm>
            <a:off x="8875713" y="0"/>
            <a:ext cx="635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2" name="Прямоугольник 1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13" name="Прямоугольник 27"/>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1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extLst>
      <p:ext uri="{BB962C8B-B14F-4D97-AF65-F5344CB8AC3E}">
        <p14:creationId xmlns:p14="http://schemas.microsoft.com/office/powerpoint/2010/main" val="91242445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17288138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506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0A7747F-0475-41E2-8111-A257FE6CC301}" type="slidenum">
              <a:rPr lang="en-GB" altLang="ru-RU" sz="1400"/>
              <a:pPr/>
              <a:t>‹#›</a:t>
            </a:fld>
            <a:endParaRPr lang="en-GB" altLang="ru-RU" sz="1400"/>
          </a:p>
        </p:txBody>
      </p:sp>
    </p:spTree>
    <p:extLst>
      <p:ext uri="{BB962C8B-B14F-4D97-AF65-F5344CB8AC3E}">
        <p14:creationId xmlns:p14="http://schemas.microsoft.com/office/powerpoint/2010/main" val="16192163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609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052A02-448B-447A-8047-F8FABC5120DD}" type="slidenum">
              <a:rPr lang="en-GB" altLang="ru-RU" sz="1400"/>
              <a:pPr/>
              <a:t>‹#›</a:t>
            </a:fld>
            <a:endParaRPr lang="en-GB" altLang="ru-RU" sz="1400"/>
          </a:p>
        </p:txBody>
      </p:sp>
    </p:spTree>
    <p:extLst>
      <p:ext uri="{BB962C8B-B14F-4D97-AF65-F5344CB8AC3E}">
        <p14:creationId xmlns:p14="http://schemas.microsoft.com/office/powerpoint/2010/main" val="2181203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711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7D8ED138-5C4D-471E-9CE2-B990BD7B06F9}" type="slidenum">
              <a:rPr lang="en-GB" altLang="ru-RU" sz="1400"/>
              <a:pPr/>
              <a:t>‹#›</a:t>
            </a:fld>
            <a:endParaRPr lang="en-GB" altLang="ru-RU" sz="1400"/>
          </a:p>
        </p:txBody>
      </p:sp>
    </p:spTree>
    <p:extLst>
      <p:ext uri="{BB962C8B-B14F-4D97-AF65-F5344CB8AC3E}">
        <p14:creationId xmlns:p14="http://schemas.microsoft.com/office/powerpoint/2010/main" val="13116819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814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307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59BDDE-9E59-4CD2-84DA-5CCDC9C56F98}" type="slidenum">
              <a:rPr lang="en-GB" altLang="ru-RU" sz="1400"/>
              <a:pPr/>
              <a:t>‹#›</a:t>
            </a:fld>
            <a:endParaRPr lang="en-GB" altLang="ru-RU" sz="1400"/>
          </a:p>
        </p:txBody>
      </p:sp>
    </p:spTree>
    <p:extLst>
      <p:ext uri="{BB962C8B-B14F-4D97-AF65-F5344CB8AC3E}">
        <p14:creationId xmlns:p14="http://schemas.microsoft.com/office/powerpoint/2010/main" val="2227706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8"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916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3"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4"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5"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08B6F7F9-98DB-49D3-869B-0A0A249CDFA7}" type="slidenum">
              <a:rPr lang="en-GB" altLang="ru-RU" sz="1400"/>
              <a:pPr/>
              <a:t>‹#›</a:t>
            </a:fld>
            <a:endParaRPr lang="en-GB" altLang="ru-RU" sz="1400"/>
          </a:p>
        </p:txBody>
      </p:sp>
    </p:spTree>
    <p:extLst>
      <p:ext uri="{BB962C8B-B14F-4D97-AF65-F5344CB8AC3E}">
        <p14:creationId xmlns:p14="http://schemas.microsoft.com/office/powerpoint/2010/main" val="38880547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4"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018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9"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0"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1"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18DB481-5502-4335-8EEC-8B73E1B03B43}" type="slidenum">
              <a:rPr lang="en-GB" altLang="ru-RU" sz="1400"/>
              <a:pPr/>
              <a:t>‹#›</a:t>
            </a:fld>
            <a:endParaRPr lang="en-GB" altLang="ru-RU" sz="1400"/>
          </a:p>
        </p:txBody>
      </p:sp>
    </p:spTree>
    <p:extLst>
      <p:ext uri="{BB962C8B-B14F-4D97-AF65-F5344CB8AC3E}">
        <p14:creationId xmlns:p14="http://schemas.microsoft.com/office/powerpoint/2010/main" val="10286574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3"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121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8"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9"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0"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88EB92D-50A5-45D7-B787-88F9BF28E9DE}" type="slidenum">
              <a:rPr lang="en-GB" altLang="ru-RU" sz="1400"/>
              <a:pPr/>
              <a:t>‹#›</a:t>
            </a:fld>
            <a:endParaRPr lang="en-GB" altLang="ru-RU" sz="1400"/>
          </a:p>
        </p:txBody>
      </p:sp>
    </p:spTree>
    <p:extLst>
      <p:ext uri="{BB962C8B-B14F-4D97-AF65-F5344CB8AC3E}">
        <p14:creationId xmlns:p14="http://schemas.microsoft.com/office/powerpoint/2010/main" val="30304871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223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2FBC098D-126D-4ACE-B62A-4A4CD50FC574}" type="slidenum">
              <a:rPr lang="en-GB" altLang="ru-RU" sz="1400"/>
              <a:pPr/>
              <a:t>‹#›</a:t>
            </a:fld>
            <a:endParaRPr lang="en-GB" altLang="ru-RU" sz="1400"/>
          </a:p>
        </p:txBody>
      </p:sp>
    </p:spTree>
    <p:extLst>
      <p:ext uri="{BB962C8B-B14F-4D97-AF65-F5344CB8AC3E}">
        <p14:creationId xmlns:p14="http://schemas.microsoft.com/office/powerpoint/2010/main" val="37791270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3260"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4979810-1ADB-4A42-A999-6FEEB1CD365D}" type="slidenum">
              <a:rPr lang="en-GB" altLang="ru-RU" sz="1400"/>
              <a:pPr/>
              <a:t>‹#›</a:t>
            </a:fld>
            <a:endParaRPr lang="en-GB" altLang="ru-RU" sz="1400"/>
          </a:p>
        </p:txBody>
      </p:sp>
    </p:spTree>
    <p:extLst>
      <p:ext uri="{BB962C8B-B14F-4D97-AF65-F5344CB8AC3E}">
        <p14:creationId xmlns:p14="http://schemas.microsoft.com/office/powerpoint/2010/main" val="26729097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4284"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C545908A-47A3-4825-82B0-3C5B12B2C817}" type="slidenum">
              <a:rPr lang="en-GB" altLang="ru-RU" sz="1400"/>
              <a:pPr/>
              <a:t>‹#›</a:t>
            </a:fld>
            <a:endParaRPr lang="en-GB" altLang="ru-RU" sz="1400"/>
          </a:p>
        </p:txBody>
      </p:sp>
    </p:spTree>
    <p:extLst>
      <p:ext uri="{BB962C8B-B14F-4D97-AF65-F5344CB8AC3E}">
        <p14:creationId xmlns:p14="http://schemas.microsoft.com/office/powerpoint/2010/main" val="1694578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18670976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5308"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Вертикальный заголовок 1"/>
          <p:cNvSpPr>
            <a:spLocks noGrp="1"/>
          </p:cNvSpPr>
          <p:nvPr>
            <p:ph type="title" orient="vert"/>
          </p:nvPr>
        </p:nvSpPr>
        <p:spPr>
          <a:xfrm>
            <a:off x="6875463" y="731838"/>
            <a:ext cx="2241550" cy="52879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46050" y="731838"/>
            <a:ext cx="6577013" cy="52879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46B1A02F-7B40-4019-A731-3B2D049C3209}" type="slidenum">
              <a:rPr lang="en-GB" altLang="ru-RU" sz="1400"/>
              <a:pPr/>
              <a:t>‹#›</a:t>
            </a:fld>
            <a:endParaRPr lang="en-GB" altLang="ru-RU" sz="1400"/>
          </a:p>
        </p:txBody>
      </p:sp>
    </p:spTree>
    <p:extLst>
      <p:ext uri="{BB962C8B-B14F-4D97-AF65-F5344CB8AC3E}">
        <p14:creationId xmlns:p14="http://schemas.microsoft.com/office/powerpoint/2010/main" val="28916888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bl" preserve="1">
  <p:cSld name="Заголовок и таблиц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6332"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dirty="0" smtClean="0"/>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32CDDF4-B7F4-40F4-A820-0C8DC32AC012}" type="slidenum">
              <a:rPr lang="en-GB" altLang="ru-RU" sz="1400"/>
              <a:pPr/>
              <a:t>‹#›</a:t>
            </a:fld>
            <a:endParaRPr lang="en-GB" altLang="ru-RU" sz="1400"/>
          </a:p>
        </p:txBody>
      </p:sp>
    </p:spTree>
    <p:extLst>
      <p:ext uri="{BB962C8B-B14F-4D97-AF65-F5344CB8AC3E}">
        <p14:creationId xmlns:p14="http://schemas.microsoft.com/office/powerpoint/2010/main" val="1148929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6"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57356" r:id="rId4" imgW="466692" imgH="509406" progId="">
                  <p:embed/>
                </p:oleObj>
              </mc:Choice>
              <mc:Fallback>
                <p:oleObj r:id="rId4" imgW="466692" imgH="509406" progId="">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30738" y="1487488"/>
            <a:ext cx="4318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30738" y="3829050"/>
            <a:ext cx="4318000" cy="21907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2"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3"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4"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85E909E4-90E2-4FAD-A400-BD1541CBDAAC}" type="slidenum">
              <a:rPr lang="en-GB" altLang="ru-RU" sz="1400"/>
              <a:pPr/>
              <a:t>‹#›</a:t>
            </a:fld>
            <a:endParaRPr lang="en-GB" altLang="ru-RU" sz="1400"/>
          </a:p>
        </p:txBody>
      </p:sp>
    </p:spTree>
    <p:extLst>
      <p:ext uri="{BB962C8B-B14F-4D97-AF65-F5344CB8AC3E}">
        <p14:creationId xmlns:p14="http://schemas.microsoft.com/office/powerpoint/2010/main" val="17411590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3" name="Прямоугольник 11"/>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5" name="Прямоугольник 4"/>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6" name="Прямоугольник 5"/>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7" name="Прямоугольник 6"/>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8" name="Прямоугольник 7"/>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9" name="Прямоугольник 8"/>
          <p:cNvSpPr/>
          <p:nvPr/>
        </p:nvSpPr>
        <p:spPr bwMode="invGray">
          <a:xfrm>
            <a:off x="8977313" y="-1588"/>
            <a:ext cx="25400"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0" name="Прямоугольник 9"/>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1" name="Прямоугольник 10"/>
          <p:cNvSpPr/>
          <p:nvPr/>
        </p:nvSpPr>
        <p:spPr bwMode="invGray">
          <a:xfrm>
            <a:off x="8875713" y="0"/>
            <a:ext cx="635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2" name="Прямоугольник 1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13" name="Прямоугольник 27"/>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1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extLst>
      <p:ext uri="{BB962C8B-B14F-4D97-AF65-F5344CB8AC3E}">
        <p14:creationId xmlns:p14="http://schemas.microsoft.com/office/powerpoint/2010/main" val="2299580672"/>
      </p:ext>
    </p:extLst>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3739"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0A7747F-0475-41E2-8111-A257FE6CC301}" type="slidenum">
              <a:rPr lang="en-GB" altLang="ru-RU" sz="1400"/>
              <a:pPr/>
              <a:t>‹#›</a:t>
            </a:fld>
            <a:endParaRPr lang="en-GB" altLang="ru-RU" sz="1400"/>
          </a:p>
        </p:txBody>
      </p:sp>
    </p:spTree>
    <p:extLst>
      <p:ext uri="{BB962C8B-B14F-4D97-AF65-F5344CB8AC3E}">
        <p14:creationId xmlns:p14="http://schemas.microsoft.com/office/powerpoint/2010/main" val="36306323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4763"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052A02-448B-447A-8047-F8FABC5120DD}" type="slidenum">
              <a:rPr lang="en-GB" altLang="ru-RU" sz="1400"/>
              <a:pPr/>
              <a:t>‹#›</a:t>
            </a:fld>
            <a:endParaRPr lang="en-GB" altLang="ru-RU" sz="1400"/>
          </a:p>
        </p:txBody>
      </p:sp>
    </p:spTree>
    <p:extLst>
      <p:ext uri="{BB962C8B-B14F-4D97-AF65-F5344CB8AC3E}">
        <p14:creationId xmlns:p14="http://schemas.microsoft.com/office/powerpoint/2010/main" val="33320993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5787"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7D8ED138-5C4D-471E-9CE2-B990BD7B06F9}" type="slidenum">
              <a:rPr lang="en-GB" altLang="ru-RU" sz="1400"/>
              <a:pPr/>
              <a:t>‹#›</a:t>
            </a:fld>
            <a:endParaRPr lang="en-GB" altLang="ru-RU" sz="1400"/>
          </a:p>
        </p:txBody>
      </p:sp>
    </p:spTree>
    <p:extLst>
      <p:ext uri="{BB962C8B-B14F-4D97-AF65-F5344CB8AC3E}">
        <p14:creationId xmlns:p14="http://schemas.microsoft.com/office/powerpoint/2010/main" val="274091600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6811"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30738" y="1487488"/>
            <a:ext cx="4318000" cy="453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759BDDE-9E59-4CD2-84DA-5CCDC9C56F98}" type="slidenum">
              <a:rPr lang="en-GB" altLang="ru-RU" sz="1400"/>
              <a:pPr/>
              <a:t>‹#›</a:t>
            </a:fld>
            <a:endParaRPr lang="en-GB" altLang="ru-RU" sz="1400"/>
          </a:p>
        </p:txBody>
      </p:sp>
    </p:spTree>
    <p:extLst>
      <p:ext uri="{BB962C8B-B14F-4D97-AF65-F5344CB8AC3E}">
        <p14:creationId xmlns:p14="http://schemas.microsoft.com/office/powerpoint/2010/main" val="23352169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8"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7835"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3"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4"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5"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08B6F7F9-98DB-49D3-869B-0A0A249CDFA7}" type="slidenum">
              <a:rPr lang="en-GB" altLang="ru-RU" sz="1400"/>
              <a:pPr/>
              <a:t>‹#›</a:t>
            </a:fld>
            <a:endParaRPr lang="en-GB" altLang="ru-RU" sz="1400"/>
          </a:p>
        </p:txBody>
      </p:sp>
    </p:spTree>
    <p:extLst>
      <p:ext uri="{BB962C8B-B14F-4D97-AF65-F5344CB8AC3E}">
        <p14:creationId xmlns:p14="http://schemas.microsoft.com/office/powerpoint/2010/main" val="1828982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4"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8859"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9"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0"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1"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18DB481-5502-4335-8EEC-8B73E1B03B43}" type="slidenum">
              <a:rPr lang="en-GB" altLang="ru-RU" sz="1400"/>
              <a:pPr/>
              <a:t>‹#›</a:t>
            </a:fld>
            <a:endParaRPr lang="en-GB" altLang="ru-RU" sz="1400"/>
          </a:p>
        </p:txBody>
      </p:sp>
    </p:spTree>
    <p:extLst>
      <p:ext uri="{BB962C8B-B14F-4D97-AF65-F5344CB8AC3E}">
        <p14:creationId xmlns:p14="http://schemas.microsoft.com/office/powerpoint/2010/main" val="886739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smtClean="0"/>
              <a:t>Образец текста</a:t>
            </a:r>
          </a:p>
        </p:txBody>
      </p:sp>
      <p:sp>
        <p:nvSpPr>
          <p:cNvPr id="5" name="Date Placeholder 4"/>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26903924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3"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9883"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8"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9"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0"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88EB92D-50A5-45D7-B787-88F9BF28E9DE}" type="slidenum">
              <a:rPr lang="en-GB" altLang="ru-RU" sz="1400"/>
              <a:pPr/>
              <a:t>‹#›</a:t>
            </a:fld>
            <a:endParaRPr lang="en-GB" altLang="ru-RU" sz="1400"/>
          </a:p>
        </p:txBody>
      </p:sp>
    </p:spTree>
    <p:extLst>
      <p:ext uri="{BB962C8B-B14F-4D97-AF65-F5344CB8AC3E}">
        <p14:creationId xmlns:p14="http://schemas.microsoft.com/office/powerpoint/2010/main" val="708045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0907"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2FBC098D-126D-4ACE-B62A-4A4CD50FC574}" type="slidenum">
              <a:rPr lang="en-GB" altLang="ru-RU" sz="1400"/>
              <a:pPr/>
              <a:t>‹#›</a:t>
            </a:fld>
            <a:endParaRPr lang="en-GB" altLang="ru-RU" sz="1400"/>
          </a:p>
        </p:txBody>
      </p:sp>
    </p:spTree>
    <p:extLst>
      <p:ext uri="{BB962C8B-B14F-4D97-AF65-F5344CB8AC3E}">
        <p14:creationId xmlns:p14="http://schemas.microsoft.com/office/powerpoint/2010/main" val="17278475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6"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1931"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2"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3"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14979810-1ADB-4A42-A999-6FEEB1CD365D}" type="slidenum">
              <a:rPr lang="en-GB" altLang="ru-RU" sz="1400"/>
              <a:pPr/>
              <a:t>‹#›</a:t>
            </a:fld>
            <a:endParaRPr lang="en-GB" altLang="ru-RU" sz="1400"/>
          </a:p>
        </p:txBody>
      </p:sp>
    </p:spTree>
    <p:extLst>
      <p:ext uri="{BB962C8B-B14F-4D97-AF65-F5344CB8AC3E}">
        <p14:creationId xmlns:p14="http://schemas.microsoft.com/office/powerpoint/2010/main" val="328043815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2955"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C545908A-47A3-4825-82B0-3C5B12B2C817}" type="slidenum">
              <a:rPr lang="en-GB" altLang="ru-RU" sz="1400"/>
              <a:pPr/>
              <a:t>‹#›</a:t>
            </a:fld>
            <a:endParaRPr lang="en-GB" altLang="ru-RU" sz="1400"/>
          </a:p>
        </p:txBody>
      </p:sp>
    </p:spTree>
    <p:extLst>
      <p:ext uri="{BB962C8B-B14F-4D97-AF65-F5344CB8AC3E}">
        <p14:creationId xmlns:p14="http://schemas.microsoft.com/office/powerpoint/2010/main" val="15715220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3979"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Вертикальный заголовок 1"/>
          <p:cNvSpPr>
            <a:spLocks noGrp="1"/>
          </p:cNvSpPr>
          <p:nvPr>
            <p:ph type="title" orient="vert"/>
          </p:nvPr>
        </p:nvSpPr>
        <p:spPr>
          <a:xfrm>
            <a:off x="6875463" y="731838"/>
            <a:ext cx="2241550" cy="52879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46050" y="731838"/>
            <a:ext cx="6577013" cy="52879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46B1A02F-7B40-4019-A731-3B2D049C3209}" type="slidenum">
              <a:rPr lang="en-GB" altLang="ru-RU" sz="1400"/>
              <a:pPr/>
              <a:t>‹#›</a:t>
            </a:fld>
            <a:endParaRPr lang="en-GB" altLang="ru-RU" sz="1400"/>
          </a:p>
        </p:txBody>
      </p:sp>
    </p:spTree>
    <p:extLst>
      <p:ext uri="{BB962C8B-B14F-4D97-AF65-F5344CB8AC3E}">
        <p14:creationId xmlns:p14="http://schemas.microsoft.com/office/powerpoint/2010/main" val="244187956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bl" preserve="1">
  <p:cSld name="Заголовок и таблица">
    <p:spTree>
      <p:nvGrpSpPr>
        <p:cNvPr id="1" name=""/>
        <p:cNvGrpSpPr/>
        <p:nvPr/>
      </p:nvGrpSpPr>
      <p:grpSpPr>
        <a:xfrm>
          <a:off x="0" y="0"/>
          <a:ext cx="0" cy="0"/>
          <a:chOff x="0" y="0"/>
          <a:chExt cx="0" cy="0"/>
        </a:xfrm>
      </p:grpSpPr>
      <p:sp>
        <p:nvSpPr>
          <p:cNvPr id="4"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5"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5003"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60338" y="1487488"/>
            <a:ext cx="8788400" cy="4532312"/>
          </a:xfrm>
        </p:spPr>
        <p:txBody>
          <a:bodyPr/>
          <a:lstStyle/>
          <a:p>
            <a:pPr lvl="0"/>
            <a:endParaRPr lang="ru-RU" noProof="0" dirty="0" smtClean="0"/>
          </a:p>
        </p:txBody>
      </p:sp>
      <p:sp>
        <p:nvSpPr>
          <p:cNvPr id="10"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1"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2"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A32CDDF4-B7F4-40F4-A820-0C8DC32AC012}" type="slidenum">
              <a:rPr lang="en-GB" altLang="ru-RU" sz="1400"/>
              <a:pPr/>
              <a:t>‹#›</a:t>
            </a:fld>
            <a:endParaRPr lang="en-GB" altLang="ru-RU" sz="1400"/>
          </a:p>
        </p:txBody>
      </p:sp>
    </p:spTree>
    <p:extLst>
      <p:ext uri="{BB962C8B-B14F-4D97-AF65-F5344CB8AC3E}">
        <p14:creationId xmlns:p14="http://schemas.microsoft.com/office/powerpoint/2010/main" val="37594816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6"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86027" r:id="rId4" imgW="466692" imgH="509406" progId="">
                  <p:embed/>
                </p:oleObj>
              </mc:Choice>
              <mc:Fallback>
                <p:oleObj r:id="rId4" imgW="466692" imgH="509406" progId="">
                  <p:embed/>
                  <p:pic>
                    <p:nvPicPr>
                      <p:cNvPr id="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2" name="Заголовок 1"/>
          <p:cNvSpPr>
            <a:spLocks noGrp="1"/>
          </p:cNvSpPr>
          <p:nvPr>
            <p:ph type="title"/>
          </p:nvPr>
        </p:nvSpPr>
        <p:spPr>
          <a:xfrm>
            <a:off x="146050" y="731838"/>
            <a:ext cx="8970963" cy="638175"/>
          </a:xfrm>
        </p:spPr>
        <p:txBody>
          <a:bodyPr/>
          <a:lstStyle/>
          <a:p>
            <a:r>
              <a:rPr lang="ru-RU" smtClean="0"/>
              <a:t>Образец заголовка</a:t>
            </a:r>
            <a:endParaRPr lang="ru-RU"/>
          </a:p>
        </p:txBody>
      </p:sp>
      <p:sp>
        <p:nvSpPr>
          <p:cNvPr id="3" name="Объект 2"/>
          <p:cNvSpPr>
            <a:spLocks noGrp="1"/>
          </p:cNvSpPr>
          <p:nvPr>
            <p:ph sz="half" idx="1"/>
          </p:nvPr>
        </p:nvSpPr>
        <p:spPr>
          <a:xfrm>
            <a:off x="160338" y="1487488"/>
            <a:ext cx="4318000" cy="45323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30738" y="1487488"/>
            <a:ext cx="4318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630738" y="3829050"/>
            <a:ext cx="4318000" cy="219075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12" name="Rectangle 9"/>
          <p:cNvSpPr>
            <a:spLocks noGrp="1" noChangeArrowheads="1"/>
          </p:cNvSpPr>
          <p:nvPr>
            <p:ph type="dt" idx="10"/>
          </p:nvPr>
        </p:nvSpPr>
        <p:spPr/>
        <p:txBody>
          <a:bodyPr/>
          <a:lstStyle>
            <a:lvl1pPr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ru-RU"/>
              <a:t>16.09.09</a:t>
            </a:r>
            <a:endParaRPr lang="en-GB"/>
          </a:p>
        </p:txBody>
      </p:sp>
      <p:sp>
        <p:nvSpPr>
          <p:cNvPr id="13" name="Rectangle 10"/>
          <p:cNvSpPr>
            <a:spLocks noGrp="1" noChangeArrowheads="1"/>
          </p:cNvSpPr>
          <p:nvPr>
            <p:ph type="ftr" idx="11"/>
          </p:nvPr>
        </p:nvSpPr>
        <p:spPr/>
        <p:txBody>
          <a:bodyPr/>
          <a:lstStyle>
            <a:lvl1pPr algn="l" defTabSz="914400" eaLnBrk="1" fontAlgn="auto" hangingPunct="1">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latin typeface="+mn-lt"/>
                <a:ea typeface="Arial Unicode MS" pitchFamily="34" charset="-128"/>
                <a:cs typeface="Arial Unicode MS" pitchFamily="34" charset="-128"/>
              </a:defRPr>
            </a:lvl1pPr>
          </a:lstStyle>
          <a:p>
            <a:pPr>
              <a:defRPr/>
            </a:pPr>
            <a:r>
              <a:rPr lang="en-GB"/>
              <a:t>№</a:t>
            </a:r>
          </a:p>
        </p:txBody>
      </p:sp>
      <p:sp>
        <p:nvSpPr>
          <p:cNvPr id="14" name="Rectangle 11"/>
          <p:cNvSpPr>
            <a:spLocks noGrp="1" noChangeArrowheads="1"/>
          </p:cNvSpPr>
          <p:nvPr>
            <p:ph type="sldNum" idx="12"/>
          </p:nvPr>
        </p:nvSpPr>
        <p:spPr/>
        <p:txBody>
          <a:bodyPr/>
          <a:lstStyle>
            <a:lvl1pPr eaLnBrk="1" hangingPunct="1">
              <a:buClrTx/>
              <a:buSzTx/>
              <a:buFontTx/>
              <a:buNone/>
              <a:defRPr/>
            </a:lvl1pPr>
          </a:lstStyle>
          <a:p>
            <a:r>
              <a:rPr lang="en-GB" altLang="ru-RU"/>
              <a:t>СЛАЙД</a:t>
            </a:r>
            <a:r>
              <a:rPr lang="en-GB" altLang="ru-RU" sz="1400"/>
              <a:t> </a:t>
            </a:r>
            <a:fld id="{85E909E4-90E2-4FAD-A400-BD1541CBDAAC}" type="slidenum">
              <a:rPr lang="en-GB" altLang="ru-RU" sz="1400"/>
              <a:pPr/>
              <a:t>‹#›</a:t>
            </a:fld>
            <a:endParaRPr lang="en-GB" altLang="ru-RU" sz="1400"/>
          </a:p>
        </p:txBody>
      </p:sp>
    </p:spTree>
    <p:extLst>
      <p:ext uri="{BB962C8B-B14F-4D97-AF65-F5344CB8AC3E}">
        <p14:creationId xmlns:p14="http://schemas.microsoft.com/office/powerpoint/2010/main" val="17545687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1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3" name="Прямоугольник 11"/>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
        <p:nvSpPr>
          <p:cNvPr id="5" name="Прямоугольник 4"/>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6" name="Прямоугольник 5"/>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7" name="Прямоугольник 6"/>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8" name="Прямоугольник 7"/>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9" name="Прямоугольник 8"/>
          <p:cNvSpPr/>
          <p:nvPr/>
        </p:nvSpPr>
        <p:spPr bwMode="invGray">
          <a:xfrm>
            <a:off x="8977313" y="-1588"/>
            <a:ext cx="25400"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0" name="Прямоугольник 9"/>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1" name="Прямоугольник 10"/>
          <p:cNvSpPr/>
          <p:nvPr/>
        </p:nvSpPr>
        <p:spPr bwMode="invGray">
          <a:xfrm>
            <a:off x="8875713" y="0"/>
            <a:ext cx="6350"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dirty="0">
              <a:solidFill>
                <a:srgbClr val="FFFFFF"/>
              </a:solidFill>
            </a:endParaRPr>
          </a:p>
        </p:txBody>
      </p:sp>
      <p:sp>
        <p:nvSpPr>
          <p:cNvPr id="12" name="Прямоугольник 11"/>
          <p:cNvSpPr/>
          <p:nvPr userDrawn="1"/>
        </p:nvSpPr>
        <p:spPr>
          <a:xfrm>
            <a:off x="541338" y="0"/>
            <a:ext cx="463550" cy="379413"/>
          </a:xfrm>
          <a:prstGeom prst="rect">
            <a:avLst/>
          </a:prstGeom>
        </p:spPr>
        <p:txBody>
          <a:bodyPr wrap="none">
            <a:normAutofit lnSpcReduction="10000"/>
          </a:bodyPr>
          <a:lstStyle/>
          <a:p>
            <a:pPr fontAlgn="base">
              <a:spcBef>
                <a:spcPct val="0"/>
              </a:spcBef>
              <a:spcAft>
                <a:spcPct val="0"/>
              </a:spcAft>
              <a:defRPr/>
            </a:pPr>
            <a:r>
              <a:rPr lang="ru-RU" sz="2000" dirty="0">
                <a:solidFill>
                  <a:srgbClr val="53548A">
                    <a:lumMod val="20000"/>
                    <a:lumOff val="80000"/>
                  </a:srgbClr>
                </a:solidFill>
                <a:cs typeface="Times New Roman" pitchFamily="18" charset="0"/>
              </a:rPr>
              <a:t>М</a:t>
            </a:r>
            <a:endParaRPr lang="ru-RU" dirty="0">
              <a:solidFill>
                <a:srgbClr val="000000"/>
              </a:solidFill>
              <a:latin typeface="Arial" charset="0"/>
            </a:endParaRPr>
          </a:p>
        </p:txBody>
      </p:sp>
      <p:sp>
        <p:nvSpPr>
          <p:cNvPr id="13" name="Прямоугольник 27"/>
          <p:cNvSpPr>
            <a:spLocks noChangeArrowheads="1"/>
          </p:cNvSpPr>
          <p:nvPr userDrawn="1"/>
        </p:nvSpPr>
        <p:spPr bwMode="auto">
          <a:xfrm>
            <a:off x="963613" y="-20638"/>
            <a:ext cx="254000" cy="338138"/>
          </a:xfrm>
          <a:prstGeom prst="rect">
            <a:avLst/>
          </a:prstGeom>
          <a:noFill/>
          <a:ln w="9525">
            <a:noFill/>
            <a:miter lim="800000"/>
            <a:headEnd/>
            <a:tailEnd/>
          </a:ln>
        </p:spPr>
        <p:txBody>
          <a:bodyPr wrap="none">
            <a:spAutoFit/>
          </a:bodyPr>
          <a:lstStyle/>
          <a:p>
            <a:pPr fontAlgn="base">
              <a:spcBef>
                <a:spcPct val="0"/>
              </a:spcBef>
              <a:spcAft>
                <a:spcPct val="0"/>
              </a:spcAft>
              <a:defRPr/>
            </a:pPr>
            <a:r>
              <a:rPr lang="ru-RU" sz="1600">
                <a:solidFill>
                  <a:srgbClr val="DBDBE9"/>
                </a:solidFill>
                <a:cs typeface="Times New Roman" pitchFamily="18" charset="0"/>
              </a:rPr>
              <a:t>]</a:t>
            </a:r>
            <a:endParaRPr lang="ru-RU">
              <a:solidFill>
                <a:srgbClr val="DBDBE9"/>
              </a:solidFill>
              <a:cs typeface="Times New Roman" pitchFamily="18" charset="0"/>
            </a:endParaRPr>
          </a:p>
        </p:txBody>
      </p:sp>
      <p:sp>
        <p:nvSpPr>
          <p:cNvPr id="14" name="TextBox 13"/>
          <p:cNvSpPr txBox="1">
            <a:spLocks noChangeArrowheads="1"/>
          </p:cNvSpPr>
          <p:nvPr userDrawn="1"/>
        </p:nvSpPr>
        <p:spPr bwMode="auto">
          <a:xfrm>
            <a:off x="774700" y="-61913"/>
            <a:ext cx="385763" cy="430213"/>
          </a:xfrm>
          <a:prstGeom prst="rect">
            <a:avLst/>
          </a:prstGeom>
          <a:noFill/>
          <a:ln>
            <a:noFill/>
          </a:ln>
          <a:extLst/>
        </p:spPr>
        <p:txBody>
          <a:bodyPr wrap="none">
            <a:spAutoFit/>
          </a:bodyPr>
          <a:lstStyle>
            <a:lvl1pPr eaLnBrk="0" hangingPunct="0">
              <a:defRPr>
                <a:solidFill>
                  <a:schemeClr val="tx1"/>
                </a:solidFill>
                <a:latin typeface="Georgia" pitchFamily="18" charset="0"/>
              </a:defRPr>
            </a:lvl1pPr>
            <a:lvl2pPr marL="742950" indent="-285750" eaLnBrk="0" hangingPunct="0">
              <a:defRPr>
                <a:solidFill>
                  <a:schemeClr val="tx1"/>
                </a:solidFill>
                <a:latin typeface="Georgia" pitchFamily="18" charset="0"/>
              </a:defRPr>
            </a:lvl2pPr>
            <a:lvl3pPr marL="1143000" indent="-228600" eaLnBrk="0" hangingPunct="0">
              <a:defRPr>
                <a:solidFill>
                  <a:schemeClr val="tx1"/>
                </a:solidFill>
                <a:latin typeface="Georgia" pitchFamily="18" charset="0"/>
              </a:defRPr>
            </a:lvl3pPr>
            <a:lvl4pPr marL="1600200" indent="-228600" eaLnBrk="0" hangingPunct="0">
              <a:defRPr>
                <a:solidFill>
                  <a:schemeClr val="tx1"/>
                </a:solidFill>
                <a:latin typeface="Georgia" pitchFamily="18" charset="0"/>
              </a:defRPr>
            </a:lvl4pPr>
            <a:lvl5pPr marL="2057400" indent="-228600" eaLnBrk="0" hangingPunct="0">
              <a:defRPr>
                <a:solidFill>
                  <a:schemeClr val="tx1"/>
                </a:solidFill>
                <a:latin typeface="Georgia" pitchFamily="18" charset="0"/>
              </a:defRPr>
            </a:lvl5pPr>
            <a:lvl6pPr marL="2514600" indent="-228600" eaLnBrk="0" fontAlgn="base" hangingPunct="0">
              <a:spcBef>
                <a:spcPct val="0"/>
              </a:spcBef>
              <a:spcAft>
                <a:spcPct val="0"/>
              </a:spcAft>
              <a:defRPr>
                <a:solidFill>
                  <a:schemeClr val="tx1"/>
                </a:solidFill>
                <a:latin typeface="Georgia" pitchFamily="18" charset="0"/>
              </a:defRPr>
            </a:lvl6pPr>
            <a:lvl7pPr marL="2971800" indent="-228600" eaLnBrk="0" fontAlgn="base" hangingPunct="0">
              <a:spcBef>
                <a:spcPct val="0"/>
              </a:spcBef>
              <a:spcAft>
                <a:spcPct val="0"/>
              </a:spcAft>
              <a:defRPr>
                <a:solidFill>
                  <a:schemeClr val="tx1"/>
                </a:solidFill>
                <a:latin typeface="Georgia" pitchFamily="18" charset="0"/>
              </a:defRPr>
            </a:lvl7pPr>
            <a:lvl8pPr marL="3429000" indent="-228600" eaLnBrk="0" fontAlgn="base" hangingPunct="0">
              <a:spcBef>
                <a:spcPct val="0"/>
              </a:spcBef>
              <a:spcAft>
                <a:spcPct val="0"/>
              </a:spcAft>
              <a:defRPr>
                <a:solidFill>
                  <a:schemeClr val="tx1"/>
                </a:solidFill>
                <a:latin typeface="Georgia" pitchFamily="18" charset="0"/>
              </a:defRPr>
            </a:lvl8pPr>
            <a:lvl9pPr marL="3886200" indent="-228600" eaLnBrk="0" fontAlgn="base" hangingPunct="0">
              <a:spcBef>
                <a:spcPct val="0"/>
              </a:spcBef>
              <a:spcAft>
                <a:spcPct val="0"/>
              </a:spcAft>
              <a:defRPr>
                <a:solidFill>
                  <a:schemeClr val="tx1"/>
                </a:solidFill>
                <a:latin typeface="Georgia" pitchFamily="18" charset="0"/>
              </a:defRPr>
            </a:lvl9pPr>
          </a:lstStyle>
          <a:p>
            <a:pPr eaLnBrk="1" fontAlgn="base" hangingPunct="1">
              <a:spcBef>
                <a:spcPct val="0"/>
              </a:spcBef>
              <a:spcAft>
                <a:spcPct val="0"/>
              </a:spcAft>
              <a:defRPr/>
            </a:pPr>
            <a:r>
              <a:rPr lang="ru-RU" sz="2200" i="1" dirty="0" smtClean="0">
                <a:solidFill>
                  <a:srgbClr val="FFFFFF"/>
                </a:solidFill>
                <a:latin typeface="Times New Roman" pitchFamily="18" charset="0"/>
                <a:cs typeface="Times New Roman" pitchFamily="18" charset="0"/>
              </a:rPr>
              <a:t>ф</a:t>
            </a:r>
            <a:endParaRPr lang="ru-RU" sz="2200" dirty="0" smtClean="0">
              <a:solidFill>
                <a:srgbClr val="DBDBE9"/>
              </a:solidFill>
              <a:latin typeface="Times New Roman" pitchFamily="18" charset="0"/>
              <a:cs typeface="Times New Roman" pitchFamily="18" charset="0"/>
            </a:endParaRPr>
          </a:p>
        </p:txBody>
      </p:sp>
    </p:spTree>
    <p:extLst>
      <p:ext uri="{BB962C8B-B14F-4D97-AF65-F5344CB8AC3E}">
        <p14:creationId xmlns:p14="http://schemas.microsoft.com/office/powerpoint/2010/main" val="339919630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0301943-BF3B-475C-91E3-7C12C0925A31}" type="datetimeFigureOut">
              <a:rPr lang="ru-RU" smtClean="0"/>
              <a:pPr/>
              <a:t>19.03.2016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C349FB7-E78C-4A60-8215-636396C6CD8E}" type="slidenum">
              <a:rPr lang="ru-RU" smtClean="0"/>
              <a:pPr/>
              <a:t>‹#›</a:t>
            </a:fld>
            <a:endParaRPr lang="ru-RU"/>
          </a:p>
        </p:txBody>
      </p:sp>
    </p:spTree>
    <p:extLst>
      <p:ext uri="{BB962C8B-B14F-4D97-AF65-F5344CB8AC3E}">
        <p14:creationId xmlns:p14="http://schemas.microsoft.com/office/powerpoint/2010/main" val="887493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oleObject" Target="../embeddings/oleObject1.bin"/><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2.jpeg"/><Relationship Id="rId2" Type="http://schemas.openxmlformats.org/officeDocument/2006/relationships/slideLayout" Target="../slideLayouts/slideLayout19.xml"/><Relationship Id="rId16" Type="http://schemas.openxmlformats.org/officeDocument/2006/relationships/vmlDrawing" Target="../drawings/vmlDrawing1.vml"/><Relationship Id="rId20" Type="http://schemas.openxmlformats.org/officeDocument/2006/relationships/image" Target="../media/image3.jpe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2.xml"/><Relationship Id="rId10" Type="http://schemas.openxmlformats.org/officeDocument/2006/relationships/slideLayout" Target="../slideLayouts/slideLayout27.xml"/><Relationship Id="rId19" Type="http://schemas.openxmlformats.org/officeDocument/2006/relationships/image" Target="../media/image1.wm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oleObject" Target="../embeddings/oleObject15.bin"/><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2.jpeg"/><Relationship Id="rId2" Type="http://schemas.openxmlformats.org/officeDocument/2006/relationships/slideLayout" Target="../slideLayouts/slideLayout33.xml"/><Relationship Id="rId16" Type="http://schemas.openxmlformats.org/officeDocument/2006/relationships/vmlDrawing" Target="../drawings/vmlDrawing15.vml"/><Relationship Id="rId20" Type="http://schemas.openxmlformats.org/officeDocument/2006/relationships/image" Target="../media/image3.jpe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image" Target="../media/image1.wmf"/><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oleObject" Target="../embeddings/oleObject29.bin"/><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image" Target="../media/image2.jpeg"/><Relationship Id="rId2" Type="http://schemas.openxmlformats.org/officeDocument/2006/relationships/slideLayout" Target="../slideLayouts/slideLayout47.xml"/><Relationship Id="rId16" Type="http://schemas.openxmlformats.org/officeDocument/2006/relationships/vmlDrawing" Target="../drawings/vmlDrawing29.vml"/><Relationship Id="rId20" Type="http://schemas.openxmlformats.org/officeDocument/2006/relationships/image" Target="../media/image3.jpe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4.xml"/><Relationship Id="rId10" Type="http://schemas.openxmlformats.org/officeDocument/2006/relationships/slideLayout" Target="../slideLayouts/slideLayout55.xml"/><Relationship Id="rId19" Type="http://schemas.openxmlformats.org/officeDocument/2006/relationships/image" Target="../media/image1.wmf"/><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oleObject" Target="../embeddings/oleObject43.bin"/><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image" Target="../media/image2.jpeg"/><Relationship Id="rId2" Type="http://schemas.openxmlformats.org/officeDocument/2006/relationships/slideLayout" Target="../slideLayouts/slideLayout61.xml"/><Relationship Id="rId16" Type="http://schemas.openxmlformats.org/officeDocument/2006/relationships/vmlDrawing" Target="../drawings/vmlDrawing43.vml"/><Relationship Id="rId20" Type="http://schemas.openxmlformats.org/officeDocument/2006/relationships/image" Target="../media/image3.jpeg"/><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theme" Target="../theme/theme5.xml"/><Relationship Id="rId10" Type="http://schemas.openxmlformats.org/officeDocument/2006/relationships/slideLayout" Target="../slideLayouts/slideLayout69.xml"/><Relationship Id="rId19" Type="http://schemas.openxmlformats.org/officeDocument/2006/relationships/image" Target="../media/image1.wmf"/><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oleObject" Target="../embeddings/oleObject57.bin"/><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image" Target="../media/image2.jpeg"/><Relationship Id="rId2" Type="http://schemas.openxmlformats.org/officeDocument/2006/relationships/slideLayout" Target="../slideLayouts/slideLayout75.xml"/><Relationship Id="rId16" Type="http://schemas.openxmlformats.org/officeDocument/2006/relationships/vmlDrawing" Target="../drawings/vmlDrawing57.vml"/><Relationship Id="rId20" Type="http://schemas.openxmlformats.org/officeDocument/2006/relationships/image" Target="../media/image3.jpeg"/><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theme" Target="../theme/theme6.xml"/><Relationship Id="rId10" Type="http://schemas.openxmlformats.org/officeDocument/2006/relationships/slideLayout" Target="../slideLayouts/slideLayout83.xml"/><Relationship Id="rId19" Type="http://schemas.openxmlformats.org/officeDocument/2006/relationships/image" Target="../media/image1.wmf"/><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301943-BF3B-475C-91E3-7C12C0925A31}" type="datetimeFigureOut">
              <a:rPr lang="ru-RU" smtClean="0"/>
              <a:pPr/>
              <a:t>19.03.2016</a:t>
            </a:fld>
            <a:endParaRPr lang="ru-RU"/>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C349FB7-E78C-4A60-8215-636396C6CD8E}" type="slidenum">
              <a:rPr lang="ru-RU" smtClean="0"/>
              <a:pPr/>
              <a:t>‹#›</a:t>
            </a:fld>
            <a:endParaRPr lang="ru-RU"/>
          </a:p>
        </p:txBody>
      </p:sp>
    </p:spTree>
    <p:extLst>
      <p:ext uri="{BB962C8B-B14F-4D97-AF65-F5344CB8AC3E}">
        <p14:creationId xmlns:p14="http://schemas.microsoft.com/office/powerpoint/2010/main" val="3988709156"/>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 id="2147483953"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102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1030"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037" r:id="rId18" imgW="466692" imgH="509406" progId="">
                  <p:embed/>
                </p:oleObj>
              </mc:Choice>
              <mc:Fallback>
                <p:oleObj r:id="rId18" imgW="466692" imgH="509406" progId="">
                  <p:embed/>
                  <p:pic>
                    <p:nvPicPr>
                      <p:cNvPr id="0" name="Picture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31"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1033" name="Rectangle 7"/>
          <p:cNvSpPr>
            <a:spLocks noGrp="1" noChangeArrowheads="1"/>
          </p:cNvSpPr>
          <p:nvPr>
            <p:ph type="title"/>
          </p:nvPr>
        </p:nvSpPr>
        <p:spPr bwMode="auto">
          <a:xfrm>
            <a:off x="146050" y="731838"/>
            <a:ext cx="89709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34" name="Rectangle 8"/>
          <p:cNvSpPr>
            <a:spLocks noGrp="1" noChangeArrowheads="1"/>
          </p:cNvSpPr>
          <p:nvPr>
            <p:ph type="body" idx="1"/>
          </p:nvPr>
        </p:nvSpPr>
        <p:spPr bwMode="auto">
          <a:xfrm>
            <a:off x="160338" y="1487488"/>
            <a:ext cx="8788400" cy="45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9"/>
          <p:cNvSpPr>
            <a:spLocks noGrp="1" noChangeArrowheads="1"/>
          </p:cNvSpPr>
          <p:nvPr>
            <p:ph type="dt"/>
          </p:nvPr>
        </p:nvSpPr>
        <p:spPr bwMode="auto">
          <a:xfrm>
            <a:off x="685800" y="6248400"/>
            <a:ext cx="18811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ru-RU"/>
              <a:t>16.09.09</a:t>
            </a:r>
            <a:endParaRPr lang="en-GB"/>
          </a:p>
        </p:txBody>
      </p:sp>
      <p:sp>
        <p:nvSpPr>
          <p:cNvPr id="5" name="Rectangle 10"/>
          <p:cNvSpPr>
            <a:spLocks noGrp="1" noChangeArrowheads="1"/>
          </p:cNvSpPr>
          <p:nvPr>
            <p:ph type="ftr"/>
          </p:nvPr>
        </p:nvSpPr>
        <p:spPr bwMode="auto">
          <a:xfrm>
            <a:off x="3124200" y="6248400"/>
            <a:ext cx="28717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en-GB"/>
              <a:t>№</a:t>
            </a:r>
          </a:p>
        </p:txBody>
      </p:sp>
      <p:sp>
        <p:nvSpPr>
          <p:cNvPr id="1035" name="Rectangle 11"/>
          <p:cNvSpPr>
            <a:spLocks noGrp="1" noChangeArrowheads="1"/>
          </p:cNvSpPr>
          <p:nvPr>
            <p:ph type="sldNum"/>
          </p:nvPr>
        </p:nvSpPr>
        <p:spPr bwMode="auto">
          <a:xfrm>
            <a:off x="6553200" y="6534150"/>
            <a:ext cx="2566988" cy="32385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defRPr sz="1200">
                <a:solidFill>
                  <a:srgbClr val="000000"/>
                </a:solidFill>
                <a:latin typeface="Times New Roman" panose="02020603050405020304" pitchFamily="18" charset="0"/>
              </a:defRPr>
            </a:lvl1pPr>
          </a:lstStyle>
          <a:p>
            <a:pPr fontAlgn="base">
              <a:spcBef>
                <a:spcPct val="0"/>
              </a:spcBef>
              <a:spcAft>
                <a:spcPct val="0"/>
              </a:spcAft>
            </a:pPr>
            <a:r>
              <a:rPr lang="en-GB" altLang="ru-RU" smtClean="0"/>
              <a:t>СЛАЙД</a:t>
            </a:r>
            <a:r>
              <a:rPr lang="en-GB" altLang="ru-RU" sz="1400" smtClean="0"/>
              <a:t> </a:t>
            </a:r>
            <a:fld id="{6DBDAC9E-3171-4FFD-BD02-07D1C24297FC}" type="slidenum">
              <a:rPr lang="en-GB" altLang="ru-RU" sz="1400" smtClean="0"/>
              <a:pPr fontAlgn="base">
                <a:spcBef>
                  <a:spcPct val="0"/>
                </a:spcBef>
                <a:spcAft>
                  <a:spcPct val="0"/>
                </a:spcAft>
              </a:pPr>
              <a:t>‹#›</a:t>
            </a:fld>
            <a:endParaRPr lang="en-GB" altLang="ru-RU" sz="1400" smtClean="0"/>
          </a:p>
        </p:txBody>
      </p:sp>
    </p:spTree>
    <p:extLst>
      <p:ext uri="{BB962C8B-B14F-4D97-AF65-F5344CB8AC3E}">
        <p14:creationId xmlns:p14="http://schemas.microsoft.com/office/powerpoint/2010/main" val="3573862184"/>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 id="2147483966" r:id="rId12"/>
    <p:sldLayoutId id="2147483967" r:id="rId13"/>
    <p:sldLayoutId id="2147483968" r:id="rId14"/>
  </p:sldLayoutIdLst>
  <p:hf hdr="0" ftr="0" dt="0"/>
  <p:txStyles>
    <p:titleStyle>
      <a:lvl1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mj-lt"/>
          <a:ea typeface="+mj-ea"/>
          <a:cs typeface="+mj-cs"/>
        </a:defRPr>
      </a:lvl1pPr>
      <a:lvl2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2pPr>
      <a:lvl3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3pPr>
      <a:lvl4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4pPr>
      <a:lvl5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5pPr>
      <a:lvl6pPr marL="4572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6pPr>
      <a:lvl7pPr marL="9144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7pPr>
      <a:lvl8pPr marL="13716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8pPr>
      <a:lvl9pPr marL="18288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9pPr>
    </p:titleStyle>
    <p:bodyStyle>
      <a:lvl1pPr marL="319088" indent="-319088" algn="l" defTabSz="449263" rtl="0" eaLnBrk="0" fontAlgn="base" hangingPunct="0">
        <a:lnSpc>
          <a:spcPct val="35000"/>
        </a:lnSpc>
        <a:spcBef>
          <a:spcPts val="650"/>
        </a:spcBef>
        <a:spcAft>
          <a:spcPct val="0"/>
        </a:spcAft>
        <a:buClr>
          <a:srgbClr val="000000"/>
        </a:buClr>
        <a:buSzPct val="100000"/>
        <a:buFont typeface="Symbol" pitchFamily="18" charset="2"/>
        <a:buChar char=""/>
        <a:defRPr sz="2600">
          <a:solidFill>
            <a:srgbClr val="000000"/>
          </a:solidFill>
          <a:latin typeface="+mn-lt"/>
          <a:ea typeface="+mn-ea"/>
          <a:cs typeface="+mn-cs"/>
        </a:defRPr>
      </a:lvl1pPr>
      <a:lvl2pPr marL="719138" indent="-261938" algn="l" defTabSz="449263" rtl="0" eaLnBrk="0" fontAlgn="base" hangingPunct="0">
        <a:lnSpc>
          <a:spcPct val="35000"/>
        </a:lnSpc>
        <a:spcBef>
          <a:spcPts val="600"/>
        </a:spcBef>
        <a:spcAft>
          <a:spcPct val="0"/>
        </a:spcAft>
        <a:buClr>
          <a:srgbClr val="000000"/>
        </a:buClr>
        <a:buSzPct val="100000"/>
        <a:buFont typeface="Symbol" pitchFamily="18" charset="2"/>
        <a:buChar char=""/>
        <a:defRPr sz="2400">
          <a:solidFill>
            <a:srgbClr val="000000"/>
          </a:solidFill>
          <a:latin typeface="+mn-lt"/>
          <a:ea typeface="+mn-ea"/>
          <a:cs typeface="+mn-cs"/>
        </a:defRPr>
      </a:lvl2pPr>
      <a:lvl3pPr marL="1143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3pPr>
      <a:lvl4pPr marL="1600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4pPr>
      <a:lvl5pPr marL="20574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5pPr>
      <a:lvl6pPr marL="25146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6pPr>
      <a:lvl7pPr marL="29718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7pPr>
      <a:lvl8pPr marL="3429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8pPr>
      <a:lvl9pPr marL="3886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102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1030"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15372" r:id="rId18" imgW="466692" imgH="509406" progId="">
                  <p:embed/>
                </p:oleObj>
              </mc:Choice>
              <mc:Fallback>
                <p:oleObj r:id="rId18" imgW="466692" imgH="509406" progId="">
                  <p:embed/>
                  <p:pic>
                    <p:nvPicPr>
                      <p:cNvPr id="0" name="Picture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31"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1033" name="Rectangle 7"/>
          <p:cNvSpPr>
            <a:spLocks noGrp="1" noChangeArrowheads="1"/>
          </p:cNvSpPr>
          <p:nvPr>
            <p:ph type="title"/>
          </p:nvPr>
        </p:nvSpPr>
        <p:spPr bwMode="auto">
          <a:xfrm>
            <a:off x="146050" y="731838"/>
            <a:ext cx="89709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34" name="Rectangle 8"/>
          <p:cNvSpPr>
            <a:spLocks noGrp="1" noChangeArrowheads="1"/>
          </p:cNvSpPr>
          <p:nvPr>
            <p:ph type="body" idx="1"/>
          </p:nvPr>
        </p:nvSpPr>
        <p:spPr bwMode="auto">
          <a:xfrm>
            <a:off x="160338" y="1487488"/>
            <a:ext cx="8788400" cy="45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9"/>
          <p:cNvSpPr>
            <a:spLocks noGrp="1" noChangeArrowheads="1"/>
          </p:cNvSpPr>
          <p:nvPr>
            <p:ph type="dt"/>
          </p:nvPr>
        </p:nvSpPr>
        <p:spPr bwMode="auto">
          <a:xfrm>
            <a:off x="685800" y="6248400"/>
            <a:ext cx="18811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ru-RU"/>
              <a:t>16.09.09</a:t>
            </a:r>
            <a:endParaRPr lang="en-GB"/>
          </a:p>
        </p:txBody>
      </p:sp>
      <p:sp>
        <p:nvSpPr>
          <p:cNvPr id="5" name="Rectangle 10"/>
          <p:cNvSpPr>
            <a:spLocks noGrp="1" noChangeArrowheads="1"/>
          </p:cNvSpPr>
          <p:nvPr>
            <p:ph type="ftr"/>
          </p:nvPr>
        </p:nvSpPr>
        <p:spPr bwMode="auto">
          <a:xfrm>
            <a:off x="3124200" y="6248400"/>
            <a:ext cx="28717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en-GB"/>
              <a:t>№</a:t>
            </a:r>
          </a:p>
        </p:txBody>
      </p:sp>
      <p:sp>
        <p:nvSpPr>
          <p:cNvPr id="1035" name="Rectangle 11"/>
          <p:cNvSpPr>
            <a:spLocks noGrp="1" noChangeArrowheads="1"/>
          </p:cNvSpPr>
          <p:nvPr>
            <p:ph type="sldNum"/>
          </p:nvPr>
        </p:nvSpPr>
        <p:spPr bwMode="auto">
          <a:xfrm>
            <a:off x="6553200" y="6534150"/>
            <a:ext cx="2566988" cy="32385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defRPr sz="1200">
                <a:solidFill>
                  <a:srgbClr val="000000"/>
                </a:solidFill>
                <a:latin typeface="Times New Roman" panose="02020603050405020304" pitchFamily="18" charset="0"/>
              </a:defRPr>
            </a:lvl1pPr>
          </a:lstStyle>
          <a:p>
            <a:pPr fontAlgn="base">
              <a:spcBef>
                <a:spcPct val="0"/>
              </a:spcBef>
              <a:spcAft>
                <a:spcPct val="0"/>
              </a:spcAft>
            </a:pPr>
            <a:r>
              <a:rPr lang="en-GB" altLang="ru-RU" smtClean="0"/>
              <a:t>СЛАЙД</a:t>
            </a:r>
            <a:r>
              <a:rPr lang="en-GB" altLang="ru-RU" sz="1400" smtClean="0"/>
              <a:t> </a:t>
            </a:r>
            <a:fld id="{6DBDAC9E-3171-4FFD-BD02-07D1C24297FC}" type="slidenum">
              <a:rPr lang="en-GB" altLang="ru-RU" sz="1400" smtClean="0"/>
              <a:pPr fontAlgn="base">
                <a:spcBef>
                  <a:spcPct val="0"/>
                </a:spcBef>
                <a:spcAft>
                  <a:spcPct val="0"/>
                </a:spcAft>
              </a:pPr>
              <a:t>‹#›</a:t>
            </a:fld>
            <a:endParaRPr lang="en-GB" altLang="ru-RU" sz="1400" smtClean="0"/>
          </a:p>
        </p:txBody>
      </p:sp>
    </p:spTree>
    <p:extLst>
      <p:ext uri="{BB962C8B-B14F-4D97-AF65-F5344CB8AC3E}">
        <p14:creationId xmlns:p14="http://schemas.microsoft.com/office/powerpoint/2010/main" val="71316941"/>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3983" r:id="rId14"/>
  </p:sldLayoutIdLst>
  <p:hf hdr="0" ftr="0" dt="0"/>
  <p:txStyles>
    <p:titleStyle>
      <a:lvl1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mj-lt"/>
          <a:ea typeface="+mj-ea"/>
          <a:cs typeface="+mj-cs"/>
        </a:defRPr>
      </a:lvl1pPr>
      <a:lvl2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2pPr>
      <a:lvl3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3pPr>
      <a:lvl4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4pPr>
      <a:lvl5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5pPr>
      <a:lvl6pPr marL="4572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6pPr>
      <a:lvl7pPr marL="9144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7pPr>
      <a:lvl8pPr marL="13716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8pPr>
      <a:lvl9pPr marL="18288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9pPr>
    </p:titleStyle>
    <p:bodyStyle>
      <a:lvl1pPr marL="319088" indent="-319088" algn="l" defTabSz="449263" rtl="0" eaLnBrk="0" fontAlgn="base" hangingPunct="0">
        <a:lnSpc>
          <a:spcPct val="35000"/>
        </a:lnSpc>
        <a:spcBef>
          <a:spcPts val="650"/>
        </a:spcBef>
        <a:spcAft>
          <a:spcPct val="0"/>
        </a:spcAft>
        <a:buClr>
          <a:srgbClr val="000000"/>
        </a:buClr>
        <a:buSzPct val="100000"/>
        <a:buFont typeface="Symbol" pitchFamily="18" charset="2"/>
        <a:buChar char=""/>
        <a:defRPr sz="2600">
          <a:solidFill>
            <a:srgbClr val="000000"/>
          </a:solidFill>
          <a:latin typeface="+mn-lt"/>
          <a:ea typeface="+mn-ea"/>
          <a:cs typeface="+mn-cs"/>
        </a:defRPr>
      </a:lvl1pPr>
      <a:lvl2pPr marL="719138" indent="-261938" algn="l" defTabSz="449263" rtl="0" eaLnBrk="0" fontAlgn="base" hangingPunct="0">
        <a:lnSpc>
          <a:spcPct val="35000"/>
        </a:lnSpc>
        <a:spcBef>
          <a:spcPts val="600"/>
        </a:spcBef>
        <a:spcAft>
          <a:spcPct val="0"/>
        </a:spcAft>
        <a:buClr>
          <a:srgbClr val="000000"/>
        </a:buClr>
        <a:buSzPct val="100000"/>
        <a:buFont typeface="Symbol" pitchFamily="18" charset="2"/>
        <a:buChar char=""/>
        <a:defRPr sz="2400">
          <a:solidFill>
            <a:srgbClr val="000000"/>
          </a:solidFill>
          <a:latin typeface="+mn-lt"/>
          <a:ea typeface="+mn-ea"/>
          <a:cs typeface="+mn-cs"/>
        </a:defRPr>
      </a:lvl2pPr>
      <a:lvl3pPr marL="1143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3pPr>
      <a:lvl4pPr marL="1600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4pPr>
      <a:lvl5pPr marL="20574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5pPr>
      <a:lvl6pPr marL="25146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6pPr>
      <a:lvl7pPr marL="29718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7pPr>
      <a:lvl8pPr marL="3429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8pPr>
      <a:lvl9pPr marL="3886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102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1030"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29708" r:id="rId18" imgW="466692" imgH="509406" progId="">
                  <p:embed/>
                </p:oleObj>
              </mc:Choice>
              <mc:Fallback>
                <p:oleObj r:id="rId18" imgW="466692" imgH="509406" progId="">
                  <p:embed/>
                  <p:pic>
                    <p:nvPicPr>
                      <p:cNvPr id="0" name="Picture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31"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1033" name="Rectangle 7"/>
          <p:cNvSpPr>
            <a:spLocks noGrp="1" noChangeArrowheads="1"/>
          </p:cNvSpPr>
          <p:nvPr>
            <p:ph type="title"/>
          </p:nvPr>
        </p:nvSpPr>
        <p:spPr bwMode="auto">
          <a:xfrm>
            <a:off x="146050" y="731838"/>
            <a:ext cx="89709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34" name="Rectangle 8"/>
          <p:cNvSpPr>
            <a:spLocks noGrp="1" noChangeArrowheads="1"/>
          </p:cNvSpPr>
          <p:nvPr>
            <p:ph type="body" idx="1"/>
          </p:nvPr>
        </p:nvSpPr>
        <p:spPr bwMode="auto">
          <a:xfrm>
            <a:off x="160338" y="1487488"/>
            <a:ext cx="8788400" cy="45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9"/>
          <p:cNvSpPr>
            <a:spLocks noGrp="1" noChangeArrowheads="1"/>
          </p:cNvSpPr>
          <p:nvPr>
            <p:ph type="dt"/>
          </p:nvPr>
        </p:nvSpPr>
        <p:spPr bwMode="auto">
          <a:xfrm>
            <a:off x="685800" y="6248400"/>
            <a:ext cx="18811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ru-RU"/>
              <a:t>16.09.09</a:t>
            </a:r>
            <a:endParaRPr lang="en-GB"/>
          </a:p>
        </p:txBody>
      </p:sp>
      <p:sp>
        <p:nvSpPr>
          <p:cNvPr id="5" name="Rectangle 10"/>
          <p:cNvSpPr>
            <a:spLocks noGrp="1" noChangeArrowheads="1"/>
          </p:cNvSpPr>
          <p:nvPr>
            <p:ph type="ftr"/>
          </p:nvPr>
        </p:nvSpPr>
        <p:spPr bwMode="auto">
          <a:xfrm>
            <a:off x="3124200" y="6248400"/>
            <a:ext cx="28717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en-GB"/>
              <a:t>№</a:t>
            </a:r>
          </a:p>
        </p:txBody>
      </p:sp>
      <p:sp>
        <p:nvSpPr>
          <p:cNvPr id="1035" name="Rectangle 11"/>
          <p:cNvSpPr>
            <a:spLocks noGrp="1" noChangeArrowheads="1"/>
          </p:cNvSpPr>
          <p:nvPr>
            <p:ph type="sldNum"/>
          </p:nvPr>
        </p:nvSpPr>
        <p:spPr bwMode="auto">
          <a:xfrm>
            <a:off x="6553200" y="6534150"/>
            <a:ext cx="2566988" cy="32385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defRPr sz="1200">
                <a:solidFill>
                  <a:srgbClr val="000000"/>
                </a:solidFill>
                <a:latin typeface="Times New Roman" panose="02020603050405020304" pitchFamily="18" charset="0"/>
              </a:defRPr>
            </a:lvl1pPr>
          </a:lstStyle>
          <a:p>
            <a:pPr fontAlgn="base">
              <a:spcBef>
                <a:spcPct val="0"/>
              </a:spcBef>
              <a:spcAft>
                <a:spcPct val="0"/>
              </a:spcAft>
            </a:pPr>
            <a:r>
              <a:rPr lang="en-GB" altLang="ru-RU" smtClean="0"/>
              <a:t>СЛАЙД</a:t>
            </a:r>
            <a:r>
              <a:rPr lang="en-GB" altLang="ru-RU" sz="1400" smtClean="0"/>
              <a:t> </a:t>
            </a:r>
            <a:fld id="{6DBDAC9E-3171-4FFD-BD02-07D1C24297FC}" type="slidenum">
              <a:rPr lang="en-GB" altLang="ru-RU" sz="1400" smtClean="0"/>
              <a:pPr fontAlgn="base">
                <a:spcBef>
                  <a:spcPct val="0"/>
                </a:spcBef>
                <a:spcAft>
                  <a:spcPct val="0"/>
                </a:spcAft>
              </a:pPr>
              <a:t>‹#›</a:t>
            </a:fld>
            <a:endParaRPr lang="en-GB" altLang="ru-RU" sz="1400" smtClean="0"/>
          </a:p>
        </p:txBody>
      </p:sp>
    </p:spTree>
    <p:extLst>
      <p:ext uri="{BB962C8B-B14F-4D97-AF65-F5344CB8AC3E}">
        <p14:creationId xmlns:p14="http://schemas.microsoft.com/office/powerpoint/2010/main" val="3333108422"/>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 id="2147483997" r:id="rId13"/>
    <p:sldLayoutId id="2147483998" r:id="rId14"/>
  </p:sldLayoutIdLst>
  <p:hf hdr="0" ftr="0" dt="0"/>
  <p:txStyles>
    <p:titleStyle>
      <a:lvl1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mj-lt"/>
          <a:ea typeface="+mj-ea"/>
          <a:cs typeface="+mj-cs"/>
        </a:defRPr>
      </a:lvl1pPr>
      <a:lvl2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2pPr>
      <a:lvl3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3pPr>
      <a:lvl4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4pPr>
      <a:lvl5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5pPr>
      <a:lvl6pPr marL="4572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6pPr>
      <a:lvl7pPr marL="9144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7pPr>
      <a:lvl8pPr marL="13716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8pPr>
      <a:lvl9pPr marL="18288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9pPr>
    </p:titleStyle>
    <p:bodyStyle>
      <a:lvl1pPr marL="319088" indent="-319088" algn="l" defTabSz="449263" rtl="0" eaLnBrk="0" fontAlgn="base" hangingPunct="0">
        <a:lnSpc>
          <a:spcPct val="35000"/>
        </a:lnSpc>
        <a:spcBef>
          <a:spcPts val="650"/>
        </a:spcBef>
        <a:spcAft>
          <a:spcPct val="0"/>
        </a:spcAft>
        <a:buClr>
          <a:srgbClr val="000000"/>
        </a:buClr>
        <a:buSzPct val="100000"/>
        <a:buFont typeface="Symbol" pitchFamily="18" charset="2"/>
        <a:buChar char=""/>
        <a:defRPr sz="2600">
          <a:solidFill>
            <a:srgbClr val="000000"/>
          </a:solidFill>
          <a:latin typeface="+mn-lt"/>
          <a:ea typeface="+mn-ea"/>
          <a:cs typeface="+mn-cs"/>
        </a:defRPr>
      </a:lvl1pPr>
      <a:lvl2pPr marL="719138" indent="-261938" algn="l" defTabSz="449263" rtl="0" eaLnBrk="0" fontAlgn="base" hangingPunct="0">
        <a:lnSpc>
          <a:spcPct val="35000"/>
        </a:lnSpc>
        <a:spcBef>
          <a:spcPts val="600"/>
        </a:spcBef>
        <a:spcAft>
          <a:spcPct val="0"/>
        </a:spcAft>
        <a:buClr>
          <a:srgbClr val="000000"/>
        </a:buClr>
        <a:buSzPct val="100000"/>
        <a:buFont typeface="Symbol" pitchFamily="18" charset="2"/>
        <a:buChar char=""/>
        <a:defRPr sz="2400">
          <a:solidFill>
            <a:srgbClr val="000000"/>
          </a:solidFill>
          <a:latin typeface="+mn-lt"/>
          <a:ea typeface="+mn-ea"/>
          <a:cs typeface="+mn-cs"/>
        </a:defRPr>
      </a:lvl2pPr>
      <a:lvl3pPr marL="1143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3pPr>
      <a:lvl4pPr marL="1600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4pPr>
      <a:lvl5pPr marL="20574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5pPr>
      <a:lvl6pPr marL="25146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6pPr>
      <a:lvl7pPr marL="29718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7pPr>
      <a:lvl8pPr marL="3429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8pPr>
      <a:lvl9pPr marL="3886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102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1030"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44044" r:id="rId18" imgW="466692" imgH="509406" progId="">
                  <p:embed/>
                </p:oleObj>
              </mc:Choice>
              <mc:Fallback>
                <p:oleObj r:id="rId18" imgW="466692" imgH="509406" progId="">
                  <p:embed/>
                  <p:pic>
                    <p:nvPicPr>
                      <p:cNvPr id="0" name="Picture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31"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1033" name="Rectangle 7"/>
          <p:cNvSpPr>
            <a:spLocks noGrp="1" noChangeArrowheads="1"/>
          </p:cNvSpPr>
          <p:nvPr>
            <p:ph type="title"/>
          </p:nvPr>
        </p:nvSpPr>
        <p:spPr bwMode="auto">
          <a:xfrm>
            <a:off x="146050" y="731838"/>
            <a:ext cx="89709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34" name="Rectangle 8"/>
          <p:cNvSpPr>
            <a:spLocks noGrp="1" noChangeArrowheads="1"/>
          </p:cNvSpPr>
          <p:nvPr>
            <p:ph type="body" idx="1"/>
          </p:nvPr>
        </p:nvSpPr>
        <p:spPr bwMode="auto">
          <a:xfrm>
            <a:off x="160338" y="1487488"/>
            <a:ext cx="8788400" cy="45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9"/>
          <p:cNvSpPr>
            <a:spLocks noGrp="1" noChangeArrowheads="1"/>
          </p:cNvSpPr>
          <p:nvPr>
            <p:ph type="dt"/>
          </p:nvPr>
        </p:nvSpPr>
        <p:spPr bwMode="auto">
          <a:xfrm>
            <a:off x="685800" y="6248400"/>
            <a:ext cx="18811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ru-RU"/>
              <a:t>16.09.09</a:t>
            </a:r>
            <a:endParaRPr lang="en-GB"/>
          </a:p>
        </p:txBody>
      </p:sp>
      <p:sp>
        <p:nvSpPr>
          <p:cNvPr id="5" name="Rectangle 10"/>
          <p:cNvSpPr>
            <a:spLocks noGrp="1" noChangeArrowheads="1"/>
          </p:cNvSpPr>
          <p:nvPr>
            <p:ph type="ftr"/>
          </p:nvPr>
        </p:nvSpPr>
        <p:spPr bwMode="auto">
          <a:xfrm>
            <a:off x="3124200" y="6248400"/>
            <a:ext cx="28717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en-GB"/>
              <a:t>№</a:t>
            </a:r>
          </a:p>
        </p:txBody>
      </p:sp>
      <p:sp>
        <p:nvSpPr>
          <p:cNvPr id="1035" name="Rectangle 11"/>
          <p:cNvSpPr>
            <a:spLocks noGrp="1" noChangeArrowheads="1"/>
          </p:cNvSpPr>
          <p:nvPr>
            <p:ph type="sldNum"/>
          </p:nvPr>
        </p:nvSpPr>
        <p:spPr bwMode="auto">
          <a:xfrm>
            <a:off x="6553200" y="6534150"/>
            <a:ext cx="2566988" cy="32385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defRPr sz="1200">
                <a:solidFill>
                  <a:srgbClr val="000000"/>
                </a:solidFill>
                <a:latin typeface="Times New Roman" panose="02020603050405020304" pitchFamily="18" charset="0"/>
              </a:defRPr>
            </a:lvl1pPr>
          </a:lstStyle>
          <a:p>
            <a:pPr fontAlgn="base">
              <a:spcBef>
                <a:spcPct val="0"/>
              </a:spcBef>
              <a:spcAft>
                <a:spcPct val="0"/>
              </a:spcAft>
            </a:pPr>
            <a:r>
              <a:rPr lang="en-GB" altLang="ru-RU" smtClean="0"/>
              <a:t>СЛАЙД</a:t>
            </a:r>
            <a:r>
              <a:rPr lang="en-GB" altLang="ru-RU" sz="1400" smtClean="0"/>
              <a:t> </a:t>
            </a:r>
            <a:fld id="{6DBDAC9E-3171-4FFD-BD02-07D1C24297FC}" type="slidenum">
              <a:rPr lang="en-GB" altLang="ru-RU" sz="1400" smtClean="0"/>
              <a:pPr fontAlgn="base">
                <a:spcBef>
                  <a:spcPct val="0"/>
                </a:spcBef>
                <a:spcAft>
                  <a:spcPct val="0"/>
                </a:spcAft>
              </a:pPr>
              <a:t>‹#›</a:t>
            </a:fld>
            <a:endParaRPr lang="en-GB" altLang="ru-RU" sz="1400" smtClean="0"/>
          </a:p>
        </p:txBody>
      </p:sp>
    </p:spTree>
    <p:extLst>
      <p:ext uri="{BB962C8B-B14F-4D97-AF65-F5344CB8AC3E}">
        <p14:creationId xmlns:p14="http://schemas.microsoft.com/office/powerpoint/2010/main" val="3801186407"/>
      </p:ext>
    </p:extLst>
  </p:cSld>
  <p:clrMap bg1="lt1" tx1="dk1" bg2="lt2" tx2="dk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 id="2147484011" r:id="rId12"/>
    <p:sldLayoutId id="2147484012" r:id="rId13"/>
    <p:sldLayoutId id="2147484013" r:id="rId14"/>
  </p:sldLayoutIdLst>
  <p:hf hdr="0" ftr="0" dt="0"/>
  <p:txStyles>
    <p:titleStyle>
      <a:lvl1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mj-lt"/>
          <a:ea typeface="+mj-ea"/>
          <a:cs typeface="+mj-cs"/>
        </a:defRPr>
      </a:lvl1pPr>
      <a:lvl2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2pPr>
      <a:lvl3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3pPr>
      <a:lvl4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4pPr>
      <a:lvl5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5pPr>
      <a:lvl6pPr marL="4572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6pPr>
      <a:lvl7pPr marL="9144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7pPr>
      <a:lvl8pPr marL="13716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8pPr>
      <a:lvl9pPr marL="18288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9pPr>
    </p:titleStyle>
    <p:bodyStyle>
      <a:lvl1pPr marL="319088" indent="-319088" algn="l" defTabSz="449263" rtl="0" eaLnBrk="0" fontAlgn="base" hangingPunct="0">
        <a:lnSpc>
          <a:spcPct val="35000"/>
        </a:lnSpc>
        <a:spcBef>
          <a:spcPts val="650"/>
        </a:spcBef>
        <a:spcAft>
          <a:spcPct val="0"/>
        </a:spcAft>
        <a:buClr>
          <a:srgbClr val="000000"/>
        </a:buClr>
        <a:buSzPct val="100000"/>
        <a:buFont typeface="Symbol" pitchFamily="18" charset="2"/>
        <a:buChar char=""/>
        <a:defRPr sz="2600">
          <a:solidFill>
            <a:srgbClr val="000000"/>
          </a:solidFill>
          <a:latin typeface="+mn-lt"/>
          <a:ea typeface="+mn-ea"/>
          <a:cs typeface="+mn-cs"/>
        </a:defRPr>
      </a:lvl1pPr>
      <a:lvl2pPr marL="719138" indent="-261938" algn="l" defTabSz="449263" rtl="0" eaLnBrk="0" fontAlgn="base" hangingPunct="0">
        <a:lnSpc>
          <a:spcPct val="35000"/>
        </a:lnSpc>
        <a:spcBef>
          <a:spcPts val="600"/>
        </a:spcBef>
        <a:spcAft>
          <a:spcPct val="0"/>
        </a:spcAft>
        <a:buClr>
          <a:srgbClr val="000000"/>
        </a:buClr>
        <a:buSzPct val="100000"/>
        <a:buFont typeface="Symbol" pitchFamily="18" charset="2"/>
        <a:buChar char=""/>
        <a:defRPr sz="2400">
          <a:solidFill>
            <a:srgbClr val="000000"/>
          </a:solidFill>
          <a:latin typeface="+mn-lt"/>
          <a:ea typeface="+mn-ea"/>
          <a:cs typeface="+mn-cs"/>
        </a:defRPr>
      </a:lvl2pPr>
      <a:lvl3pPr marL="1143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3pPr>
      <a:lvl4pPr marL="1600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4pPr>
      <a:lvl5pPr marL="20574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5pPr>
      <a:lvl6pPr marL="25146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6pPr>
      <a:lvl7pPr marL="29718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7pPr>
      <a:lvl8pPr marL="3429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8pPr>
      <a:lvl9pPr marL="3886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ChangeArrowheads="1"/>
          </p:cNvSpPr>
          <p:nvPr/>
        </p:nvSpPr>
        <p:spPr bwMode="auto">
          <a:xfrm>
            <a:off x="0" y="0"/>
            <a:ext cx="9144000" cy="457200"/>
          </a:xfrm>
          <a:prstGeom prst="rect">
            <a:avLst/>
          </a:prstGeom>
          <a:solidFill>
            <a:srgbClr val="000030"/>
          </a:solidFill>
          <a:ln w="9360">
            <a:solidFill>
              <a:srgbClr val="000030"/>
            </a:solidFill>
            <a:miter lim="800000"/>
            <a:headEnd/>
            <a:tailEnd/>
          </a:ln>
        </p:spPr>
        <p:txBody>
          <a:bodyPr wrap="none" anchor="ctr"/>
          <a:lstStyle>
            <a:lvl1pPr>
              <a:defRPr sz="2400">
                <a:solidFill>
                  <a:schemeClr val="bg1"/>
                </a:solidFill>
                <a:latin typeface="Times New Roman" pitchFamily="18" charset="0"/>
                <a:ea typeface="Arial Unicode MS" pitchFamily="34" charset="-128"/>
                <a:cs typeface="Arial Unicode MS" pitchFamily="34" charset="-128"/>
              </a:defRPr>
            </a:lvl1pPr>
            <a:lvl2pPr marL="742950" indent="-285750">
              <a:defRPr sz="2400">
                <a:solidFill>
                  <a:schemeClr val="bg1"/>
                </a:solidFill>
                <a:latin typeface="Times New Roman" pitchFamily="18" charset="0"/>
                <a:ea typeface="Arial Unicode MS" pitchFamily="34" charset="-128"/>
                <a:cs typeface="Arial Unicode MS" pitchFamily="34" charset="-128"/>
              </a:defRPr>
            </a:lvl2pPr>
            <a:lvl3pPr marL="1143000" indent="-228600">
              <a:defRPr sz="2400">
                <a:solidFill>
                  <a:schemeClr val="bg1"/>
                </a:solidFill>
                <a:latin typeface="Times New Roman" pitchFamily="18" charset="0"/>
                <a:ea typeface="Arial Unicode MS" pitchFamily="34" charset="-128"/>
                <a:cs typeface="Arial Unicode MS" pitchFamily="34" charset="-128"/>
              </a:defRPr>
            </a:lvl3pPr>
            <a:lvl4pPr marL="1600200" indent="-228600">
              <a:defRPr sz="2400">
                <a:solidFill>
                  <a:schemeClr val="bg1"/>
                </a:solidFill>
                <a:latin typeface="Times New Roman" pitchFamily="18" charset="0"/>
                <a:ea typeface="Arial Unicode MS" pitchFamily="34" charset="-128"/>
                <a:cs typeface="Arial Unicode MS" pitchFamily="34" charset="-128"/>
              </a:defRPr>
            </a:lvl4pPr>
            <a:lvl5pPr marL="2057400" indent="-228600">
              <a:defRPr sz="2400">
                <a:solidFill>
                  <a:schemeClr val="bg1"/>
                </a:solidFill>
                <a:latin typeface="Times New Roman" pitchFamily="18" charset="0"/>
                <a:ea typeface="Arial Unicode MS" pitchFamily="34" charset="-128"/>
                <a:cs typeface="Arial Unicode MS" pitchFamily="34" charset="-128"/>
              </a:defRPr>
            </a:lvl5pPr>
            <a:lvl6pPr marL="25146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6pPr>
            <a:lvl7pPr marL="29718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7pPr>
            <a:lvl8pPr marL="34290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8pPr>
            <a:lvl9pPr marL="3886200" indent="-228600" algn="ctr" defTabSz="449263" eaLnBrk="0" fontAlgn="base" hangingPunct="0">
              <a:lnSpc>
                <a:spcPct val="35000"/>
              </a:lnSpc>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Arial Unicode MS" pitchFamily="34" charset="-128"/>
                <a:cs typeface="Arial Unicode MS" pitchFamily="34" charset="-128"/>
              </a:defRPr>
            </a:lvl9pPr>
          </a:lstStyle>
          <a:p>
            <a:pPr algn="ctr" defTabSz="449263" eaLnBrk="0" fontAlgn="base" hangingPunct="0">
              <a:lnSpc>
                <a:spcPct val="35000"/>
              </a:lnSpc>
              <a:spcBef>
                <a:spcPct val="0"/>
              </a:spcBef>
              <a:spcAft>
                <a:spcPct val="0"/>
              </a:spcAft>
              <a:buClr>
                <a:srgbClr val="000000"/>
              </a:buClr>
              <a:buSzPct val="100000"/>
              <a:buFont typeface="Times New Roman" pitchFamily="18" charset="0"/>
              <a:buNone/>
              <a:defRPr/>
            </a:pPr>
            <a:endParaRPr lang="ru-RU" altLang="ru-RU" dirty="0">
              <a:solidFill>
                <a:srgbClr val="FFFFFF"/>
              </a:solidFill>
            </a:endParaRPr>
          </a:p>
        </p:txBody>
      </p:sp>
      <p:sp>
        <p:nvSpPr>
          <p:cNvPr id="1027" name="AutoShape 2"/>
          <p:cNvSpPr>
            <a:spLocks noChangeArrowheads="1"/>
          </p:cNvSpPr>
          <p:nvPr/>
        </p:nvSpPr>
        <p:spPr bwMode="auto">
          <a:xfrm>
            <a:off x="0" y="455613"/>
            <a:ext cx="185738" cy="6402387"/>
          </a:xfrm>
          <a:custGeom>
            <a:avLst/>
            <a:gdLst>
              <a:gd name="T0" fmla="*/ 0 w 117"/>
              <a:gd name="T1" fmla="*/ 2147483647 h 4033"/>
              <a:gd name="T2" fmla="*/ 0 w 117"/>
              <a:gd name="T3" fmla="*/ 0 h 4033"/>
              <a:gd name="T4" fmla="*/ 2147483647 w 117"/>
              <a:gd name="T5" fmla="*/ 2147483647 h 4033"/>
              <a:gd name="T6" fmla="*/ 2147483647 w 117"/>
              <a:gd name="T7" fmla="*/ 2147483647 h 4033"/>
              <a:gd name="T8" fmla="*/ 0 w 117"/>
              <a:gd name="T9" fmla="*/ 2147483647 h 4033"/>
              <a:gd name="T10" fmla="*/ 0 60000 65536"/>
              <a:gd name="T11" fmla="*/ 0 60000 65536"/>
              <a:gd name="T12" fmla="*/ 0 60000 65536"/>
              <a:gd name="T13" fmla="*/ 0 60000 65536"/>
              <a:gd name="T14" fmla="*/ 0 60000 65536"/>
              <a:gd name="T15" fmla="*/ 0 w 117"/>
              <a:gd name="T16" fmla="*/ 0 h 4033"/>
              <a:gd name="T17" fmla="*/ 117 w 117"/>
              <a:gd name="T18" fmla="*/ 4033 h 4033"/>
            </a:gdLst>
            <a:ahLst/>
            <a:cxnLst>
              <a:cxn ang="T10">
                <a:pos x="T0" y="T1"/>
              </a:cxn>
              <a:cxn ang="T11">
                <a:pos x="T2" y="T3"/>
              </a:cxn>
              <a:cxn ang="T12">
                <a:pos x="T4" y="T5"/>
              </a:cxn>
              <a:cxn ang="T13">
                <a:pos x="T6" y="T7"/>
              </a:cxn>
              <a:cxn ang="T14">
                <a:pos x="T8" y="T9"/>
              </a:cxn>
            </a:cxnLst>
            <a:rect l="T15" t="T16" r="T17" b="T18"/>
            <a:pathLst>
              <a:path w="117" h="4033">
                <a:moveTo>
                  <a:pt x="0" y="4033"/>
                </a:moveTo>
                <a:lnTo>
                  <a:pt x="0" y="0"/>
                </a:lnTo>
                <a:lnTo>
                  <a:pt x="117" y="117"/>
                </a:lnTo>
                <a:lnTo>
                  <a:pt x="112" y="4033"/>
                </a:lnTo>
                <a:lnTo>
                  <a:pt x="0" y="4033"/>
                </a:lnTo>
                <a:close/>
              </a:path>
            </a:pathLst>
          </a:custGeom>
          <a:gradFill rotWithShape="0">
            <a:gsLst>
              <a:gs pos="0">
                <a:srgbClr val="FFFFFF"/>
              </a:gs>
              <a:gs pos="100000">
                <a:srgbClr val="000030"/>
              </a:gs>
            </a:gsLst>
            <a:lin ang="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pic>
        <p:nvPicPr>
          <p:cNvPr id="1030"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0" y="0"/>
            <a:ext cx="3552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6" name="Object 51"/>
          <p:cNvGraphicFramePr>
            <a:graphicFrameLocks noChangeAspect="1"/>
          </p:cNvGraphicFramePr>
          <p:nvPr/>
        </p:nvGraphicFramePr>
        <p:xfrm>
          <a:off x="8737600" y="0"/>
          <a:ext cx="406400" cy="457200"/>
        </p:xfrm>
        <a:graphic>
          <a:graphicData uri="http://schemas.openxmlformats.org/presentationml/2006/ole">
            <mc:AlternateContent xmlns:mc="http://schemas.openxmlformats.org/markup-compatibility/2006">
              <mc:Choice xmlns:v="urn:schemas-microsoft-com:vml" Requires="v">
                <p:oleObj spid="_x0000_s72715" r:id="rId18" imgW="466692" imgH="509406" progId="">
                  <p:embed/>
                </p:oleObj>
              </mc:Choice>
              <mc:Fallback>
                <p:oleObj r:id="rId18" imgW="466692" imgH="509406" progId="">
                  <p:embed/>
                  <p:pic>
                    <p:nvPicPr>
                      <p:cNvPr id="0" name="Picture 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7600" y="0"/>
                        <a:ext cx="406400" cy="457200"/>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oleObj>
              </mc:Fallback>
            </mc:AlternateContent>
          </a:graphicData>
        </a:graphic>
      </p:graphicFrame>
      <p:pic>
        <p:nvPicPr>
          <p:cNvPr id="1031" name="Picture 5"/>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48600" y="0"/>
            <a:ext cx="868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6"/>
          <p:cNvSpPr>
            <a:spLocks noChangeArrowheads="1"/>
          </p:cNvSpPr>
          <p:nvPr/>
        </p:nvSpPr>
        <p:spPr bwMode="auto">
          <a:xfrm>
            <a:off x="-1588" y="457200"/>
            <a:ext cx="9144001" cy="196850"/>
          </a:xfrm>
          <a:custGeom>
            <a:avLst/>
            <a:gdLst>
              <a:gd name="T0" fmla="*/ 2147483647 w 5760"/>
              <a:gd name="T1" fmla="*/ 0 h 124"/>
              <a:gd name="T2" fmla="*/ 0 w 5760"/>
              <a:gd name="T3" fmla="*/ 2147483647 h 124"/>
              <a:gd name="T4" fmla="*/ 2147483647 w 5760"/>
              <a:gd name="T5" fmla="*/ 2147483647 h 124"/>
              <a:gd name="T6" fmla="*/ 2147483647 w 5760"/>
              <a:gd name="T7" fmla="*/ 2147483647 h 124"/>
              <a:gd name="T8" fmla="*/ 2147483647 w 5760"/>
              <a:gd name="T9" fmla="*/ 0 h 124"/>
              <a:gd name="T10" fmla="*/ 0 60000 65536"/>
              <a:gd name="T11" fmla="*/ 0 60000 65536"/>
              <a:gd name="T12" fmla="*/ 0 60000 65536"/>
              <a:gd name="T13" fmla="*/ 0 60000 65536"/>
              <a:gd name="T14" fmla="*/ 0 60000 65536"/>
              <a:gd name="T15" fmla="*/ 0 w 5760"/>
              <a:gd name="T16" fmla="*/ 0 h 124"/>
              <a:gd name="T17" fmla="*/ 5760 w 5760"/>
              <a:gd name="T18" fmla="*/ 124 h 124"/>
            </a:gdLst>
            <a:ahLst/>
            <a:cxnLst>
              <a:cxn ang="T10">
                <a:pos x="T0" y="T1"/>
              </a:cxn>
              <a:cxn ang="T11">
                <a:pos x="T2" y="T3"/>
              </a:cxn>
              <a:cxn ang="T12">
                <a:pos x="T4" y="T5"/>
              </a:cxn>
              <a:cxn ang="T13">
                <a:pos x="T6" y="T7"/>
              </a:cxn>
              <a:cxn ang="T14">
                <a:pos x="T8" y="T9"/>
              </a:cxn>
            </a:cxnLst>
            <a:rect l="T15" t="T16" r="T17" b="T18"/>
            <a:pathLst>
              <a:path w="5760" h="124">
                <a:moveTo>
                  <a:pt x="5760" y="0"/>
                </a:moveTo>
                <a:lnTo>
                  <a:pt x="0" y="4"/>
                </a:lnTo>
                <a:lnTo>
                  <a:pt x="120" y="124"/>
                </a:lnTo>
                <a:lnTo>
                  <a:pt x="5758" y="124"/>
                </a:lnTo>
                <a:lnTo>
                  <a:pt x="5760" y="0"/>
                </a:lnTo>
                <a:close/>
              </a:path>
            </a:pathLst>
          </a:custGeom>
          <a:gradFill rotWithShape="0">
            <a:gsLst>
              <a:gs pos="0">
                <a:srgbClr val="000030"/>
              </a:gs>
              <a:gs pos="100000">
                <a:srgbClr val="FFFFFF"/>
              </a:gs>
            </a:gsLst>
            <a:lin ang="5400000" scaled="1"/>
          </a:gradFill>
          <a:ln w="9525">
            <a:noFill/>
            <a:round/>
            <a:headEnd/>
            <a:tailEnd/>
          </a:ln>
        </p:spPr>
        <p:txBody>
          <a:bodyPr wrap="none" anchor="ctr"/>
          <a:lstStyle/>
          <a:p>
            <a:pPr fontAlgn="base">
              <a:spcBef>
                <a:spcPct val="0"/>
              </a:spcBef>
              <a:spcAft>
                <a:spcPct val="0"/>
              </a:spcAft>
              <a:defRPr/>
            </a:pPr>
            <a:endParaRPr lang="ru-RU">
              <a:solidFill>
                <a:srgbClr val="000000"/>
              </a:solidFill>
              <a:latin typeface="Arial" charset="0"/>
            </a:endParaRPr>
          </a:p>
        </p:txBody>
      </p:sp>
      <p:sp>
        <p:nvSpPr>
          <p:cNvPr id="1033" name="Rectangle 7"/>
          <p:cNvSpPr>
            <a:spLocks noGrp="1" noChangeArrowheads="1"/>
          </p:cNvSpPr>
          <p:nvPr>
            <p:ph type="title"/>
          </p:nvPr>
        </p:nvSpPr>
        <p:spPr bwMode="auto">
          <a:xfrm>
            <a:off x="146050" y="731838"/>
            <a:ext cx="89709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34" name="Rectangle 8"/>
          <p:cNvSpPr>
            <a:spLocks noGrp="1" noChangeArrowheads="1"/>
          </p:cNvSpPr>
          <p:nvPr>
            <p:ph type="body" idx="1"/>
          </p:nvPr>
        </p:nvSpPr>
        <p:spPr bwMode="auto">
          <a:xfrm>
            <a:off x="160338" y="1487488"/>
            <a:ext cx="8788400" cy="453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9"/>
          <p:cNvSpPr>
            <a:spLocks noGrp="1" noChangeArrowheads="1"/>
          </p:cNvSpPr>
          <p:nvPr>
            <p:ph type="dt"/>
          </p:nvPr>
        </p:nvSpPr>
        <p:spPr bwMode="auto">
          <a:xfrm>
            <a:off x="685800" y="6248400"/>
            <a:ext cx="18811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ru-RU"/>
              <a:t>16.09.09</a:t>
            </a:r>
            <a:endParaRPr lang="en-GB"/>
          </a:p>
        </p:txBody>
      </p:sp>
      <p:sp>
        <p:nvSpPr>
          <p:cNvPr id="5" name="Rectangle 10"/>
          <p:cNvSpPr>
            <a:spLocks noGrp="1" noChangeArrowheads="1"/>
          </p:cNvSpPr>
          <p:nvPr>
            <p:ph type="ftr"/>
          </p:nvPr>
        </p:nvSpPr>
        <p:spPr bwMode="auto">
          <a:xfrm>
            <a:off x="3124200" y="6248400"/>
            <a:ext cx="2871788" cy="43338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ctr" eaLnBrk="0" hangingPunct="0">
              <a:buClr>
                <a:srgbClr val="000000"/>
              </a:buClr>
              <a:buSzPct val="100000"/>
              <a:buFont typeface="Times New Roman" pitchFamily="18" charset="0"/>
              <a:buNone/>
              <a:defRPr sz="1400">
                <a:solidFill>
                  <a:srgbClr val="000000"/>
                </a:solidFill>
                <a:latin typeface="Times New Roman" pitchFamily="18" charset="0"/>
              </a:defRPr>
            </a:lvl1pPr>
          </a:lstStyle>
          <a:p>
            <a:pPr fontAlgn="base">
              <a:spcBef>
                <a:spcPct val="0"/>
              </a:spcBef>
              <a:spcAft>
                <a:spcPct val="0"/>
              </a:spcAft>
              <a:defRPr/>
            </a:pPr>
            <a:r>
              <a:rPr lang="en-GB"/>
              <a:t>№</a:t>
            </a:r>
          </a:p>
        </p:txBody>
      </p:sp>
      <p:sp>
        <p:nvSpPr>
          <p:cNvPr id="1035" name="Rectangle 11"/>
          <p:cNvSpPr>
            <a:spLocks noGrp="1" noChangeArrowheads="1"/>
          </p:cNvSpPr>
          <p:nvPr>
            <p:ph type="sldNum"/>
          </p:nvPr>
        </p:nvSpPr>
        <p:spPr bwMode="auto">
          <a:xfrm>
            <a:off x="6553200" y="6534150"/>
            <a:ext cx="2566988" cy="323850"/>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eaLnBrk="0" hangingPunct="0">
              <a:buClr>
                <a:srgbClr val="000000"/>
              </a:buClr>
              <a:buSzPct val="100000"/>
              <a:buFont typeface="Times New Roman" panose="02020603050405020304" pitchFamily="18" charset="0"/>
              <a:buNone/>
              <a:defRPr sz="1200">
                <a:solidFill>
                  <a:srgbClr val="000000"/>
                </a:solidFill>
                <a:latin typeface="Times New Roman" panose="02020603050405020304" pitchFamily="18" charset="0"/>
              </a:defRPr>
            </a:lvl1pPr>
          </a:lstStyle>
          <a:p>
            <a:pPr fontAlgn="base">
              <a:spcBef>
                <a:spcPct val="0"/>
              </a:spcBef>
              <a:spcAft>
                <a:spcPct val="0"/>
              </a:spcAft>
            </a:pPr>
            <a:r>
              <a:rPr lang="en-GB" altLang="ru-RU" smtClean="0"/>
              <a:t>СЛАЙД</a:t>
            </a:r>
            <a:r>
              <a:rPr lang="en-GB" altLang="ru-RU" sz="1400" smtClean="0"/>
              <a:t> </a:t>
            </a:r>
            <a:fld id="{6DBDAC9E-3171-4FFD-BD02-07D1C24297FC}" type="slidenum">
              <a:rPr lang="en-GB" altLang="ru-RU" sz="1400" smtClean="0"/>
              <a:pPr fontAlgn="base">
                <a:spcBef>
                  <a:spcPct val="0"/>
                </a:spcBef>
                <a:spcAft>
                  <a:spcPct val="0"/>
                </a:spcAft>
              </a:pPr>
              <a:t>‹#›</a:t>
            </a:fld>
            <a:endParaRPr lang="en-GB" altLang="ru-RU" sz="1400" smtClean="0"/>
          </a:p>
        </p:txBody>
      </p:sp>
    </p:spTree>
    <p:extLst>
      <p:ext uri="{BB962C8B-B14F-4D97-AF65-F5344CB8AC3E}">
        <p14:creationId xmlns:p14="http://schemas.microsoft.com/office/powerpoint/2010/main" val="2508521044"/>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 id="2147484041" r:id="rId12"/>
    <p:sldLayoutId id="2147484042" r:id="rId13"/>
    <p:sldLayoutId id="2147484043" r:id="rId14"/>
  </p:sldLayoutIdLst>
  <p:hf hdr="0" ftr="0" dt="0"/>
  <p:txStyles>
    <p:titleStyle>
      <a:lvl1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mj-lt"/>
          <a:ea typeface="+mj-ea"/>
          <a:cs typeface="+mj-cs"/>
        </a:defRPr>
      </a:lvl1pPr>
      <a:lvl2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2pPr>
      <a:lvl3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3pPr>
      <a:lvl4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4pPr>
      <a:lvl5pPr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5pPr>
      <a:lvl6pPr marL="4572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6pPr>
      <a:lvl7pPr marL="9144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7pPr>
      <a:lvl8pPr marL="13716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8pPr>
      <a:lvl9pPr marL="1828800" algn="ctr" defTabSz="449263" rtl="0" eaLnBrk="0" fontAlgn="base" hangingPunct="0">
        <a:lnSpc>
          <a:spcPct val="29000"/>
        </a:lnSpc>
        <a:spcBef>
          <a:spcPct val="0"/>
        </a:spcBef>
        <a:spcAft>
          <a:spcPct val="0"/>
        </a:spcAft>
        <a:buClr>
          <a:srgbClr val="514185"/>
        </a:buClr>
        <a:buSzPct val="100000"/>
        <a:buFont typeface="Times New Roman" pitchFamily="18" charset="0"/>
        <a:defRPr sz="2600">
          <a:solidFill>
            <a:srgbClr val="514185"/>
          </a:solidFill>
          <a:latin typeface="Times New Roman" pitchFamily="18" charset="0"/>
          <a:ea typeface="Arial Unicode MS" pitchFamily="34" charset="-128"/>
          <a:cs typeface="Arial Unicode MS" pitchFamily="34" charset="-128"/>
        </a:defRPr>
      </a:lvl9pPr>
    </p:titleStyle>
    <p:bodyStyle>
      <a:lvl1pPr marL="319088" indent="-319088" algn="l" defTabSz="449263" rtl="0" eaLnBrk="0" fontAlgn="base" hangingPunct="0">
        <a:lnSpc>
          <a:spcPct val="35000"/>
        </a:lnSpc>
        <a:spcBef>
          <a:spcPts val="650"/>
        </a:spcBef>
        <a:spcAft>
          <a:spcPct val="0"/>
        </a:spcAft>
        <a:buClr>
          <a:srgbClr val="000000"/>
        </a:buClr>
        <a:buSzPct val="100000"/>
        <a:buFont typeface="Symbol" pitchFamily="18" charset="2"/>
        <a:buChar char=""/>
        <a:defRPr sz="2600">
          <a:solidFill>
            <a:srgbClr val="000000"/>
          </a:solidFill>
          <a:latin typeface="+mn-lt"/>
          <a:ea typeface="+mn-ea"/>
          <a:cs typeface="+mn-cs"/>
        </a:defRPr>
      </a:lvl1pPr>
      <a:lvl2pPr marL="719138" indent="-261938" algn="l" defTabSz="449263" rtl="0" eaLnBrk="0" fontAlgn="base" hangingPunct="0">
        <a:lnSpc>
          <a:spcPct val="35000"/>
        </a:lnSpc>
        <a:spcBef>
          <a:spcPts val="600"/>
        </a:spcBef>
        <a:spcAft>
          <a:spcPct val="0"/>
        </a:spcAft>
        <a:buClr>
          <a:srgbClr val="000000"/>
        </a:buClr>
        <a:buSzPct val="100000"/>
        <a:buFont typeface="Symbol" pitchFamily="18" charset="2"/>
        <a:buChar char=""/>
        <a:defRPr sz="2400">
          <a:solidFill>
            <a:srgbClr val="000000"/>
          </a:solidFill>
          <a:latin typeface="+mn-lt"/>
          <a:ea typeface="+mn-ea"/>
          <a:cs typeface="+mn-cs"/>
        </a:defRPr>
      </a:lvl2pPr>
      <a:lvl3pPr marL="1143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3pPr>
      <a:lvl4pPr marL="1600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4pPr>
      <a:lvl5pPr marL="20574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5pPr>
      <a:lvl6pPr marL="25146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6pPr>
      <a:lvl7pPr marL="29718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7pPr>
      <a:lvl8pPr marL="34290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8pPr>
      <a:lvl9pPr marL="3886200" indent="-228600" algn="l" defTabSz="449263" rtl="0" eaLnBrk="0" fontAlgn="base" hangingPunct="0">
        <a:lnSpc>
          <a:spcPct val="35000"/>
        </a:lnSpc>
        <a:spcBef>
          <a:spcPts val="500"/>
        </a:spcBef>
        <a:spcAft>
          <a:spcPct val="0"/>
        </a:spcAft>
        <a:buClr>
          <a:srgbClr val="000000"/>
        </a:buClr>
        <a:buSzPct val="100000"/>
        <a:buFont typeface="Symbol" pitchFamily="18" charset="2"/>
        <a:buChar char=""/>
        <a:defRPr sz="2000">
          <a:solidFill>
            <a:srgbClr val="000000"/>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hyperlink" Target="&#1089;&#1095;&#1077;&#1090;&#1072;%20&#1091;&#1095;&#1077;&#1090;&#1072;.rtf" TargetMode="Externa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1055;&#1086;&#1083;&#1086;&#1078;&#1077;&#1085;&#1080;&#1077;%20&#1087;&#1086;%20&#1054;&#1058;%20(&#1087;&#1083;&#1072;&#1090;&#1085;&#1099;&#1077;)/&#1055;&#1088;&#1080;&#1083;&#1086;&#1078;&#1077;&#1085;&#1080;&#1103;%20&#1082;%20&#1055;&#1086;&#1083;&#1086;&#1078;&#1077;&#1085;&#1080;&#1102;%20&#1086;&#1073;%20&#1086;&#1087;&#1083;&#1072;&#1090;&#1077;%20&#1090;&#1088;&#1091;&#1076;&#1072;%20&#1086;&#1090;%2001.10.2013.doc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1040;&#1085;&#1072;&#1083;&#1080;&#1090;&#1080;&#1095;&#1077;&#1089;&#1082;&#1072;&#1103;%20&#1090;&#1072;&#1073;&#1083;&#1080;&#1094;&#1072;.xlsx" TargetMode="External"/><Relationship Id="rId2" Type="http://schemas.openxmlformats.org/officeDocument/2006/relationships/hyperlink" Target="&#1056;&#1072;&#1089;&#1087;&#1088;&#1077;&#1076;&#1077;&#1083;&#1077;&#1085;&#1080;&#1077;%20&#1088;&#1072;&#1089;&#1093;&#1086;&#1076;&#1086;&#1074;_2013.xls"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hyperlink" Target="830.xls" TargetMode="External"/><Relationship Id="rId3" Type="http://schemas.openxmlformats.org/officeDocument/2006/relationships/hyperlink" Target="16%20&#1075;&#1086;&#1076;%200503723.xls" TargetMode="External"/><Relationship Id="rId7" Type="http://schemas.openxmlformats.org/officeDocument/2006/relationships/hyperlink" Target="775-4.xls" TargetMode="External"/><Relationship Id="rId2" Type="http://schemas.openxmlformats.org/officeDocument/2006/relationships/hyperlink" Target="737-4.xls" TargetMode="External"/><Relationship Id="rId1" Type="http://schemas.openxmlformats.org/officeDocument/2006/relationships/slideLayout" Target="../slideLayouts/slideLayout2.xml"/><Relationship Id="rId6" Type="http://schemas.openxmlformats.org/officeDocument/2006/relationships/hyperlink" Target="16%20&#1075;&#1086;&#1076;%200503738.xls" TargetMode="External"/><Relationship Id="rId5" Type="http://schemas.openxmlformats.org/officeDocument/2006/relationships/hyperlink" Target="721%20&#1087;&#1086;&#1088;&#1103;&#1076;&#1086;&#1082;%20&#1079;&#1072;&#1087;&#1086;&#1083;&#1085;&#1077;&#1085;&#1080;&#1103;.docx" TargetMode="External"/><Relationship Id="rId4" Type="http://schemas.openxmlformats.org/officeDocument/2006/relationships/hyperlink" Target="&#1040;&#1085;&#1072;&#1083;&#1080;&#1090;&#1080;&#1095;&#1077;&#1089;&#1082;&#1072;&#1103;%20&#1090;&#1072;&#1073;&#1083;&#1080;&#1094;&#1072;.xlsx"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1055;&#1080;&#1089;&#1100;&#1084;&#1086;%20&#1052;&#1080;&#1085;&#1092;&#1080;&#1085;&#1072;%20&#1056;&#1086;&#1089;&#1089;&#1080;&#1080;%20&#1086;&#1090;%2027%20&#1084;&#1072;&#1103;%202015%20&#1075;.%20N%2002-06-10_30485%20&#1054;%20&#1087;.docx"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consultantplus://offline/ref=64FA69CC654792899B3DB4FA0321D91A742A04E132300597A476B7D753B6582DB69D2A84CAEBF1CBTAp3K"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consultantplus://offline/ref=64FA69CC654792899B3DB4FA0321D91A742E03E33B39589DAC2FBBD5T5p4K" TargetMode="External"/><Relationship Id="rId5" Type="http://schemas.openxmlformats.org/officeDocument/2006/relationships/hyperlink" Target="consultantplus://offline/ref=64FA69CC654792899B3DB4FA0321D91A742307E23439589DAC2FBBD554B9073AB1D42685CAEBF0TCpFK" TargetMode="External"/><Relationship Id="rId4" Type="http://schemas.openxmlformats.org/officeDocument/2006/relationships/hyperlink" Target="consultantplus://offline/ref=64FA69CC654792899B3DB4FA0321D91A742307E03139589DAC2FBBD554B9073AB1D42685CAEBF0TCpFK"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garantF1://12080849.10800" TargetMode="External"/><Relationship Id="rId2" Type="http://schemas.openxmlformats.org/officeDocument/2006/relationships/hyperlink" Target="garantF1://12080849.2141" TargetMode="External"/><Relationship Id="rId1" Type="http://schemas.openxmlformats.org/officeDocument/2006/relationships/slideLayout" Target="../slideLayouts/slideLayout2.xml"/><Relationship Id="rId5" Type="http://schemas.openxmlformats.org/officeDocument/2006/relationships/hyperlink" Target="garantF1://12080849.1" TargetMode="External"/><Relationship Id="rId4" Type="http://schemas.openxmlformats.org/officeDocument/2006/relationships/hyperlink" Target="garantF1://12080849.2333"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consultantplus://offline/ref=C330AA425B707D154C82F3324C6490F8E2E3BE24F882D1F1393B66A299B1160DE533567A62394EN9gFU"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consultantplus://offline/ref=C330AA425B707D154C82F3324C6490F8E1E6BC23FC8D8CFB31626AA09EBE491AE27A5A7B6239469EN2g6U"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692696"/>
            <a:ext cx="7774632" cy="4320480"/>
          </a:xfrm>
        </p:spPr>
        <p:txBody>
          <a:bodyPr>
            <a:noAutofit/>
          </a:bodyPr>
          <a:lstStyle/>
          <a:p>
            <a:pPr algn="ctr"/>
            <a:r>
              <a:rPr lang="ru-RU" sz="4400" b="1" dirty="0" smtClean="0">
                <a:solidFill>
                  <a:schemeClr val="accent2">
                    <a:lumMod val="50000"/>
                  </a:schemeClr>
                </a:solidFill>
                <a:latin typeface="Calibri" panose="020F0502020204030204" pitchFamily="34" charset="0"/>
              </a:rPr>
              <a:t>Изменения в бухгалтерском учете и отчетности</a:t>
            </a:r>
            <a:br>
              <a:rPr lang="ru-RU" sz="4400" b="1" dirty="0" smtClean="0">
                <a:solidFill>
                  <a:schemeClr val="accent2">
                    <a:lumMod val="50000"/>
                  </a:schemeClr>
                </a:solidFill>
                <a:latin typeface="Calibri" panose="020F0502020204030204" pitchFamily="34" charset="0"/>
              </a:rPr>
            </a:br>
            <a:r>
              <a:rPr lang="ru-RU" sz="3200" b="1" dirty="0" smtClean="0">
                <a:latin typeface="Calibri" panose="020F0502020204030204" pitchFamily="34" charset="0"/>
              </a:rPr>
              <a:t/>
            </a:r>
            <a:br>
              <a:rPr lang="ru-RU" sz="3200" b="1" dirty="0" smtClean="0">
                <a:latin typeface="Calibri" panose="020F0502020204030204" pitchFamily="34" charset="0"/>
              </a:rPr>
            </a:br>
            <a:r>
              <a:rPr lang="ru-RU" sz="4000" b="1" dirty="0" smtClean="0">
                <a:solidFill>
                  <a:srgbClr val="00B050"/>
                </a:solidFill>
                <a:latin typeface="Calibri" panose="020F0502020204030204" pitchFamily="34" charset="0"/>
              </a:rPr>
              <a:t> Применение новых КВР</a:t>
            </a:r>
            <a:br>
              <a:rPr lang="ru-RU" sz="4000" b="1" dirty="0" smtClean="0">
                <a:solidFill>
                  <a:srgbClr val="00B050"/>
                </a:solidFill>
                <a:latin typeface="Calibri" panose="020F0502020204030204" pitchFamily="34" charset="0"/>
              </a:rPr>
            </a:br>
            <a:r>
              <a:rPr lang="ru-RU" sz="4000" b="1" dirty="0" smtClean="0">
                <a:solidFill>
                  <a:srgbClr val="00B050"/>
                </a:solidFill>
                <a:latin typeface="Calibri" panose="020F0502020204030204" pitchFamily="34" charset="0"/>
              </a:rPr>
              <a:t/>
            </a:r>
            <a:br>
              <a:rPr lang="ru-RU" sz="4000" b="1" dirty="0" smtClean="0">
                <a:solidFill>
                  <a:srgbClr val="00B050"/>
                </a:solidFill>
                <a:latin typeface="Calibri" panose="020F0502020204030204" pitchFamily="34" charset="0"/>
              </a:rPr>
            </a:br>
            <a:r>
              <a:rPr lang="ru-RU" sz="3600" b="1" i="1" dirty="0" smtClean="0">
                <a:solidFill>
                  <a:schemeClr val="accent3">
                    <a:lumMod val="75000"/>
                  </a:schemeClr>
                </a:solidFill>
                <a:latin typeface="Calibri" panose="020F0502020204030204" pitchFamily="34" charset="0"/>
              </a:rPr>
              <a:t>Нарушения</a:t>
            </a:r>
            <a:r>
              <a:rPr lang="ru-RU" sz="4000" b="1" dirty="0" smtClean="0">
                <a:solidFill>
                  <a:schemeClr val="accent3">
                    <a:lumMod val="75000"/>
                  </a:schemeClr>
                </a:solidFill>
                <a:latin typeface="Calibri" panose="020F0502020204030204" pitchFamily="34" charset="0"/>
              </a:rPr>
              <a:t>  </a:t>
            </a:r>
            <a:br>
              <a:rPr lang="ru-RU" sz="4000" b="1" dirty="0" smtClean="0">
                <a:solidFill>
                  <a:schemeClr val="accent3">
                    <a:lumMod val="75000"/>
                  </a:schemeClr>
                </a:solidFill>
                <a:latin typeface="Calibri" panose="020F0502020204030204" pitchFamily="34" charset="0"/>
              </a:rPr>
            </a:br>
            <a:endParaRPr lang="ru-RU" sz="4000" b="1" dirty="0">
              <a:solidFill>
                <a:schemeClr val="accent3">
                  <a:lumMod val="75000"/>
                </a:schemeClr>
              </a:solidFill>
              <a:latin typeface="Calibri" panose="020F0502020204030204" pitchFamily="34" charset="0"/>
            </a:endParaRPr>
          </a:p>
        </p:txBody>
      </p:sp>
      <p:sp>
        <p:nvSpPr>
          <p:cNvPr id="3" name="Подзаголовок 2"/>
          <p:cNvSpPr>
            <a:spLocks noGrp="1"/>
          </p:cNvSpPr>
          <p:nvPr>
            <p:ph type="subTitle" idx="1"/>
          </p:nvPr>
        </p:nvSpPr>
        <p:spPr>
          <a:xfrm>
            <a:off x="971600" y="4797152"/>
            <a:ext cx="6400800" cy="1752600"/>
          </a:xfrm>
        </p:spPr>
        <p:txBody>
          <a:bodyPr/>
          <a:lstStyle/>
          <a:p>
            <a:r>
              <a:rPr lang="ru-RU" dirty="0" smtClean="0"/>
              <a:t> </a:t>
            </a:r>
            <a:endParaRPr lang="ru-RU" dirty="0"/>
          </a:p>
        </p:txBody>
      </p:sp>
    </p:spTree>
    <p:extLst>
      <p:ext uri="{BB962C8B-B14F-4D97-AF65-F5344CB8AC3E}">
        <p14:creationId xmlns:p14="http://schemas.microsoft.com/office/powerpoint/2010/main" val="7090491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6053711"/>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504008">
                  <a:extLst>
                    <a:ext uri="{9D8B030D-6E8A-4147-A177-3AD203B41FA5}">
                      <a16:colId xmlns:a16="http://schemas.microsoft.com/office/drawing/2014/main" val="20001"/>
                    </a:ext>
                  </a:extLst>
                </a:gridCol>
                <a:gridCol w="1584797">
                  <a:extLst>
                    <a:ext uri="{9D8B030D-6E8A-4147-A177-3AD203B41FA5}">
                      <a16:colId xmlns:a16="http://schemas.microsoft.com/office/drawing/2014/main" val="20002"/>
                    </a:ext>
                  </a:extLst>
                </a:gridCol>
              </a:tblGrid>
              <a:tr h="346662">
                <a:tc>
                  <a:txBody>
                    <a:bodyPr/>
                    <a:lstStyle/>
                    <a:p>
                      <a:r>
                        <a:rPr lang="ru-RU" dirty="0" smtClean="0">
                          <a:solidFill>
                            <a:schemeClr val="accent5">
                              <a:lumMod val="75000"/>
                            </a:schemeClr>
                          </a:solidFill>
                        </a:rPr>
                        <a:t>КВР =</a:t>
                      </a:r>
                      <a:r>
                        <a:rPr lang="en-US" dirty="0" smtClean="0">
                          <a:solidFill>
                            <a:schemeClr val="accent5">
                              <a:lumMod val="75000"/>
                            </a:schemeClr>
                          </a:solidFill>
                        </a:rPr>
                        <a:t>&gt;</a:t>
                      </a:r>
                      <a:r>
                        <a:rPr lang="ru-RU" dirty="0" smtClean="0">
                          <a:solidFill>
                            <a:schemeClr val="accent5">
                              <a:lumMod val="75000"/>
                            </a:schemeClr>
                          </a:solidFill>
                        </a:rPr>
                        <a:t>план   ФХД</a:t>
                      </a:r>
                      <a:endParaRPr lang="ru-RU" dirty="0">
                        <a:solidFill>
                          <a:schemeClr val="accent5">
                            <a:lumMod val="75000"/>
                          </a:schemeClr>
                        </a:solidFill>
                      </a:endParaRPr>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5413631">
                <a:tc>
                  <a:txBody>
                    <a:bodyPr/>
                    <a:lstStyle/>
                    <a:p>
                      <a:r>
                        <a:rPr lang="ru-RU" i="1" dirty="0" smtClean="0"/>
                        <a:t>242 – Закупка товаров, работ, услуг в сфере информационно-коммуникационных технологий</a:t>
                      </a:r>
                      <a:endParaRPr lang="ru-RU" i="1" dirty="0"/>
                    </a:p>
                  </a:txBody>
                  <a:tcPr/>
                </a:tc>
                <a:tc>
                  <a:txBody>
                    <a:bodyPr/>
                    <a:lstStyle/>
                    <a:p>
                      <a:pPr algn="l">
                        <a:buFontTx/>
                        <a:buChar char="-"/>
                      </a:pPr>
                      <a:r>
                        <a:rPr lang="ru-RU" u="none" baseline="0" dirty="0" smtClean="0"/>
                        <a:t>Расходы на реализацию мероприятий по созданию, с учетом опытной </a:t>
                      </a:r>
                      <a:r>
                        <a:rPr lang="ru-RU" u="none" baseline="0" dirty="0" err="1" smtClean="0"/>
                        <a:t>эксплуатации,развитию</a:t>
                      </a:r>
                      <a:r>
                        <a:rPr lang="ru-RU" u="none" baseline="0" dirty="0" smtClean="0"/>
                        <a:t>, модернизации, эксплуатации государственных </a:t>
                      </a:r>
                      <a:r>
                        <a:rPr lang="ru-RU" u="none" baseline="0" dirty="0" err="1" smtClean="0"/>
                        <a:t>инф.ком</a:t>
                      </a:r>
                      <a:r>
                        <a:rPr lang="ru-RU" u="none" baseline="0" dirty="0" smtClean="0"/>
                        <a:t> инфраструктуры, а также расходы по их использованию…</a:t>
                      </a:r>
                    </a:p>
                    <a:p>
                      <a:pPr algn="l">
                        <a:buFontTx/>
                        <a:buChar char="-"/>
                      </a:pPr>
                      <a:endParaRPr lang="ru-RU" u="none" baseline="0" dirty="0" smtClean="0"/>
                    </a:p>
                    <a:p>
                      <a:pPr algn="l">
                        <a:buFontTx/>
                        <a:buChar char="-"/>
                      </a:pPr>
                      <a:r>
                        <a:rPr lang="ru-RU" sz="3200" b="1" i="1" u="sng" baseline="0" dirty="0" smtClean="0">
                          <a:solidFill>
                            <a:srgbClr val="7030A0"/>
                          </a:solidFill>
                        </a:rPr>
                        <a:t>Автономные и бюджетные </a:t>
                      </a:r>
                      <a:r>
                        <a:rPr lang="ru-RU" b="1" i="1" u="sng" baseline="0" dirty="0" smtClean="0">
                          <a:solidFill>
                            <a:srgbClr val="7030A0"/>
                          </a:solidFill>
                        </a:rPr>
                        <a:t>применяют если есть план информатизации и закупок оборудования, программ или сайта. Например, если вам госорган передал такие полномочия =</a:t>
                      </a:r>
                      <a:r>
                        <a:rPr lang="en-US" b="1" i="1" u="sng" baseline="0" dirty="0" smtClean="0">
                          <a:solidFill>
                            <a:srgbClr val="7030A0"/>
                          </a:solidFill>
                        </a:rPr>
                        <a:t>&gt; </a:t>
                      </a:r>
                      <a:r>
                        <a:rPr lang="ru-RU" b="1" i="1" u="sng" baseline="0" dirty="0" smtClean="0">
                          <a:solidFill>
                            <a:srgbClr val="7030A0"/>
                          </a:solidFill>
                        </a:rPr>
                        <a:t>приказ МФ УР №18</a:t>
                      </a:r>
                    </a:p>
                    <a:p>
                      <a:pPr algn="l">
                        <a:buFontTx/>
                        <a:buChar char="-"/>
                      </a:pPr>
                      <a:endParaRPr lang="ru-RU" dirty="0"/>
                    </a:p>
                  </a:txBody>
                  <a:tcPr/>
                </a:tc>
                <a:tc>
                  <a:txBody>
                    <a:bodyPr/>
                    <a:lstStyle/>
                    <a:p>
                      <a:pPr algn="ctr"/>
                      <a:r>
                        <a:rPr lang="ru-RU" dirty="0" smtClean="0"/>
                        <a:t>Приказ</a:t>
                      </a:r>
                      <a:r>
                        <a:rPr lang="ru-RU" baseline="0" dirty="0" smtClean="0"/>
                        <a:t> МФ РФ №65н</a:t>
                      </a:r>
                    </a:p>
                    <a:p>
                      <a:pPr algn="ctr"/>
                      <a:r>
                        <a:rPr lang="ru-RU" baseline="0" dirty="0" smtClean="0">
                          <a:solidFill>
                            <a:schemeClr val="accent5">
                              <a:lumMod val="75000"/>
                            </a:schemeClr>
                          </a:solidFill>
                        </a:rPr>
                        <a:t>Письмо МФ РФ от 12.03.15 №36 в новой редакции</a:t>
                      </a:r>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504056"/>
          </a:xfrm>
        </p:spPr>
        <p:txBody>
          <a:bodyPr>
            <a:normAutofit fontScale="90000"/>
          </a:bodyPr>
          <a:lstStyle/>
          <a:p>
            <a:pPr algn="ctr"/>
            <a:r>
              <a:rPr lang="ru-RU" dirty="0" smtClean="0"/>
              <a:t>Нарушения </a:t>
            </a:r>
            <a:endParaRPr lang="ru-RU" dirty="0"/>
          </a:p>
        </p:txBody>
      </p:sp>
      <p:sp>
        <p:nvSpPr>
          <p:cNvPr id="3" name="Содержимое 2"/>
          <p:cNvSpPr>
            <a:spLocks noGrp="1"/>
          </p:cNvSpPr>
          <p:nvPr>
            <p:ph idx="1"/>
          </p:nvPr>
        </p:nvSpPr>
        <p:spPr>
          <a:xfrm>
            <a:off x="323528" y="836712"/>
            <a:ext cx="7920879" cy="5544616"/>
          </a:xfrm>
        </p:spPr>
        <p:txBody>
          <a:bodyPr>
            <a:normAutofit lnSpcReduction="10000"/>
          </a:bodyPr>
          <a:lstStyle/>
          <a:p>
            <a:r>
              <a:rPr lang="ru-RU" dirty="0" smtClean="0"/>
              <a:t>Не установлены критерии, показатели и условия выплаты на основе которых начислены стимулирующие выплаты, нет критериев которые позволяют оценить результативность и качество работы, периодичность выплат..,</a:t>
            </a:r>
          </a:p>
          <a:p>
            <a:r>
              <a:rPr lang="ru-RU" dirty="0" smtClean="0"/>
              <a:t> нет разделения оплаты по услугам или выполненным работам отличным от нормальных условий труда (ночные, выходные и праздничные.., </a:t>
            </a:r>
            <a:r>
              <a:rPr lang="ru-RU" dirty="0" smtClean="0">
                <a:solidFill>
                  <a:schemeClr val="accent2">
                    <a:lumMod val="50000"/>
                  </a:schemeClr>
                </a:solidFill>
              </a:rPr>
              <a:t>Положение об оплате труда</a:t>
            </a:r>
            <a:r>
              <a:rPr lang="ru-RU" dirty="0" smtClean="0"/>
              <a:t>);</a:t>
            </a:r>
          </a:p>
          <a:p>
            <a:r>
              <a:rPr lang="ru-RU" dirty="0" smtClean="0"/>
              <a:t>Не проводилась инвентаризация перед годовым отчетом по Приказам №№191н, 33н;</a:t>
            </a:r>
          </a:p>
          <a:p>
            <a:r>
              <a:rPr lang="ru-RU" dirty="0" smtClean="0"/>
              <a:t>НА- расхождения  имущества с реестром, несоответствие счета и ОКОФ,  имущество до 3т.р. – есть </a:t>
            </a:r>
            <a:r>
              <a:rPr lang="ru-RU" dirty="0" err="1" smtClean="0"/>
              <a:t>инвент</a:t>
            </a:r>
            <a:r>
              <a:rPr lang="ru-RU" dirty="0" smtClean="0"/>
              <a:t>. карточки, </a:t>
            </a:r>
            <a:r>
              <a:rPr lang="ru-RU" dirty="0" err="1" smtClean="0"/>
              <a:t>льготируемое</a:t>
            </a:r>
            <a:r>
              <a:rPr lang="ru-RU" dirty="0" smtClean="0"/>
              <a:t> имущество не соответствует расчету по налогу на имущество =</a:t>
            </a:r>
            <a:r>
              <a:rPr lang="en-US" dirty="0" smtClean="0"/>
              <a:t>&gt;</a:t>
            </a:r>
            <a:r>
              <a:rPr lang="ru-RU" dirty="0" smtClean="0"/>
              <a:t> т.е. остатки не идут с картотекой;</a:t>
            </a:r>
          </a:p>
          <a:p>
            <a:r>
              <a:rPr lang="ru-RU" dirty="0" smtClean="0"/>
              <a:t>Расхождения в оправдательных документах, в путевых листах – заправка ГСМ по рабочему времени, маршрут ???, авансовые отчеты не содержат содержания относительно  приложенных документов…</a:t>
            </a:r>
          </a:p>
          <a:p>
            <a:r>
              <a:rPr lang="ru-RU" dirty="0" smtClean="0"/>
              <a:t>Питание сотрудников по КФО 4; отсутствуют нетиповые операции в УП, которые противоречат инструкциям…, например в/зачеты! </a:t>
            </a:r>
          </a:p>
          <a:p>
            <a:endParaRPr lang="ru-RU"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2808312"/>
          </a:xfrm>
        </p:spPr>
        <p:txBody>
          <a:bodyPr>
            <a:normAutofit/>
          </a:bodyPr>
          <a:lstStyle/>
          <a:p>
            <a:r>
              <a:rPr lang="ru-RU" dirty="0" smtClean="0"/>
              <a:t/>
            </a:r>
            <a:br>
              <a:rPr lang="ru-RU" dirty="0" smtClean="0"/>
            </a:br>
            <a:r>
              <a:rPr lang="ru-RU" dirty="0" smtClean="0"/>
              <a:t> </a:t>
            </a:r>
            <a:endParaRPr lang="ru-RU" dirty="0"/>
          </a:p>
        </p:txBody>
      </p:sp>
      <p:sp>
        <p:nvSpPr>
          <p:cNvPr id="3" name="Содержимое 2"/>
          <p:cNvSpPr>
            <a:spLocks noGrp="1"/>
          </p:cNvSpPr>
          <p:nvPr>
            <p:ph idx="1"/>
          </p:nvPr>
        </p:nvSpPr>
        <p:spPr>
          <a:xfrm>
            <a:off x="323528" y="2132856"/>
            <a:ext cx="7560840" cy="4464496"/>
          </a:xfrm>
        </p:spPr>
        <p:txBody>
          <a:bodyPr>
            <a:normAutofit/>
          </a:bodyPr>
          <a:lstStyle/>
          <a:p>
            <a:endParaRPr lang="ru-RU" dirty="0" smtClean="0"/>
          </a:p>
          <a:p>
            <a:r>
              <a:rPr lang="ru-RU" b="1" dirty="0" smtClean="0">
                <a:solidFill>
                  <a:schemeClr val="accent1">
                    <a:lumMod val="75000"/>
                  </a:schemeClr>
                </a:solidFill>
              </a:rPr>
              <a:t>Структура номера счета в 2016 году</a:t>
            </a:r>
            <a:endParaRPr lang="ru-RU" dirty="0" smtClean="0">
              <a:solidFill>
                <a:schemeClr val="accent1">
                  <a:lumMod val="75000"/>
                </a:schemeClr>
              </a:solidFill>
            </a:endParaRPr>
          </a:p>
          <a:p>
            <a:r>
              <a:rPr lang="ru-RU" b="1" dirty="0" smtClean="0"/>
              <a:t>В разрядах 1-17 номера счета Рабочего плана счетов </a:t>
            </a:r>
            <a:r>
              <a:rPr lang="ru-RU" b="1" i="1" dirty="0" smtClean="0"/>
              <a:t>бюджетного учета отражается</a:t>
            </a:r>
            <a:endParaRPr lang="ru-RU" dirty="0" smtClean="0"/>
          </a:p>
          <a:p>
            <a:endParaRPr lang="ru-RU" dirty="0" smtClean="0"/>
          </a:p>
          <a:p>
            <a:r>
              <a:rPr lang="ru-RU" b="1" dirty="0" smtClean="0"/>
              <a:t>учреждениями - с 4 по 20 разряд КДБ, КРБ, КИФДБ; </a:t>
            </a:r>
            <a:endParaRPr lang="ru-RU" dirty="0" smtClean="0"/>
          </a:p>
          <a:p>
            <a:endParaRPr lang="ru-RU" dirty="0" smtClean="0"/>
          </a:p>
          <a:p>
            <a:r>
              <a:rPr lang="ru-RU" b="1" dirty="0" smtClean="0"/>
              <a:t>финансовыми органами, органами, осуществляющими кассовое обслуживание, - с 1 по 17 разряд КДБ, КРБ, КИФДБ, по которому осуществляется операция по исполнению бюджета. </a:t>
            </a:r>
          </a:p>
          <a:p>
            <a:endParaRPr lang="ru-RU" b="1" dirty="0" smtClean="0"/>
          </a:p>
          <a:p>
            <a:endParaRPr lang="ru-RU" dirty="0"/>
          </a:p>
        </p:txBody>
      </p:sp>
      <p:sp>
        <p:nvSpPr>
          <p:cNvPr id="4" name="Прямоугольник 3"/>
          <p:cNvSpPr/>
          <p:nvPr/>
        </p:nvSpPr>
        <p:spPr>
          <a:xfrm>
            <a:off x="323528" y="260649"/>
            <a:ext cx="7344816" cy="1754326"/>
          </a:xfrm>
          <a:prstGeom prst="rect">
            <a:avLst/>
          </a:prstGeom>
        </p:spPr>
        <p:txBody>
          <a:bodyPr wrap="square">
            <a:spAutoFit/>
          </a:bodyPr>
          <a:lstStyle/>
          <a:p>
            <a:pPr algn="ctr"/>
            <a:endParaRPr lang="ru-RU" dirty="0" smtClean="0"/>
          </a:p>
          <a:p>
            <a:pPr algn="ctr"/>
            <a:r>
              <a:rPr lang="ru-RU" b="1" dirty="0" smtClean="0"/>
              <a:t>Приказ Минфина России от </a:t>
            </a:r>
            <a:r>
              <a:rPr lang="ru-RU" b="1" u="sng" dirty="0" smtClean="0"/>
              <a:t>30.11.2015 N 184н </a:t>
            </a:r>
            <a:r>
              <a:rPr lang="ru-RU" b="1" dirty="0" smtClean="0"/>
              <a:t>"Об утверждении Плана счетов казначейского учета и Инструкции по его применению и о внесении изменений в приложения к приказу Министерства финансов Российской Федерации от 6 декабря 2010 г. </a:t>
            </a:r>
            <a:r>
              <a:rPr lang="ru-RU" b="1" u="sng" dirty="0" smtClean="0"/>
              <a:t>N 162н</a:t>
            </a:r>
            <a:r>
              <a:rPr lang="ru-RU" b="1" dirty="0" smtClean="0"/>
              <a:t>" </a:t>
            </a:r>
            <a:endParaRPr lang="ru-RU"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648072"/>
          </a:xfrm>
        </p:spPr>
        <p:txBody>
          <a:bodyPr>
            <a:normAutofit fontScale="90000"/>
          </a:bodyPr>
          <a:lstStyle/>
          <a:p>
            <a:r>
              <a:rPr lang="ru-RU" sz="2800" b="1" dirty="0" smtClean="0"/>
              <a:t>Рабочий план счетов</a:t>
            </a:r>
            <a:r>
              <a:rPr lang="ru-RU" sz="2800" dirty="0" smtClean="0"/>
              <a:t/>
            </a:r>
            <a:br>
              <a:rPr lang="ru-RU" sz="2800" dirty="0" smtClean="0"/>
            </a:br>
            <a:endParaRPr lang="ru-RU" sz="2800" dirty="0"/>
          </a:p>
        </p:txBody>
      </p:sp>
      <p:sp>
        <p:nvSpPr>
          <p:cNvPr id="3" name="Содержимое 2"/>
          <p:cNvSpPr>
            <a:spLocks noGrp="1"/>
          </p:cNvSpPr>
          <p:nvPr>
            <p:ph idx="1"/>
          </p:nvPr>
        </p:nvSpPr>
        <p:spPr>
          <a:xfrm>
            <a:off x="323528" y="692696"/>
            <a:ext cx="7416824" cy="6048672"/>
          </a:xfrm>
        </p:spPr>
        <p:txBody>
          <a:bodyPr>
            <a:normAutofit fontScale="92500" lnSpcReduction="20000"/>
          </a:bodyPr>
          <a:lstStyle/>
          <a:p>
            <a:endParaRPr lang="ru-RU" dirty="0" smtClean="0"/>
          </a:p>
          <a:p>
            <a:r>
              <a:rPr lang="ru-RU" dirty="0" smtClean="0"/>
              <a:t>Применение учреждениями, финансовыми органами кодов бюджетной классификации Российской Федерации при формировании 1 - 17 разрядов номера счета Плана счетов бюджетного учета осуществляется в соответствии с Приложением N 2 к настоящей Инструкции, если иное не предусмотрено настоящей Инструкцией. </a:t>
            </a:r>
          </a:p>
          <a:p>
            <a:r>
              <a:rPr lang="ru-RU" dirty="0" smtClean="0"/>
              <a:t>2.В синтетических счетах в разрядах с 1 по 17 – нули. </a:t>
            </a:r>
          </a:p>
          <a:p>
            <a:r>
              <a:rPr lang="ru-RU" dirty="0" smtClean="0"/>
              <a:t>―Синтетический счет состоит из группы 3-х разрядов синтетического счета с включением 1 разряда аналитического счета, например: 101 10 000, 105 30 000. </a:t>
            </a:r>
          </a:p>
          <a:p>
            <a:r>
              <a:rPr lang="ru-RU" dirty="0" smtClean="0"/>
              <a:t>―Аналитическим является счет со вторым аналитическим разрядом, на нем ставится полный КБК (с 4 по 20 разряд), согласно виду счета – расходы, доходы, источники финансирования. </a:t>
            </a:r>
          </a:p>
          <a:p>
            <a:r>
              <a:rPr lang="ru-RU" dirty="0" smtClean="0"/>
              <a:t>3.В соответствии с Приложением 2 к Инструкции 162н в синтетических счетах ставится КПС вида </a:t>
            </a:r>
            <a:r>
              <a:rPr lang="ru-RU" dirty="0" err="1" smtClean="0"/>
              <a:t>гКБК</a:t>
            </a:r>
            <a:r>
              <a:rPr lang="ru-RU" dirty="0" smtClean="0"/>
              <a:t> – код главы по бюджетной классификации, где в 4 - 17 разрядах номера счета указываются нули. </a:t>
            </a:r>
          </a:p>
          <a:p>
            <a:r>
              <a:rPr lang="ru-RU" u="sng" dirty="0" smtClean="0"/>
              <a:t>4.Порядок открытия счетов учета НФА в новом году – в разрядах с 5 по 17 нули. </a:t>
            </a:r>
          </a:p>
          <a:p>
            <a:r>
              <a:rPr lang="ru-RU" dirty="0" smtClean="0">
                <a:solidFill>
                  <a:schemeClr val="accent2">
                    <a:lumMod val="50000"/>
                  </a:schemeClr>
                </a:solidFill>
              </a:rPr>
              <a:t>―Например: 0704 0000000000000 1 101 36 000 </a:t>
            </a:r>
          </a:p>
          <a:p>
            <a:endParaRPr lang="ru-RU" dirty="0" smtClean="0"/>
          </a:p>
          <a:p>
            <a:r>
              <a:rPr lang="ru-RU" dirty="0" smtClean="0">
                <a:solidFill>
                  <a:schemeClr val="accent4">
                    <a:lumMod val="75000"/>
                  </a:schemeClr>
                </a:solidFill>
              </a:rPr>
              <a:t>Исключены упоминания первичных документов </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b="1" dirty="0" smtClean="0"/>
              <a:t>Учет нефинансовых активов </a:t>
            </a:r>
            <a:endParaRPr lang="ru-RU" dirty="0"/>
          </a:p>
        </p:txBody>
      </p:sp>
      <p:sp>
        <p:nvSpPr>
          <p:cNvPr id="3" name="Содержимое 2"/>
          <p:cNvSpPr>
            <a:spLocks noGrp="1"/>
          </p:cNvSpPr>
          <p:nvPr>
            <p:ph idx="1"/>
          </p:nvPr>
        </p:nvSpPr>
        <p:spPr/>
        <p:txBody>
          <a:bodyPr/>
          <a:lstStyle/>
          <a:p>
            <a:endParaRPr lang="ru-RU" dirty="0" smtClean="0"/>
          </a:p>
          <a:p>
            <a:endParaRPr lang="ru-RU" dirty="0" smtClean="0"/>
          </a:p>
          <a:p>
            <a:r>
              <a:rPr lang="ru-RU" dirty="0" smtClean="0"/>
              <a:t>Добавлено описание операции принятия к учету </a:t>
            </a:r>
            <a:r>
              <a:rPr lang="ru-RU" dirty="0" err="1" smtClean="0"/>
              <a:t>непроизведенных</a:t>
            </a:r>
            <a:r>
              <a:rPr lang="ru-RU" dirty="0" smtClean="0"/>
              <a:t> активов при реорганизации КУ: </a:t>
            </a:r>
            <a:r>
              <a:rPr lang="ru-RU" dirty="0" err="1" smtClean="0"/>
              <a:t>Д-т</a:t>
            </a:r>
            <a:r>
              <a:rPr lang="ru-RU" dirty="0" smtClean="0"/>
              <a:t> 010300000 </a:t>
            </a:r>
            <a:r>
              <a:rPr lang="ru-RU" dirty="0" err="1" smtClean="0"/>
              <a:t>К-т</a:t>
            </a:r>
            <a:r>
              <a:rPr lang="ru-RU" dirty="0" smtClean="0"/>
              <a:t> 030406730; </a:t>
            </a:r>
          </a:p>
          <a:p>
            <a:r>
              <a:rPr lang="ru-RU" dirty="0" smtClean="0"/>
              <a:t>2.Закрывается список видов материальных запасов, приходуемых после демонтажа, иных ремонтных работ; </a:t>
            </a:r>
          </a:p>
          <a:p>
            <a:endParaRPr lang="ru-RU"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720080"/>
          </a:xfrm>
        </p:spPr>
        <p:txBody>
          <a:bodyPr>
            <a:normAutofit/>
          </a:bodyPr>
          <a:lstStyle/>
          <a:p>
            <a:r>
              <a:rPr lang="ru-RU" sz="2000" dirty="0" smtClean="0"/>
              <a:t>Учет нефинансовых активов</a:t>
            </a:r>
            <a:endParaRPr lang="ru-RU" sz="2000" dirty="0"/>
          </a:p>
        </p:txBody>
      </p:sp>
      <p:sp>
        <p:nvSpPr>
          <p:cNvPr id="3" name="Содержимое 2"/>
          <p:cNvSpPr>
            <a:spLocks noGrp="1"/>
          </p:cNvSpPr>
          <p:nvPr>
            <p:ph idx="1"/>
          </p:nvPr>
        </p:nvSpPr>
        <p:spPr>
          <a:xfrm>
            <a:off x="251520" y="908720"/>
            <a:ext cx="7776863" cy="5688632"/>
          </a:xfrm>
        </p:spPr>
        <p:txBody>
          <a:bodyPr>
            <a:normAutofit/>
          </a:bodyPr>
          <a:lstStyle/>
          <a:p>
            <a:endParaRPr lang="ru-RU" dirty="0" smtClean="0"/>
          </a:p>
          <a:p>
            <a:r>
              <a:rPr lang="ru-RU" dirty="0" smtClean="0">
                <a:solidFill>
                  <a:schemeClr val="accent1">
                    <a:lumMod val="50000"/>
                  </a:schemeClr>
                </a:solidFill>
              </a:rPr>
              <a:t>Добавлены описания отдельных операций учета материальных запасов </a:t>
            </a:r>
          </a:p>
          <a:p>
            <a:r>
              <a:rPr lang="ru-RU" i="1" dirty="0" err="1" smtClean="0"/>
              <a:t>оприходование</a:t>
            </a:r>
            <a:r>
              <a:rPr lang="ru-RU" i="1" dirty="0" smtClean="0"/>
              <a:t> молодняка животных:</a:t>
            </a:r>
          </a:p>
          <a:p>
            <a:r>
              <a:rPr lang="ru-RU" b="1" dirty="0" smtClean="0"/>
              <a:t> Дт 010536340 </a:t>
            </a:r>
            <a:r>
              <a:rPr lang="en-US" b="1" dirty="0" smtClean="0"/>
              <a:t>         </a:t>
            </a:r>
            <a:r>
              <a:rPr lang="ru-RU" b="1" dirty="0" smtClean="0"/>
              <a:t>Кт 040110180; </a:t>
            </a:r>
          </a:p>
          <a:p>
            <a:r>
              <a:rPr lang="ru-RU" i="1" dirty="0" err="1" smtClean="0"/>
              <a:t>оприходование</a:t>
            </a:r>
            <a:r>
              <a:rPr lang="ru-RU" i="1" dirty="0" smtClean="0"/>
              <a:t> МЗ после реализации (передачи) ОС:</a:t>
            </a:r>
          </a:p>
          <a:p>
            <a:r>
              <a:rPr lang="ru-RU" dirty="0" smtClean="0"/>
              <a:t> </a:t>
            </a:r>
            <a:r>
              <a:rPr lang="ru-RU" b="1" dirty="0" smtClean="0"/>
              <a:t>Дт 010536340</a:t>
            </a:r>
            <a:r>
              <a:rPr lang="en-US" b="1" dirty="0" smtClean="0"/>
              <a:t>          </a:t>
            </a:r>
            <a:r>
              <a:rPr lang="ru-RU" b="1" dirty="0" smtClean="0"/>
              <a:t> Кт 040110172; </a:t>
            </a:r>
          </a:p>
          <a:p>
            <a:r>
              <a:rPr lang="ru-RU" i="1" dirty="0" smtClean="0"/>
              <a:t>передача материальных запасов подрядчику:</a:t>
            </a:r>
          </a:p>
          <a:p>
            <a:r>
              <a:rPr lang="ru-RU" b="1" dirty="0" smtClean="0"/>
              <a:t> Дт 040120272, 010900272</a:t>
            </a:r>
            <a:r>
              <a:rPr lang="en-US" b="1" dirty="0" smtClean="0"/>
              <a:t>   </a:t>
            </a:r>
            <a:r>
              <a:rPr lang="ru-RU" b="1" dirty="0" smtClean="0"/>
              <a:t> Кт 010500000; </a:t>
            </a:r>
          </a:p>
          <a:p>
            <a:r>
              <a:rPr lang="ru-RU" i="1" dirty="0" smtClean="0"/>
              <a:t>передача спецоборудования со склада в подразделение: </a:t>
            </a:r>
          </a:p>
          <a:p>
            <a:r>
              <a:rPr lang="ru-RU" b="1" dirty="0" smtClean="0"/>
              <a:t>Дт 010960272</a:t>
            </a:r>
            <a:r>
              <a:rPr lang="en-US" b="1" dirty="0" smtClean="0"/>
              <a:t>         </a:t>
            </a:r>
            <a:r>
              <a:rPr lang="ru-RU" b="1" dirty="0" smtClean="0"/>
              <a:t> Кт 010536440; </a:t>
            </a:r>
          </a:p>
          <a:p>
            <a:r>
              <a:rPr lang="ru-RU" i="1" dirty="0" smtClean="0"/>
              <a:t>выдача сотрудникам в личное пользование:</a:t>
            </a:r>
          </a:p>
          <a:p>
            <a:r>
              <a:rPr lang="ru-RU" b="1" dirty="0" smtClean="0"/>
              <a:t> Дт 040120272, 010900272</a:t>
            </a:r>
            <a:r>
              <a:rPr lang="en-US" b="1" dirty="0" smtClean="0"/>
              <a:t>    </a:t>
            </a:r>
            <a:r>
              <a:rPr lang="ru-RU" b="1" dirty="0" smtClean="0"/>
              <a:t> Кт 010500440</a:t>
            </a:r>
          </a:p>
          <a:p>
            <a:r>
              <a:rPr lang="ru-RU" b="1" dirty="0" smtClean="0"/>
              <a:t> </a:t>
            </a:r>
            <a:r>
              <a:rPr lang="en-US" b="1" dirty="0" smtClean="0"/>
              <a:t>Z.</a:t>
            </a:r>
            <a:r>
              <a:rPr lang="ru-RU" b="1" dirty="0" smtClean="0"/>
              <a:t> 27. </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smtClean="0"/>
              <a:t>Учет нефинансовых активов</a:t>
            </a:r>
            <a:endParaRPr lang="ru-RU" sz="2400" dirty="0"/>
          </a:p>
        </p:txBody>
      </p:sp>
      <p:sp>
        <p:nvSpPr>
          <p:cNvPr id="3" name="Содержимое 2"/>
          <p:cNvSpPr>
            <a:spLocks noGrp="1"/>
          </p:cNvSpPr>
          <p:nvPr>
            <p:ph idx="1"/>
          </p:nvPr>
        </p:nvSpPr>
        <p:spPr>
          <a:xfrm>
            <a:off x="609599" y="1196752"/>
            <a:ext cx="6347714" cy="4844611"/>
          </a:xfrm>
        </p:spPr>
        <p:txBody>
          <a:bodyPr/>
          <a:lstStyle/>
          <a:p>
            <a:endParaRPr lang="ru-RU" dirty="0" smtClean="0"/>
          </a:p>
          <a:p>
            <a:endParaRPr lang="ru-RU" dirty="0" smtClean="0"/>
          </a:p>
          <a:p>
            <a:r>
              <a:rPr lang="ru-RU" sz="2400" dirty="0" smtClean="0"/>
              <a:t>Готовая продукция принимается к учету по плановой себестоимости; </a:t>
            </a:r>
          </a:p>
          <a:p>
            <a:r>
              <a:rPr lang="ru-RU" sz="2400" dirty="0" smtClean="0"/>
              <a:t>Описан порядок принятия к бухгалтерскому учету разницы между фактической и плановой себестоимостью готовой продукции, возникающей при определении фактической себестоимости готовой продукции, в конце месяца. </a:t>
            </a:r>
          </a:p>
          <a:p>
            <a:endParaRPr lang="ru-RU" sz="2400"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0"/>
            <a:ext cx="6347713" cy="1268760"/>
          </a:xfrm>
        </p:spPr>
        <p:txBody>
          <a:bodyPr>
            <a:normAutofit/>
          </a:bodyPr>
          <a:lstStyle/>
          <a:p>
            <a:r>
              <a:rPr lang="ru-RU" dirty="0" smtClean="0"/>
              <a:t>Финансовые активы</a:t>
            </a:r>
            <a:br>
              <a:rPr lang="ru-RU" dirty="0" smtClean="0"/>
            </a:br>
            <a:r>
              <a:rPr lang="ru-RU" sz="2000" dirty="0" smtClean="0"/>
              <a:t>Счет 020126000 «Денежные средства учреждения на специальных счетах в кредитной организации» </a:t>
            </a:r>
            <a:endParaRPr lang="ru-RU" sz="2000" dirty="0"/>
          </a:p>
        </p:txBody>
      </p:sp>
      <p:sp>
        <p:nvSpPr>
          <p:cNvPr id="3" name="Содержимое 2"/>
          <p:cNvSpPr>
            <a:spLocks noGrp="1"/>
          </p:cNvSpPr>
          <p:nvPr>
            <p:ph idx="1"/>
          </p:nvPr>
        </p:nvSpPr>
        <p:spPr>
          <a:xfrm>
            <a:off x="251520" y="1412776"/>
            <a:ext cx="7632847" cy="5256584"/>
          </a:xfrm>
        </p:spPr>
        <p:txBody>
          <a:bodyPr>
            <a:normAutofit lnSpcReduction="10000"/>
          </a:bodyPr>
          <a:lstStyle/>
          <a:p>
            <a:r>
              <a:rPr lang="ru-RU" sz="2000" dirty="0" smtClean="0"/>
              <a:t>Используется для операций с аккредитивами; </a:t>
            </a:r>
          </a:p>
          <a:p>
            <a:r>
              <a:rPr lang="ru-RU" sz="2000" dirty="0" smtClean="0"/>
              <a:t>Используется в качестве специального счета поставщика в расчетах через платежного агента. </a:t>
            </a:r>
          </a:p>
          <a:p>
            <a:r>
              <a:rPr lang="ru-RU" sz="2000" dirty="0" smtClean="0"/>
              <a:t>Зачисление: </a:t>
            </a:r>
          </a:p>
          <a:p>
            <a:r>
              <a:rPr lang="ru-RU" sz="2000" b="1" dirty="0" smtClean="0"/>
              <a:t>Дт 0 201 26 510       Кт 0 205 00 000 </a:t>
            </a:r>
          </a:p>
          <a:p>
            <a:r>
              <a:rPr lang="ru-RU" sz="2000" dirty="0" smtClean="0"/>
              <a:t>Списание: </a:t>
            </a:r>
          </a:p>
          <a:p>
            <a:r>
              <a:rPr lang="ru-RU" sz="2000" b="1" dirty="0" smtClean="0"/>
              <a:t>Дт 0 210 02 000       Кт 0 201 26 610 </a:t>
            </a:r>
          </a:p>
          <a:p>
            <a:endParaRPr lang="ru-RU" sz="2000" dirty="0" smtClean="0"/>
          </a:p>
          <a:p>
            <a:endParaRPr lang="ru-RU" sz="2000" dirty="0" smtClean="0"/>
          </a:p>
          <a:p>
            <a:r>
              <a:rPr lang="ru-RU" sz="2000" dirty="0" smtClean="0">
                <a:solidFill>
                  <a:srgbClr val="C00000"/>
                </a:solidFill>
              </a:rPr>
              <a:t>Включен в п. 79 Инструкции 162н. </a:t>
            </a:r>
          </a:p>
          <a:p>
            <a:r>
              <a:rPr lang="ru-RU" sz="2000" b="1" dirty="0" smtClean="0">
                <a:solidFill>
                  <a:srgbClr val="C00000"/>
                </a:solidFill>
              </a:rPr>
              <a:t>Счет 020611000 "Расчеты по заработной плате" </a:t>
            </a:r>
          </a:p>
          <a:p>
            <a:r>
              <a:rPr lang="ru-RU" sz="2000" dirty="0" smtClean="0">
                <a:solidFill>
                  <a:srgbClr val="C00000"/>
                </a:solidFill>
              </a:rPr>
              <a:t>Включен в план счетов, но не описано его применение =</a:t>
            </a:r>
            <a:r>
              <a:rPr lang="en-US" sz="2000" dirty="0" smtClean="0">
                <a:solidFill>
                  <a:srgbClr val="C00000"/>
                </a:solidFill>
              </a:rPr>
              <a:t>&gt;</a:t>
            </a:r>
            <a:endParaRPr lang="ru-RU" sz="2000" dirty="0" smtClean="0">
              <a:solidFill>
                <a:srgbClr val="C00000"/>
              </a:solidFill>
            </a:endParaRPr>
          </a:p>
          <a:p>
            <a:r>
              <a:rPr lang="ru-RU" sz="2000" i="1" dirty="0" smtClean="0">
                <a:solidFill>
                  <a:srgbClr val="C00000"/>
                </a:solidFill>
              </a:rPr>
              <a:t>(</a:t>
            </a:r>
            <a:r>
              <a:rPr lang="en-US" sz="2000" i="1" dirty="0" smtClean="0">
                <a:solidFill>
                  <a:srgbClr val="C00000"/>
                </a:solidFill>
              </a:rPr>
              <a:t> </a:t>
            </a:r>
            <a:r>
              <a:rPr lang="ru-RU" sz="2000" i="1" dirty="0" smtClean="0">
                <a:solidFill>
                  <a:srgbClr val="C00000"/>
                </a:solidFill>
              </a:rPr>
              <a:t>УП – долг перед сотрудником по </a:t>
            </a:r>
            <a:r>
              <a:rPr lang="ru-RU" sz="2000" i="1" dirty="0" err="1" smtClean="0">
                <a:solidFill>
                  <a:srgbClr val="C00000"/>
                </a:solidFill>
              </a:rPr>
              <a:t>з</a:t>
            </a:r>
            <a:r>
              <a:rPr lang="ru-RU" sz="2000" i="1" dirty="0" smtClean="0">
                <a:solidFill>
                  <a:srgbClr val="C00000"/>
                </a:solidFill>
              </a:rPr>
              <a:t>/плате ? )</a:t>
            </a:r>
          </a:p>
          <a:p>
            <a:endParaRPr lang="ru-RU" sz="2000" b="1" dirty="0">
              <a:solidFill>
                <a:srgbClr val="C00000"/>
              </a:solidFill>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6840759" cy="1152128"/>
          </a:xfrm>
        </p:spPr>
        <p:txBody>
          <a:bodyPr>
            <a:normAutofit fontScale="90000"/>
          </a:bodyPr>
          <a:lstStyle/>
          <a:p>
            <a:pPr algn="ctr"/>
            <a:r>
              <a:rPr lang="ru-RU" sz="2400" b="1" dirty="0" smtClean="0"/>
              <a:t/>
            </a:r>
            <a:br>
              <a:rPr lang="ru-RU" sz="2400" b="1" dirty="0" smtClean="0"/>
            </a:br>
            <a:r>
              <a:rPr lang="ru-RU" sz="2400" b="1" dirty="0" smtClean="0"/>
              <a:t>Счет 020900000 «Расчеты по ущербу</a:t>
            </a:r>
            <a:br>
              <a:rPr lang="ru-RU" sz="2400" b="1" dirty="0" smtClean="0"/>
            </a:br>
            <a:r>
              <a:rPr lang="ru-RU" sz="2400" b="1" dirty="0" smtClean="0"/>
              <a:t> и иным доходам» </a:t>
            </a:r>
            <a:endParaRPr lang="ru-RU" sz="2400" b="1" dirty="0"/>
          </a:p>
        </p:txBody>
      </p:sp>
      <p:sp>
        <p:nvSpPr>
          <p:cNvPr id="3" name="Содержимое 2"/>
          <p:cNvSpPr>
            <a:spLocks noGrp="1"/>
          </p:cNvSpPr>
          <p:nvPr>
            <p:ph idx="1"/>
          </p:nvPr>
        </p:nvSpPr>
        <p:spPr>
          <a:xfrm>
            <a:off x="609599" y="1340768"/>
            <a:ext cx="6347714" cy="5184576"/>
          </a:xfrm>
        </p:spPr>
        <p:txBody>
          <a:bodyPr>
            <a:noAutofit/>
          </a:bodyPr>
          <a:lstStyle/>
          <a:p>
            <a:r>
              <a:rPr lang="ru-RU" sz="2400" dirty="0" smtClean="0"/>
              <a:t>суммы финансовых требований по компенсации затрат государства к получателям авансовых платежей отражаются:</a:t>
            </a:r>
          </a:p>
          <a:p>
            <a:r>
              <a:rPr lang="ru-RU" sz="2400" b="1" dirty="0" smtClean="0"/>
              <a:t> Дт 0 209 30 000</a:t>
            </a:r>
            <a:r>
              <a:rPr lang="ru-RU" sz="2400" dirty="0" smtClean="0"/>
              <a:t> "Расчеты по компенсации затрат«</a:t>
            </a:r>
          </a:p>
          <a:p>
            <a:endParaRPr lang="ru-RU" sz="2400" dirty="0" smtClean="0"/>
          </a:p>
          <a:p>
            <a:r>
              <a:rPr lang="ru-RU" sz="2400" b="1" dirty="0" smtClean="0"/>
              <a:t>Кт 0 206 00 000 </a:t>
            </a:r>
            <a:r>
              <a:rPr lang="ru-RU" sz="2400" dirty="0" smtClean="0"/>
              <a:t>"Расчеты по выданным авансам",</a:t>
            </a:r>
          </a:p>
          <a:p>
            <a:r>
              <a:rPr lang="ru-RU" sz="2400" dirty="0" smtClean="0"/>
              <a:t> </a:t>
            </a:r>
            <a:r>
              <a:rPr lang="ru-RU" sz="2400" b="1" dirty="0" smtClean="0"/>
              <a:t>Кт 0 208 00 000 </a:t>
            </a:r>
            <a:r>
              <a:rPr lang="ru-RU" sz="2400" dirty="0" smtClean="0"/>
              <a:t>"Расчеты с подотчетными лицами"; </a:t>
            </a:r>
          </a:p>
          <a:p>
            <a:endParaRPr lang="ru-RU" sz="2400"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7" y="116632"/>
            <a:ext cx="6561776" cy="792088"/>
          </a:xfrm>
        </p:spPr>
        <p:txBody>
          <a:bodyPr>
            <a:normAutofit fontScale="90000"/>
          </a:bodyPr>
          <a:lstStyle/>
          <a:p>
            <a:pPr algn="ctr"/>
            <a:r>
              <a:rPr lang="ru-RU" sz="2700" b="1" dirty="0" smtClean="0"/>
              <a:t>Счет 020200000 </a:t>
            </a:r>
            <a:br>
              <a:rPr lang="ru-RU" sz="2700" b="1" dirty="0" smtClean="0"/>
            </a:br>
            <a:r>
              <a:rPr lang="ru-RU" sz="2700" b="1" dirty="0" smtClean="0"/>
              <a:t>«Средства на счетах бюджета» </a:t>
            </a:r>
            <a:r>
              <a:rPr lang="ru-RU" b="1" dirty="0" smtClean="0"/>
              <a:t/>
            </a:r>
            <a:br>
              <a:rPr lang="ru-RU" b="1" dirty="0" smtClean="0"/>
            </a:br>
            <a:endParaRPr lang="ru-RU" dirty="0"/>
          </a:p>
        </p:txBody>
      </p:sp>
      <p:sp>
        <p:nvSpPr>
          <p:cNvPr id="3" name="Содержимое 2"/>
          <p:cNvSpPr>
            <a:spLocks noGrp="1"/>
          </p:cNvSpPr>
          <p:nvPr>
            <p:ph idx="1"/>
          </p:nvPr>
        </p:nvSpPr>
        <p:spPr>
          <a:xfrm>
            <a:off x="251520" y="692696"/>
            <a:ext cx="7344816" cy="5348667"/>
          </a:xfrm>
        </p:spPr>
        <p:txBody>
          <a:bodyPr>
            <a:normAutofit fontScale="92500" lnSpcReduction="20000"/>
          </a:bodyPr>
          <a:lstStyle/>
          <a:p>
            <a:endParaRPr lang="ru-RU" dirty="0" smtClean="0"/>
          </a:p>
          <a:p>
            <a:r>
              <a:rPr lang="ru-RU" i="1" dirty="0" smtClean="0">
                <a:solidFill>
                  <a:schemeClr val="accent6">
                    <a:lumMod val="75000"/>
                  </a:schemeClr>
                </a:solidFill>
              </a:rPr>
              <a:t>Было: </a:t>
            </a:r>
          </a:p>
          <a:p>
            <a:r>
              <a:rPr lang="ru-RU" i="1" dirty="0" smtClean="0">
                <a:solidFill>
                  <a:schemeClr val="accent6">
                    <a:lumMod val="75000"/>
                  </a:schemeClr>
                </a:solidFill>
              </a:rPr>
              <a:t>поступление сумм налогов, сборов и платежей в бюджет отражается по дебету счетов 020211510 "Поступления средств на счета бюджета в рублях в органе Федерального казначейства", 020221510 "Поступления средств на счета бюджета в рублях в кредитной организации" и кредиту соответствующих счетов аналитического учета счета 040210100 "Поступления в бюджет по доходам" (040210110 - 040210140, 040210151 - 040210153, 040210160, 040210171, 040210180); </a:t>
            </a:r>
          </a:p>
          <a:p>
            <a:r>
              <a:rPr lang="ru-RU" i="1" dirty="0" smtClean="0">
                <a:solidFill>
                  <a:srgbClr val="002060"/>
                </a:solidFill>
              </a:rPr>
              <a:t>Стало: </a:t>
            </a:r>
          </a:p>
          <a:p>
            <a:r>
              <a:rPr lang="ru-RU" i="1" dirty="0" smtClean="0">
                <a:solidFill>
                  <a:srgbClr val="002060"/>
                </a:solidFill>
              </a:rPr>
              <a:t>поступление в бюджет доходов, в том числе от реализации нефинансовых активов, а также зачисление невыясненных сумм поступлений, отражается </a:t>
            </a:r>
            <a:r>
              <a:rPr lang="ru-RU" b="1" i="1" dirty="0" smtClean="0">
                <a:solidFill>
                  <a:srgbClr val="002060"/>
                </a:solidFill>
              </a:rPr>
              <a:t>по дебету счетов 020211510 </a:t>
            </a:r>
            <a:r>
              <a:rPr lang="ru-RU" i="1" dirty="0" smtClean="0">
                <a:solidFill>
                  <a:srgbClr val="002060"/>
                </a:solidFill>
              </a:rPr>
              <a:t>"Поступления средств на счета бюджета в рублях в органе Федерального казначейства", </a:t>
            </a:r>
            <a:r>
              <a:rPr lang="ru-RU" b="1" i="1" dirty="0" smtClean="0">
                <a:solidFill>
                  <a:srgbClr val="002060"/>
                </a:solidFill>
              </a:rPr>
              <a:t>020221510</a:t>
            </a:r>
            <a:r>
              <a:rPr lang="ru-RU" i="1" dirty="0" smtClean="0">
                <a:solidFill>
                  <a:srgbClr val="002060"/>
                </a:solidFill>
              </a:rPr>
              <a:t> "Поступления средств на счета бюджета в рублях в кредитной организации" и </a:t>
            </a:r>
            <a:r>
              <a:rPr lang="ru-RU" b="1" i="1" dirty="0" smtClean="0">
                <a:solidFill>
                  <a:srgbClr val="002060"/>
                </a:solidFill>
              </a:rPr>
              <a:t>кредиту</a:t>
            </a:r>
            <a:r>
              <a:rPr lang="ru-RU" i="1" dirty="0" smtClean="0">
                <a:solidFill>
                  <a:srgbClr val="002060"/>
                </a:solidFill>
              </a:rPr>
              <a:t> соответствующих счетов аналитического учета </a:t>
            </a:r>
            <a:r>
              <a:rPr lang="ru-RU" b="1" i="1" dirty="0" smtClean="0">
                <a:solidFill>
                  <a:srgbClr val="002060"/>
                </a:solidFill>
              </a:rPr>
              <a:t>счета 040210000 </a:t>
            </a:r>
            <a:r>
              <a:rPr lang="ru-RU" i="1" dirty="0" smtClean="0">
                <a:solidFill>
                  <a:srgbClr val="002060"/>
                </a:solidFill>
              </a:rPr>
              <a:t>"Результат по кассовому исполнению бюджета по поступлениям в бюджет" с указанием аналитической группы подвида доходов бюджетов; </a:t>
            </a:r>
          </a:p>
          <a:p>
            <a:endParaRPr lang="ru-RU" i="1"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7" y="116632"/>
            <a:ext cx="6561776" cy="792088"/>
          </a:xfrm>
        </p:spPr>
        <p:txBody>
          <a:bodyPr>
            <a:normAutofit fontScale="90000"/>
          </a:bodyPr>
          <a:lstStyle/>
          <a:p>
            <a:pPr algn="ctr"/>
            <a:r>
              <a:rPr lang="ru-RU" sz="2700" b="1" dirty="0" smtClean="0"/>
              <a:t>Счет 020200000 </a:t>
            </a:r>
            <a:br>
              <a:rPr lang="ru-RU" sz="2700" b="1" dirty="0" smtClean="0"/>
            </a:br>
            <a:r>
              <a:rPr lang="ru-RU" sz="2700" b="1" dirty="0" smtClean="0"/>
              <a:t>«Средства на счетах бюджета» </a:t>
            </a:r>
            <a:r>
              <a:rPr lang="ru-RU" b="1" dirty="0" smtClean="0"/>
              <a:t/>
            </a:r>
            <a:br>
              <a:rPr lang="ru-RU" b="1" dirty="0" smtClean="0"/>
            </a:br>
            <a:endParaRPr lang="ru-RU" dirty="0"/>
          </a:p>
        </p:txBody>
      </p:sp>
      <p:sp>
        <p:nvSpPr>
          <p:cNvPr id="3" name="Содержимое 2"/>
          <p:cNvSpPr>
            <a:spLocks noGrp="1"/>
          </p:cNvSpPr>
          <p:nvPr>
            <p:ph idx="1"/>
          </p:nvPr>
        </p:nvSpPr>
        <p:spPr>
          <a:xfrm>
            <a:off x="251520" y="980728"/>
            <a:ext cx="7344816" cy="5544616"/>
          </a:xfrm>
        </p:spPr>
        <p:txBody>
          <a:bodyPr>
            <a:normAutofit fontScale="92500" lnSpcReduction="20000"/>
          </a:bodyPr>
          <a:lstStyle/>
          <a:p>
            <a:endParaRPr lang="ru-RU" dirty="0" smtClean="0"/>
          </a:p>
          <a:p>
            <a:r>
              <a:rPr lang="ru-RU" dirty="0" smtClean="0">
                <a:solidFill>
                  <a:schemeClr val="accent3">
                    <a:lumMod val="50000"/>
                  </a:schemeClr>
                </a:solidFill>
              </a:rPr>
              <a:t>Было: </a:t>
            </a:r>
          </a:p>
          <a:p>
            <a:r>
              <a:rPr lang="ru-RU" dirty="0" smtClean="0">
                <a:solidFill>
                  <a:schemeClr val="accent3">
                    <a:lumMod val="50000"/>
                  </a:schemeClr>
                </a:solidFill>
              </a:rPr>
              <a:t>поступление средств в погашение предоставленных бюджетных кредитов, от погашения (реализации) ценных бумаг и реализации иных финансовых активов отражается по дебету счетов 020211510 "Поступления средств на счета бюджета в рублях в органе Федерального казначейства", 020221510 "Поступления средств на счета бюджета в рублях в кредитной организации" и кредиту соответствующих счетов аналитического учета счета 040210600 "Поступления в бюджет от выбытия финансовых активов" (040210620 - 040210650); </a:t>
            </a:r>
          </a:p>
          <a:p>
            <a:r>
              <a:rPr lang="ru-RU" dirty="0" smtClean="0">
                <a:solidFill>
                  <a:srgbClr val="002060"/>
                </a:solidFill>
              </a:rPr>
              <a:t>Стало: </a:t>
            </a:r>
          </a:p>
          <a:p>
            <a:r>
              <a:rPr lang="ru-RU" dirty="0" smtClean="0">
                <a:solidFill>
                  <a:srgbClr val="002060"/>
                </a:solidFill>
              </a:rPr>
              <a:t>поступление средств в погашение предоставленных бюджетных кредитов, от погашения (реализации) ценных бумаг и реализации иных финансовых активов, а также связанное с возникновением долговых обязательств, отражается по дебету счетов 020211510 "Поступления средств на счета бюджета в рублях в органе Федерального казначейства", 020221510 "Поступления средств на счета бюджета в рублях в кредитной организации" и кредиту соответствующих счетов аналитического учета счета 040210000 "Результат по кассовому исполнению бюджета по поступлениям в бюджет" с указанием аналитической группы вида источников финансирования дефицита бюджетов; </a:t>
            </a:r>
            <a:endParaRPr lang="ru-RU" i="1" dirty="0">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7" y="188640"/>
            <a:ext cx="8064896" cy="1152128"/>
          </a:xfrm>
        </p:spPr>
        <p:txBody>
          <a:bodyPr>
            <a:normAutofit fontScale="90000"/>
          </a:bodyPr>
          <a:lstStyle/>
          <a:p>
            <a:pPr algn="ctr"/>
            <a:r>
              <a:rPr lang="ru-RU" sz="2400" b="1" dirty="0" smtClean="0">
                <a:solidFill>
                  <a:schemeClr val="accent5">
                    <a:lumMod val="75000"/>
                  </a:schemeClr>
                </a:solidFill>
              </a:rPr>
              <a:t>Основные правила для применения новых КВР</a:t>
            </a:r>
            <a:br>
              <a:rPr lang="ru-RU" sz="2400" b="1" dirty="0" smtClean="0">
                <a:solidFill>
                  <a:schemeClr val="accent5">
                    <a:lumMod val="75000"/>
                  </a:schemeClr>
                </a:solidFill>
              </a:rPr>
            </a:br>
            <a:r>
              <a:rPr lang="ru-RU" sz="1800" b="1" i="1" dirty="0" smtClean="0">
                <a:solidFill>
                  <a:schemeClr val="accent4">
                    <a:lumMod val="75000"/>
                  </a:schemeClr>
                </a:solidFill>
              </a:rPr>
              <a:t>Указания МФ РФ №65н в редакции приказов №90н,190н</a:t>
            </a:r>
            <a:br>
              <a:rPr lang="ru-RU" sz="1800" b="1" i="1" dirty="0" smtClean="0">
                <a:solidFill>
                  <a:schemeClr val="accent4">
                    <a:lumMod val="75000"/>
                  </a:schemeClr>
                </a:solidFill>
              </a:rPr>
            </a:br>
            <a:r>
              <a:rPr lang="ru-RU" sz="1800" b="1" i="1" dirty="0" smtClean="0">
                <a:solidFill>
                  <a:schemeClr val="accent4">
                    <a:lumMod val="75000"/>
                  </a:schemeClr>
                </a:solidFill>
              </a:rPr>
              <a:t>Письма МФ РФ №02—05-11/75002 от 21.12.15</a:t>
            </a:r>
            <a:br>
              <a:rPr lang="ru-RU" sz="1800" b="1" i="1" dirty="0" smtClean="0">
                <a:solidFill>
                  <a:schemeClr val="accent4">
                    <a:lumMod val="75000"/>
                  </a:schemeClr>
                </a:solidFill>
              </a:rPr>
            </a:br>
            <a:r>
              <a:rPr lang="ru-RU" sz="1800" b="1" i="1" dirty="0" smtClean="0">
                <a:solidFill>
                  <a:schemeClr val="accent4">
                    <a:lumMod val="75000"/>
                  </a:schemeClr>
                </a:solidFill>
              </a:rPr>
              <a:t>                       (№02-05-11.31346 от 27.06.14)</a:t>
            </a:r>
            <a:br>
              <a:rPr lang="ru-RU" sz="1800" b="1" i="1" dirty="0" smtClean="0">
                <a:solidFill>
                  <a:schemeClr val="accent4">
                    <a:lumMod val="75000"/>
                  </a:schemeClr>
                </a:solidFill>
              </a:rPr>
            </a:br>
            <a:r>
              <a:rPr lang="ru-RU" sz="2000" b="1" i="1" dirty="0" smtClean="0">
                <a:solidFill>
                  <a:schemeClr val="accent4">
                    <a:lumMod val="75000"/>
                  </a:schemeClr>
                </a:solidFill>
              </a:rPr>
              <a:t/>
            </a:r>
            <a:br>
              <a:rPr lang="ru-RU" sz="2000" b="1" i="1" dirty="0" smtClean="0">
                <a:solidFill>
                  <a:schemeClr val="accent4">
                    <a:lumMod val="75000"/>
                  </a:schemeClr>
                </a:solidFill>
              </a:rPr>
            </a:br>
            <a:r>
              <a:rPr lang="ru-RU" sz="2400" b="1" dirty="0" smtClean="0">
                <a:solidFill>
                  <a:schemeClr val="accent5">
                    <a:lumMod val="75000"/>
                  </a:schemeClr>
                </a:solidFill>
              </a:rPr>
              <a:t/>
            </a:r>
            <a:br>
              <a:rPr lang="ru-RU" sz="2400" b="1" dirty="0" smtClean="0">
                <a:solidFill>
                  <a:schemeClr val="accent5">
                    <a:lumMod val="75000"/>
                  </a:schemeClr>
                </a:solidFill>
              </a:rPr>
            </a:br>
            <a:endParaRPr lang="ru-RU" sz="1800" b="1" i="1" u="sng" dirty="0">
              <a:solidFill>
                <a:schemeClr val="accent1">
                  <a:lumMod val="50000"/>
                </a:schemeClr>
              </a:solidFill>
            </a:endParaRPr>
          </a:p>
        </p:txBody>
      </p:sp>
      <p:sp>
        <p:nvSpPr>
          <p:cNvPr id="5" name="Объект 4"/>
          <p:cNvSpPr>
            <a:spLocks noGrp="1"/>
          </p:cNvSpPr>
          <p:nvPr>
            <p:ph idx="1"/>
          </p:nvPr>
        </p:nvSpPr>
        <p:spPr>
          <a:xfrm>
            <a:off x="107504" y="1484784"/>
            <a:ext cx="8928992" cy="5184576"/>
          </a:xfrm>
        </p:spPr>
        <p:txBody>
          <a:bodyPr>
            <a:normAutofit/>
          </a:bodyPr>
          <a:lstStyle/>
          <a:p>
            <a:r>
              <a:rPr lang="ru-RU" sz="1600" b="1" dirty="0" smtClean="0">
                <a:solidFill>
                  <a:srgbClr val="C00000"/>
                </a:solidFill>
              </a:rPr>
              <a:t>Все закупки, осуществляемые в рамках Законов №44-ФЗ и 223-ФЗ, делятся на закупки некапитального характера -  КВР 200; и  капитального характера КВР 400</a:t>
            </a:r>
          </a:p>
          <a:p>
            <a:r>
              <a:rPr lang="ru-RU" sz="1600" dirty="0" smtClean="0">
                <a:solidFill>
                  <a:srgbClr val="002060"/>
                </a:solidFill>
              </a:rPr>
              <a:t>Применение </a:t>
            </a:r>
            <a:r>
              <a:rPr lang="ru-RU" sz="1600" b="1" dirty="0" smtClean="0">
                <a:solidFill>
                  <a:srgbClr val="002060"/>
                </a:solidFill>
              </a:rPr>
              <a:t>КВР 242</a:t>
            </a:r>
            <a:r>
              <a:rPr lang="ru-RU" sz="1600" dirty="0" smtClean="0">
                <a:solidFill>
                  <a:srgbClr val="002060"/>
                </a:solidFill>
              </a:rPr>
              <a:t> «Закупка товаров, работ, услуг в сфере информационно-коммуникационных технологий, увязывается с соответствующим  </a:t>
            </a:r>
            <a:r>
              <a:rPr lang="ru-RU" sz="1600" b="1" dirty="0" smtClean="0">
                <a:solidFill>
                  <a:srgbClr val="002060"/>
                </a:solidFill>
              </a:rPr>
              <a:t>планом информатизации </a:t>
            </a:r>
            <a:r>
              <a:rPr lang="ru-RU" sz="1600" b="1" u="sng" dirty="0" smtClean="0">
                <a:solidFill>
                  <a:srgbClr val="002060"/>
                </a:solidFill>
              </a:rPr>
              <a:t>(Приказ МФ УР №18 от 02.02.16)</a:t>
            </a:r>
          </a:p>
          <a:p>
            <a:r>
              <a:rPr lang="ru-RU" sz="1600" b="1" dirty="0" smtClean="0">
                <a:solidFill>
                  <a:srgbClr val="002060"/>
                </a:solidFill>
              </a:rPr>
              <a:t>По КВР 243 </a:t>
            </a:r>
            <a:r>
              <a:rPr lang="ru-RU" sz="1600" dirty="0" smtClean="0">
                <a:solidFill>
                  <a:srgbClr val="002060"/>
                </a:solidFill>
              </a:rPr>
              <a:t>отражаются расходы в целях капремонта и реставрации государственного (муниципального) имущества. Обоснованность расходов по капремонту (Минтранс, Минстрой, техническая документация и график капремонта.</a:t>
            </a:r>
          </a:p>
          <a:p>
            <a:r>
              <a:rPr lang="ru-RU" sz="1600" dirty="0" smtClean="0">
                <a:solidFill>
                  <a:srgbClr val="002060"/>
                </a:solidFill>
              </a:rPr>
              <a:t>Работы по текущему ремонту оплачиваются по КВР 244</a:t>
            </a:r>
          </a:p>
          <a:p>
            <a:endParaRPr lang="ru-RU" sz="1600" dirty="0" smtClean="0">
              <a:solidFill>
                <a:srgbClr val="002060"/>
              </a:solidFill>
            </a:endParaRPr>
          </a:p>
          <a:p>
            <a:r>
              <a:rPr lang="ru-RU" sz="1600" dirty="0">
                <a:solidFill>
                  <a:srgbClr val="7030A0"/>
                </a:solidFill>
              </a:rPr>
              <a:t> </a:t>
            </a:r>
            <a:r>
              <a:rPr lang="ru-RU" sz="1600" u="sng" dirty="0" smtClean="0">
                <a:solidFill>
                  <a:srgbClr val="7030A0"/>
                </a:solidFill>
              </a:rPr>
              <a:t>Приобретение и создание объектов недвижимости отражаются по КВР -400</a:t>
            </a:r>
            <a:r>
              <a:rPr lang="ru-RU" sz="1600" dirty="0" smtClean="0">
                <a:solidFill>
                  <a:srgbClr val="7030A0"/>
                </a:solidFill>
              </a:rPr>
              <a:t> </a:t>
            </a:r>
          </a:p>
          <a:p>
            <a:r>
              <a:rPr lang="ru-RU" sz="1600" dirty="0" smtClean="0">
                <a:solidFill>
                  <a:srgbClr val="7030A0"/>
                </a:solidFill>
              </a:rPr>
              <a:t>Капитальные вложения в объекты гос. и </a:t>
            </a:r>
            <a:r>
              <a:rPr lang="ru-RU" sz="1600" dirty="0" err="1" smtClean="0">
                <a:solidFill>
                  <a:srgbClr val="7030A0"/>
                </a:solidFill>
              </a:rPr>
              <a:t>мун</a:t>
            </a:r>
            <a:r>
              <a:rPr lang="ru-RU" sz="1600" dirty="0" smtClean="0">
                <a:solidFill>
                  <a:srgbClr val="7030A0"/>
                </a:solidFill>
              </a:rPr>
              <a:t>. собственности, в </a:t>
            </a:r>
            <a:r>
              <a:rPr lang="ru-RU" sz="1600" dirty="0" err="1" smtClean="0">
                <a:solidFill>
                  <a:srgbClr val="7030A0"/>
                </a:solidFill>
              </a:rPr>
              <a:t>т.ч</a:t>
            </a:r>
            <a:r>
              <a:rPr lang="ru-RU" sz="1600" dirty="0" smtClean="0">
                <a:solidFill>
                  <a:srgbClr val="7030A0"/>
                </a:solidFill>
              </a:rPr>
              <a:t>. </a:t>
            </a:r>
            <a:r>
              <a:rPr lang="ru-RU" sz="1600" dirty="0">
                <a:solidFill>
                  <a:srgbClr val="7030A0"/>
                </a:solidFill>
              </a:rPr>
              <a:t>н</a:t>
            </a:r>
            <a:r>
              <a:rPr lang="ru-RU" sz="1600" dirty="0" smtClean="0">
                <a:solidFill>
                  <a:srgbClr val="7030A0"/>
                </a:solidFill>
              </a:rPr>
              <a:t>а реконструкцию объектов недвижимости.</a:t>
            </a:r>
          </a:p>
          <a:p>
            <a:r>
              <a:rPr lang="ru-RU" sz="1600" dirty="0" smtClean="0">
                <a:solidFill>
                  <a:srgbClr val="7030A0"/>
                </a:solidFill>
              </a:rPr>
              <a:t>КВР 416-  Капитальные вложения на приобретение объектов недвижимого имущества</a:t>
            </a:r>
          </a:p>
          <a:p>
            <a:r>
              <a:rPr lang="ru-RU" sz="1600" dirty="0" smtClean="0">
                <a:solidFill>
                  <a:srgbClr val="7030A0"/>
                </a:solidFill>
              </a:rPr>
              <a:t>КВР 417- Капитальные вложения на строительство объектов недвижимого имущества</a:t>
            </a:r>
            <a:endParaRPr lang="ru-RU" sz="1600" dirty="0">
              <a:solidFill>
                <a:srgbClr val="7030A0"/>
              </a:solidFill>
            </a:endParaRPr>
          </a:p>
        </p:txBody>
      </p:sp>
    </p:spTree>
    <p:extLst>
      <p:ext uri="{BB962C8B-B14F-4D97-AF65-F5344CB8AC3E}">
        <p14:creationId xmlns:p14="http://schemas.microsoft.com/office/powerpoint/2010/main" val="297875734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1080120"/>
          </a:xfrm>
        </p:spPr>
        <p:txBody>
          <a:bodyPr>
            <a:normAutofit fontScale="90000"/>
          </a:bodyPr>
          <a:lstStyle/>
          <a:p>
            <a:r>
              <a:rPr lang="ru-RU" dirty="0" smtClean="0"/>
              <a:t/>
            </a:r>
            <a:br>
              <a:rPr lang="ru-RU" dirty="0" smtClean="0"/>
            </a:br>
            <a:r>
              <a:rPr lang="ru-RU" sz="2700" b="1" dirty="0" smtClean="0"/>
              <a:t>Состав кода подвида доходов бюджетов </a:t>
            </a:r>
            <a:endParaRPr lang="ru-RU" sz="2700" dirty="0"/>
          </a:p>
        </p:txBody>
      </p:sp>
      <p:sp>
        <p:nvSpPr>
          <p:cNvPr id="3" name="Содержимое 2"/>
          <p:cNvSpPr>
            <a:spLocks noGrp="1"/>
          </p:cNvSpPr>
          <p:nvPr>
            <p:ph idx="1"/>
          </p:nvPr>
        </p:nvSpPr>
        <p:spPr>
          <a:xfrm>
            <a:off x="609599" y="1484784"/>
            <a:ext cx="6347714" cy="4556579"/>
          </a:xfrm>
        </p:spPr>
        <p:txBody>
          <a:bodyPr>
            <a:normAutofit fontScale="92500" lnSpcReduction="20000"/>
          </a:bodyPr>
          <a:lstStyle/>
          <a:p>
            <a:r>
              <a:rPr lang="ru-RU" dirty="0" smtClean="0"/>
              <a:t>Перечень кодов подвидов утверждает финансовый орган: </a:t>
            </a:r>
          </a:p>
          <a:p>
            <a:r>
              <a:rPr lang="ru-RU" dirty="0" smtClean="0"/>
              <a:t>―Министерство финансов Российской Федерации, </a:t>
            </a:r>
          </a:p>
          <a:p>
            <a:r>
              <a:rPr lang="ru-RU" dirty="0" smtClean="0"/>
              <a:t>―финансовый орган субъекта Российской Федерации, </a:t>
            </a:r>
          </a:p>
          <a:p>
            <a:r>
              <a:rPr lang="ru-RU" dirty="0" smtClean="0"/>
              <a:t>―финансовый орган муниципального образования) с учетом общих требований к порядку формирования перечня кодов подвидов доходов </a:t>
            </a:r>
          </a:p>
          <a:p>
            <a:r>
              <a:rPr lang="ru-RU" dirty="0" smtClean="0"/>
              <a:t>Коды аналитической группы подвида доходов бюджетов по видам доходов утверждает Министерство финансов Российской Федерации. Коды обязательны для применения всеми уровнями бюджетов бюджетной системы Российской Федерации. </a:t>
            </a:r>
          </a:p>
          <a:p>
            <a:r>
              <a:rPr lang="ru-RU" dirty="0" smtClean="0"/>
              <a:t>Аналитическая группа подвида доходов состоит из групп: </a:t>
            </a:r>
          </a:p>
          <a:p>
            <a:r>
              <a:rPr lang="ru-RU" dirty="0" smtClean="0"/>
              <a:t>―100 - Доходы; </a:t>
            </a:r>
          </a:p>
          <a:p>
            <a:r>
              <a:rPr lang="ru-RU" dirty="0" smtClean="0"/>
              <a:t>―400 - Выбытие нефинансовых активов. </a:t>
            </a:r>
          </a:p>
          <a:p>
            <a:endParaRPr lang="ru-RU"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1080120"/>
          </a:xfrm>
        </p:spPr>
        <p:txBody>
          <a:bodyPr>
            <a:normAutofit fontScale="90000"/>
          </a:bodyPr>
          <a:lstStyle/>
          <a:p>
            <a:r>
              <a:rPr lang="ru-RU" b="1" dirty="0" smtClean="0"/>
              <a:t>Состав аналитической группы подвида доходов бюджетов </a:t>
            </a:r>
            <a:r>
              <a:rPr lang="ru-RU" dirty="0" smtClean="0"/>
              <a:t/>
            </a:r>
            <a:br>
              <a:rPr lang="ru-RU" dirty="0" smtClean="0"/>
            </a:br>
            <a:r>
              <a:rPr lang="ru-RU" sz="2400" dirty="0" smtClean="0"/>
              <a:t/>
            </a:r>
            <a:br>
              <a:rPr lang="ru-RU" sz="2400" dirty="0" smtClean="0"/>
            </a:br>
            <a:endParaRPr lang="ru-RU" sz="2700" dirty="0"/>
          </a:p>
        </p:txBody>
      </p:sp>
      <p:sp>
        <p:nvSpPr>
          <p:cNvPr id="3" name="Содержимое 2"/>
          <p:cNvSpPr>
            <a:spLocks noGrp="1"/>
          </p:cNvSpPr>
          <p:nvPr>
            <p:ph idx="1"/>
          </p:nvPr>
        </p:nvSpPr>
        <p:spPr>
          <a:xfrm>
            <a:off x="251520" y="1484784"/>
            <a:ext cx="7200799" cy="4556579"/>
          </a:xfrm>
        </p:spPr>
        <p:txBody>
          <a:bodyPr>
            <a:normAutofit fontScale="62500" lnSpcReduction="20000"/>
          </a:bodyPr>
          <a:lstStyle/>
          <a:p>
            <a:endParaRPr lang="ru-RU" dirty="0" smtClean="0"/>
          </a:p>
          <a:p>
            <a:r>
              <a:rPr lang="ru-RU" b="1" dirty="0" smtClean="0"/>
              <a:t>110 - налоговые доходы; </a:t>
            </a:r>
          </a:p>
          <a:p>
            <a:r>
              <a:rPr lang="ru-RU" b="1" dirty="0" smtClean="0"/>
              <a:t>120 - доходы от собственности; </a:t>
            </a:r>
          </a:p>
          <a:p>
            <a:r>
              <a:rPr lang="ru-RU" b="1" dirty="0" smtClean="0"/>
              <a:t>130 - доходы от оказания платных услуг (работ); </a:t>
            </a:r>
          </a:p>
          <a:p>
            <a:r>
              <a:rPr lang="ru-RU" b="1" dirty="0" smtClean="0"/>
              <a:t>140 - суммы принудительного изъятия; </a:t>
            </a:r>
          </a:p>
          <a:p>
            <a:r>
              <a:rPr lang="ru-RU" b="1" dirty="0" smtClean="0"/>
              <a:t>150 - безвозмездные поступления от бюджетов; </a:t>
            </a:r>
          </a:p>
          <a:p>
            <a:r>
              <a:rPr lang="ru-RU" b="1" dirty="0" smtClean="0"/>
              <a:t>151 - поступления от других бюджетов бюджетной системы Российской Федерации; </a:t>
            </a:r>
          </a:p>
          <a:p>
            <a:r>
              <a:rPr lang="ru-RU" b="1" dirty="0" smtClean="0"/>
              <a:t>152 - поступления от наднациональных организаций и правительств иностранных государств; </a:t>
            </a:r>
          </a:p>
          <a:p>
            <a:r>
              <a:rPr lang="ru-RU" b="1" dirty="0" smtClean="0"/>
              <a:t>153 - поступления от международных финансовых организаций; </a:t>
            </a:r>
          </a:p>
          <a:p>
            <a:r>
              <a:rPr lang="ru-RU" b="1" dirty="0" smtClean="0"/>
              <a:t>160 - страховые взносы на обязательное социальное страхование; </a:t>
            </a:r>
          </a:p>
          <a:p>
            <a:r>
              <a:rPr lang="ru-RU" b="1" dirty="0" smtClean="0"/>
              <a:t>170 - доходы от операций с активами; </a:t>
            </a:r>
          </a:p>
          <a:p>
            <a:endParaRPr lang="ru-RU" b="1" dirty="0" smtClean="0"/>
          </a:p>
          <a:p>
            <a:r>
              <a:rPr lang="ru-RU" b="1" u="sng" dirty="0" smtClean="0"/>
              <a:t>410 - уменьшение стоимости основных средств; </a:t>
            </a:r>
          </a:p>
          <a:p>
            <a:r>
              <a:rPr lang="ru-RU" b="1" u="sng" dirty="0" smtClean="0"/>
              <a:t>420 - уменьшение стоимости нематериальных активов; </a:t>
            </a:r>
          </a:p>
          <a:p>
            <a:r>
              <a:rPr lang="ru-RU" b="1" u="sng" dirty="0" smtClean="0"/>
              <a:t>430 - уменьшение стоимости </a:t>
            </a:r>
            <a:r>
              <a:rPr lang="ru-RU" b="1" u="sng" dirty="0" err="1" smtClean="0"/>
              <a:t>непроизведенных</a:t>
            </a:r>
            <a:r>
              <a:rPr lang="ru-RU" b="1" u="sng" dirty="0" smtClean="0"/>
              <a:t> активов; </a:t>
            </a:r>
          </a:p>
          <a:p>
            <a:r>
              <a:rPr lang="ru-RU" b="1" u="sng" dirty="0" smtClean="0"/>
              <a:t>440 - уменьшение стоимости материальных запасов. </a:t>
            </a:r>
          </a:p>
          <a:p>
            <a:endParaRPr lang="ru-RU"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155104"/>
          </a:xfrm>
        </p:spPr>
        <p:txBody>
          <a:bodyPr>
            <a:normAutofit fontScale="90000"/>
          </a:bodyPr>
          <a:lstStyle/>
          <a:p>
            <a:endParaRPr lang="ru-RU" dirty="0"/>
          </a:p>
        </p:txBody>
      </p:sp>
      <p:pic>
        <p:nvPicPr>
          <p:cNvPr id="95234" name="Picture 2"/>
          <p:cNvPicPr>
            <a:picLocks noGrp="1" noChangeAspect="1" noChangeArrowheads="1"/>
          </p:cNvPicPr>
          <p:nvPr>
            <p:ph idx="1"/>
          </p:nvPr>
        </p:nvPicPr>
        <p:blipFill>
          <a:blip r:embed="rId2" cstate="print"/>
          <a:srcRect/>
          <a:stretch>
            <a:fillRect/>
          </a:stretch>
        </p:blipFill>
        <p:spPr bwMode="auto">
          <a:xfrm>
            <a:off x="395536" y="980728"/>
            <a:ext cx="7344816" cy="5061297"/>
          </a:xfrm>
          <a:prstGeom prst="rect">
            <a:avLst/>
          </a:prstGeom>
          <a:noFill/>
          <a:ln w="9525">
            <a:noFill/>
            <a:miter lim="800000"/>
            <a:headEnd/>
            <a:tailEnd/>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155104"/>
          </a:xfrm>
        </p:spPr>
        <p:txBody>
          <a:bodyPr>
            <a:normAutofit fontScale="90000"/>
          </a:bodyPr>
          <a:lstStyle/>
          <a:p>
            <a:endParaRPr lang="ru-RU" dirty="0"/>
          </a:p>
        </p:txBody>
      </p:sp>
      <p:sp>
        <p:nvSpPr>
          <p:cNvPr id="3" name="Содержимое 2"/>
          <p:cNvSpPr>
            <a:spLocks noGrp="1"/>
          </p:cNvSpPr>
          <p:nvPr>
            <p:ph idx="1"/>
          </p:nvPr>
        </p:nvSpPr>
        <p:spPr>
          <a:xfrm>
            <a:off x="395536" y="908720"/>
            <a:ext cx="6561777" cy="5616624"/>
          </a:xfrm>
        </p:spPr>
        <p:txBody>
          <a:bodyPr>
            <a:normAutofit fontScale="92500" lnSpcReduction="20000"/>
          </a:bodyPr>
          <a:lstStyle/>
          <a:p>
            <a:endParaRPr lang="ru-RU" dirty="0" smtClean="0"/>
          </a:p>
          <a:p>
            <a:r>
              <a:rPr lang="ru-RU" b="1" dirty="0" smtClean="0">
                <a:solidFill>
                  <a:schemeClr val="accent2">
                    <a:lumMod val="50000"/>
                  </a:schemeClr>
                </a:solidFill>
              </a:rPr>
              <a:t>Перечень кодов видов КИФ утверждает финансовый орган: </a:t>
            </a:r>
          </a:p>
          <a:p>
            <a:r>
              <a:rPr lang="ru-RU" dirty="0" smtClean="0"/>
              <a:t>―Министерство финансов Российской Федерации, </a:t>
            </a:r>
          </a:p>
          <a:p>
            <a:r>
              <a:rPr lang="ru-RU" dirty="0" smtClean="0"/>
              <a:t>―финансовый орган субъекта Российской Федерации, </a:t>
            </a:r>
          </a:p>
          <a:p>
            <a:r>
              <a:rPr lang="ru-RU" dirty="0" smtClean="0"/>
              <a:t>―финансовый орган муниципального образования) с учетом общих требований к порядку формирования перечня кодов видов КИФ </a:t>
            </a:r>
          </a:p>
          <a:p>
            <a:r>
              <a:rPr lang="ru-RU" dirty="0" smtClean="0"/>
              <a:t>Если фин.органом коды видов </a:t>
            </a:r>
            <a:r>
              <a:rPr lang="ru-RU" dirty="0" err="1" smtClean="0"/>
              <a:t>КИФов</a:t>
            </a:r>
            <a:r>
              <a:rPr lang="ru-RU" dirty="0" smtClean="0"/>
              <a:t> не утверждены, то в коде в 18 - 20 разрядах указывается код аналитической группы: </a:t>
            </a:r>
          </a:p>
          <a:p>
            <a:r>
              <a:rPr lang="ru-RU" dirty="0" smtClean="0"/>
              <a:t>―100 - Доходы; </a:t>
            </a:r>
          </a:p>
          <a:p>
            <a:r>
              <a:rPr lang="ru-RU" dirty="0" smtClean="0"/>
              <a:t>―300 - Поступления нефинансовых активов; </a:t>
            </a:r>
          </a:p>
          <a:p>
            <a:r>
              <a:rPr lang="ru-RU" dirty="0" smtClean="0"/>
              <a:t>―400 - Выбытие нефинансовых активов; </a:t>
            </a:r>
          </a:p>
          <a:p>
            <a:r>
              <a:rPr lang="ru-RU" dirty="0" smtClean="0"/>
              <a:t>―500 - Поступления финансовых активов; </a:t>
            </a:r>
          </a:p>
          <a:p>
            <a:r>
              <a:rPr lang="ru-RU" dirty="0" smtClean="0"/>
              <a:t>―600 - Выбытие финансовых активов; </a:t>
            </a:r>
          </a:p>
          <a:p>
            <a:r>
              <a:rPr lang="ru-RU" dirty="0" smtClean="0"/>
              <a:t>―700 - Увеличение обязательств; </a:t>
            </a:r>
          </a:p>
          <a:p>
            <a:r>
              <a:rPr lang="ru-RU" dirty="0" smtClean="0"/>
              <a:t>―800 - Уменьшение обязательств </a:t>
            </a:r>
          </a:p>
          <a:p>
            <a:endParaRPr lang="ru-RU"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216024"/>
          </a:xfrm>
        </p:spPr>
        <p:txBody>
          <a:bodyPr>
            <a:normAutofit fontScale="90000"/>
          </a:bodyPr>
          <a:lstStyle/>
          <a:p>
            <a:endParaRPr lang="ru-RU" dirty="0"/>
          </a:p>
        </p:txBody>
      </p:sp>
      <p:sp>
        <p:nvSpPr>
          <p:cNvPr id="3" name="Содержимое 2"/>
          <p:cNvSpPr>
            <a:spLocks noGrp="1"/>
          </p:cNvSpPr>
          <p:nvPr>
            <p:ph idx="1"/>
          </p:nvPr>
        </p:nvSpPr>
        <p:spPr>
          <a:xfrm>
            <a:off x="251520" y="692696"/>
            <a:ext cx="7488832" cy="5760640"/>
          </a:xfrm>
        </p:spPr>
        <p:txBody>
          <a:bodyPr>
            <a:normAutofit/>
          </a:bodyPr>
          <a:lstStyle/>
          <a:p>
            <a:endParaRPr lang="ru-RU" dirty="0" smtClean="0"/>
          </a:p>
          <a:p>
            <a:r>
              <a:rPr lang="ru-RU" b="1" dirty="0" smtClean="0"/>
              <a:t>Счет 021100000 «Внутренние расчеты по поступлениям» </a:t>
            </a:r>
          </a:p>
          <a:p>
            <a:r>
              <a:rPr lang="ru-RU" dirty="0" smtClean="0"/>
              <a:t>П.95. Операции по внутренним расчетам по поступлениям в бюджет между финансовым органом и его территориальным органом, а также между территориальными органами, подведомственными одному финансовому органу, оформляются следующими бухгалтерскими записями: </a:t>
            </a:r>
          </a:p>
          <a:p>
            <a:r>
              <a:rPr lang="ru-RU" dirty="0" smtClean="0"/>
              <a:t>перечисление средств по внутренним расчетам по поступлениям в бюджет:</a:t>
            </a:r>
          </a:p>
          <a:p>
            <a:r>
              <a:rPr lang="ru-RU" b="1" dirty="0" smtClean="0"/>
              <a:t> Дт 0 211 00 000                          Кт 0 202 00 000 ; </a:t>
            </a:r>
          </a:p>
          <a:p>
            <a:r>
              <a:rPr lang="ru-RU" dirty="0" smtClean="0"/>
              <a:t>возврат поступлений:</a:t>
            </a:r>
          </a:p>
          <a:p>
            <a:r>
              <a:rPr lang="ru-RU" b="1" dirty="0" smtClean="0"/>
              <a:t> Дт 0 202 11 510, 0 202 12 510    Кт 0 211 00 000; </a:t>
            </a:r>
          </a:p>
          <a:p>
            <a:r>
              <a:rPr lang="ru-RU" dirty="0" smtClean="0"/>
              <a:t>принятие к учету невыясненных поступлений, ошибочно зачисленных другому органу:</a:t>
            </a:r>
          </a:p>
          <a:p>
            <a:r>
              <a:rPr lang="ru-RU" dirty="0" smtClean="0"/>
              <a:t> </a:t>
            </a:r>
            <a:r>
              <a:rPr lang="ru-RU" b="1" dirty="0" smtClean="0"/>
              <a:t>Дт 0 211 00 000   Кт 0 402 10 000 по аналитическому счету. </a:t>
            </a:r>
          </a:p>
          <a:p>
            <a:endParaRPr lang="ru-RU"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83096"/>
          </a:xfrm>
        </p:spPr>
        <p:txBody>
          <a:bodyPr>
            <a:normAutofit fontScale="90000"/>
          </a:bodyPr>
          <a:lstStyle/>
          <a:p>
            <a:endParaRPr lang="ru-RU" dirty="0"/>
          </a:p>
        </p:txBody>
      </p:sp>
      <p:sp>
        <p:nvSpPr>
          <p:cNvPr id="3" name="Содержимое 2"/>
          <p:cNvSpPr>
            <a:spLocks noGrp="1"/>
          </p:cNvSpPr>
          <p:nvPr>
            <p:ph idx="1"/>
          </p:nvPr>
        </p:nvSpPr>
        <p:spPr>
          <a:xfrm>
            <a:off x="609599" y="836712"/>
            <a:ext cx="6347714" cy="5204651"/>
          </a:xfrm>
        </p:spPr>
        <p:txBody>
          <a:bodyPr/>
          <a:lstStyle/>
          <a:p>
            <a:endParaRPr lang="ru-RU" dirty="0" smtClean="0"/>
          </a:p>
          <a:p>
            <a:r>
              <a:rPr lang="ru-RU" b="1" dirty="0" smtClean="0"/>
              <a:t>Счет 021200000 «Внутренние расчеты по выбытиям» </a:t>
            </a:r>
          </a:p>
          <a:p>
            <a:r>
              <a:rPr lang="ru-RU" dirty="0" smtClean="0"/>
              <a:t>П.96. Операции по счету по внутренним расчетам по выбытиям из бюджета между финансовым органом и его территориальным органом, а также между территориальными органами, подведомственными одному финансовому органу, оформляются следующими бухгалтерскими записями: </a:t>
            </a:r>
          </a:p>
          <a:p>
            <a:r>
              <a:rPr lang="ru-RU" dirty="0" smtClean="0"/>
              <a:t>перечисление средств по внутренним расчетам по выбытиям:</a:t>
            </a:r>
          </a:p>
          <a:p>
            <a:r>
              <a:rPr lang="ru-RU" b="1" dirty="0" smtClean="0"/>
              <a:t> Дт 021200000           Кт 020200000; </a:t>
            </a:r>
          </a:p>
          <a:p>
            <a:r>
              <a:rPr lang="ru-RU" dirty="0" smtClean="0"/>
              <a:t>восстановление ранее перечисленных средств по внутренним расчетам:</a:t>
            </a:r>
          </a:p>
          <a:p>
            <a:r>
              <a:rPr lang="ru-RU" dirty="0" smtClean="0"/>
              <a:t> </a:t>
            </a:r>
            <a:r>
              <a:rPr lang="ru-RU" b="1" dirty="0" smtClean="0"/>
              <a:t>Дт 020211510, 020212510     Кт 021200000. </a:t>
            </a:r>
          </a:p>
          <a:p>
            <a:endParaRPr lang="ru-RU"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659160"/>
          </a:xfrm>
        </p:spPr>
        <p:txBody>
          <a:bodyPr/>
          <a:lstStyle/>
          <a:p>
            <a:r>
              <a:rPr lang="ru-RU" dirty="0" smtClean="0"/>
              <a:t>Учет обязательств</a:t>
            </a:r>
            <a:endParaRPr lang="ru-RU" dirty="0"/>
          </a:p>
        </p:txBody>
      </p:sp>
      <p:sp>
        <p:nvSpPr>
          <p:cNvPr id="3" name="Содержимое 2"/>
          <p:cNvSpPr>
            <a:spLocks noGrp="1"/>
          </p:cNvSpPr>
          <p:nvPr>
            <p:ph idx="1"/>
          </p:nvPr>
        </p:nvSpPr>
        <p:spPr>
          <a:xfrm>
            <a:off x="609599" y="1412776"/>
            <a:ext cx="6347714" cy="5256584"/>
          </a:xfrm>
        </p:spPr>
        <p:txBody>
          <a:bodyPr>
            <a:normAutofit/>
          </a:bodyPr>
          <a:lstStyle/>
          <a:p>
            <a:endParaRPr lang="ru-RU" dirty="0" smtClean="0"/>
          </a:p>
          <a:p>
            <a:r>
              <a:rPr lang="ru-RU" dirty="0" smtClean="0">
                <a:solidFill>
                  <a:srgbClr val="002060"/>
                </a:solidFill>
              </a:rPr>
              <a:t>Счет 030100000 «Расчеты с кредиторами по долговым обязательствам» </a:t>
            </a:r>
          </a:p>
          <a:p>
            <a:r>
              <a:rPr lang="ru-RU" dirty="0" smtClean="0">
                <a:solidFill>
                  <a:srgbClr val="002060"/>
                </a:solidFill>
              </a:rPr>
              <a:t>В операциях начисления сумм исполнения государственной (муниципальной) гарантии добавлена необходимость одновременного списания с </a:t>
            </a:r>
            <a:r>
              <a:rPr lang="ru-RU" dirty="0" err="1" smtClean="0">
                <a:solidFill>
                  <a:srgbClr val="002060"/>
                </a:solidFill>
              </a:rPr>
              <a:t>забалансового</a:t>
            </a:r>
            <a:r>
              <a:rPr lang="ru-RU" dirty="0" smtClean="0">
                <a:solidFill>
                  <a:srgbClr val="002060"/>
                </a:solidFill>
              </a:rPr>
              <a:t> счета 11 «Государственные и муниципальные гарантии</a:t>
            </a:r>
          </a:p>
          <a:p>
            <a:endParaRPr lang="ru-RU" dirty="0" smtClean="0"/>
          </a:p>
          <a:p>
            <a:endParaRPr lang="ru-RU" dirty="0" smtClean="0"/>
          </a:p>
          <a:p>
            <a:r>
              <a:rPr lang="ru-RU" dirty="0" smtClean="0">
                <a:solidFill>
                  <a:schemeClr val="accent6">
                    <a:lumMod val="50000"/>
                  </a:schemeClr>
                </a:solidFill>
              </a:rPr>
              <a:t>Счет 030600000 «Расчеты по выплате наличных денег» </a:t>
            </a:r>
          </a:p>
          <a:p>
            <a:r>
              <a:rPr lang="ru-RU" dirty="0" smtClean="0">
                <a:solidFill>
                  <a:schemeClr val="accent6">
                    <a:lumMod val="50000"/>
                  </a:schemeClr>
                </a:solidFill>
              </a:rPr>
              <a:t>Счет 030700000 «Расчеты по операциям на счетах органа, осуществляющего кассовое обслуживание» </a:t>
            </a:r>
          </a:p>
          <a:p>
            <a:r>
              <a:rPr lang="ru-RU" dirty="0" smtClean="0">
                <a:solidFill>
                  <a:schemeClr val="accent6">
                    <a:lumMod val="50000"/>
                  </a:schemeClr>
                </a:solidFill>
              </a:rPr>
              <a:t>исключены </a:t>
            </a:r>
          </a:p>
          <a:p>
            <a:endParaRPr lang="ru-RU" dirty="0" smtClean="0"/>
          </a:p>
          <a:p>
            <a:endParaRPr lang="ru-RU"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504056"/>
          </a:xfrm>
        </p:spPr>
        <p:txBody>
          <a:bodyPr>
            <a:normAutofit fontScale="90000"/>
          </a:bodyPr>
          <a:lstStyle/>
          <a:p>
            <a:endParaRPr lang="ru-RU" dirty="0"/>
          </a:p>
        </p:txBody>
      </p:sp>
      <p:sp>
        <p:nvSpPr>
          <p:cNvPr id="3" name="Содержимое 2"/>
          <p:cNvSpPr>
            <a:spLocks noGrp="1"/>
          </p:cNvSpPr>
          <p:nvPr>
            <p:ph idx="1"/>
          </p:nvPr>
        </p:nvSpPr>
        <p:spPr>
          <a:xfrm>
            <a:off x="323528" y="1052736"/>
            <a:ext cx="7056784" cy="4988627"/>
          </a:xfrm>
        </p:spPr>
        <p:txBody>
          <a:bodyPr>
            <a:normAutofit/>
          </a:bodyPr>
          <a:lstStyle/>
          <a:p>
            <a:endParaRPr lang="ru-RU" dirty="0" smtClean="0"/>
          </a:p>
          <a:p>
            <a:r>
              <a:rPr lang="ru-RU" b="1" dirty="0" smtClean="0"/>
              <a:t>Счет 030800000 «Внутренние расчеты по поступлениям» </a:t>
            </a:r>
          </a:p>
          <a:p>
            <a:r>
              <a:rPr lang="ru-RU" dirty="0" smtClean="0"/>
              <a:t>116. Операции по внутренним расчетам по поступлениям в бюджет между финансовым органом и его территориальным органом, а также между территориальными органами, подведомственными одному финансовому органу, оформляется следующими бухгалтерскими записями: </a:t>
            </a:r>
          </a:p>
          <a:p>
            <a:r>
              <a:rPr lang="ru-RU" dirty="0" smtClean="0"/>
              <a:t>зачисление средств от внутренних расчетов по поступлениям в бюджет:</a:t>
            </a:r>
          </a:p>
          <a:p>
            <a:r>
              <a:rPr lang="ru-RU" dirty="0" smtClean="0"/>
              <a:t> </a:t>
            </a:r>
            <a:r>
              <a:rPr lang="ru-RU" b="1" dirty="0" smtClean="0"/>
              <a:t>Дт 020200000                 Кт 030800000; </a:t>
            </a:r>
          </a:p>
          <a:p>
            <a:r>
              <a:rPr lang="ru-RU" dirty="0" smtClean="0"/>
              <a:t>восстановление ранее перечисленных средств по внутренним расчетам:</a:t>
            </a:r>
          </a:p>
          <a:p>
            <a:r>
              <a:rPr lang="ru-RU" dirty="0" smtClean="0"/>
              <a:t> </a:t>
            </a:r>
            <a:r>
              <a:rPr lang="ru-RU" b="1" dirty="0" smtClean="0"/>
              <a:t>Дт 030800000                  Кт 020211510, 020212510. </a:t>
            </a:r>
          </a:p>
          <a:p>
            <a:endParaRPr lang="ru-RU"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538687"/>
          </a:xfrm>
        </p:spPr>
        <p:txBody>
          <a:bodyPr>
            <a:normAutofit fontScale="90000"/>
          </a:bodyPr>
          <a:lstStyle/>
          <a:p>
            <a:endParaRPr lang="ru-RU" dirty="0"/>
          </a:p>
        </p:txBody>
      </p:sp>
      <p:sp>
        <p:nvSpPr>
          <p:cNvPr id="3" name="Содержимое 2"/>
          <p:cNvSpPr>
            <a:spLocks noGrp="1"/>
          </p:cNvSpPr>
          <p:nvPr>
            <p:ph idx="1"/>
          </p:nvPr>
        </p:nvSpPr>
        <p:spPr>
          <a:xfrm>
            <a:off x="609598" y="620688"/>
            <a:ext cx="7202761" cy="5420675"/>
          </a:xfrm>
        </p:spPr>
        <p:txBody>
          <a:bodyPr>
            <a:normAutofit/>
          </a:bodyPr>
          <a:lstStyle/>
          <a:p>
            <a:endParaRPr lang="ru-RU" dirty="0" smtClean="0"/>
          </a:p>
          <a:p>
            <a:r>
              <a:rPr lang="ru-RU" b="1" dirty="0" smtClean="0"/>
              <a:t>Счет 030900000 «Внутренние расчеты по выбытиям» </a:t>
            </a:r>
          </a:p>
          <a:p>
            <a:r>
              <a:rPr lang="ru-RU" dirty="0" smtClean="0"/>
              <a:t>117. Операции по счету по внутренним расчетам по выбытиям из бюджета (при зачислении денежных средств) между финансовым органом и его территориальным органом, а также между территориальными органами, подведомственными одному финансовому органу, оформляются следующими бухгалтерскими записями: </a:t>
            </a:r>
          </a:p>
          <a:p>
            <a:r>
              <a:rPr lang="ru-RU" dirty="0" smtClean="0"/>
              <a:t>зачисление средств по внутренним расчетам по выбытиям из бюджета:</a:t>
            </a:r>
          </a:p>
          <a:p>
            <a:r>
              <a:rPr lang="ru-RU" dirty="0" smtClean="0"/>
              <a:t> </a:t>
            </a:r>
            <a:r>
              <a:rPr lang="ru-RU" b="1" dirty="0" smtClean="0"/>
              <a:t>Дт 0 202 00 000                Кт 0 309 00 000; </a:t>
            </a:r>
          </a:p>
          <a:p>
            <a:r>
              <a:rPr lang="ru-RU" dirty="0" smtClean="0"/>
              <a:t>возврат остатка неиспользованных средств от внутренних расчетов:</a:t>
            </a:r>
          </a:p>
          <a:p>
            <a:r>
              <a:rPr lang="ru-RU" b="1" dirty="0" smtClean="0"/>
              <a:t> Дт 0 309 00 000           Кт 0 201 11 510, 0 202 12 510. </a:t>
            </a:r>
          </a:p>
          <a:p>
            <a:endParaRPr lang="ru-RU"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731168"/>
          </a:xfrm>
        </p:spPr>
        <p:txBody>
          <a:bodyPr/>
          <a:lstStyle/>
          <a:p>
            <a:r>
              <a:rPr lang="ru-RU" dirty="0" smtClean="0"/>
              <a:t>Финансовый результат</a:t>
            </a:r>
            <a:endParaRPr lang="ru-RU" dirty="0"/>
          </a:p>
        </p:txBody>
      </p:sp>
      <p:sp>
        <p:nvSpPr>
          <p:cNvPr id="3" name="Содержимое 2"/>
          <p:cNvSpPr>
            <a:spLocks noGrp="1"/>
          </p:cNvSpPr>
          <p:nvPr>
            <p:ph idx="1"/>
          </p:nvPr>
        </p:nvSpPr>
        <p:spPr>
          <a:xfrm>
            <a:off x="251520" y="1268760"/>
            <a:ext cx="7272808" cy="4772603"/>
          </a:xfrm>
        </p:spPr>
        <p:txBody>
          <a:bodyPr/>
          <a:lstStyle/>
          <a:p>
            <a:endParaRPr lang="ru-RU" dirty="0" smtClean="0"/>
          </a:p>
          <a:p>
            <a:r>
              <a:rPr lang="ru-RU" dirty="0" smtClean="0"/>
              <a:t>Счет 040210000 «Результат по кассовому исполнению бюджета по поступлениям в бюджет» </a:t>
            </a:r>
          </a:p>
          <a:p>
            <a:r>
              <a:rPr lang="ru-RU" dirty="0" smtClean="0"/>
              <a:t>Счет 040220000 «Результат по кассовому исполнению бюджета по выбытиям из бюджета» </a:t>
            </a:r>
          </a:p>
          <a:p>
            <a:r>
              <a:rPr lang="ru-RU" dirty="0" smtClean="0"/>
              <a:t>Счет 040230000 «Результат прошлых отчетных периодов по кассовому исполнению бюджета» </a:t>
            </a:r>
          </a:p>
          <a:p>
            <a:endParaRPr lang="ru-RU" dirty="0" smtClean="0"/>
          </a:p>
          <a:p>
            <a:r>
              <a:rPr lang="ru-RU" b="1" dirty="0" smtClean="0"/>
              <a:t>В описаниях операций исключены КОСГУ </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5779391"/>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504008">
                  <a:extLst>
                    <a:ext uri="{9D8B030D-6E8A-4147-A177-3AD203B41FA5}">
                      <a16:colId xmlns:a16="http://schemas.microsoft.com/office/drawing/2014/main" val="20001"/>
                    </a:ext>
                  </a:extLst>
                </a:gridCol>
                <a:gridCol w="1584797">
                  <a:extLst>
                    <a:ext uri="{9D8B030D-6E8A-4147-A177-3AD203B41FA5}">
                      <a16:colId xmlns:a16="http://schemas.microsoft.com/office/drawing/2014/main" val="20002"/>
                    </a:ext>
                  </a:extLst>
                </a:gridCol>
              </a:tblGrid>
              <a:tr h="346662">
                <a:tc>
                  <a:txBody>
                    <a:bodyPr/>
                    <a:lstStyle/>
                    <a:p>
                      <a:r>
                        <a:rPr lang="ru-RU" dirty="0" smtClean="0">
                          <a:solidFill>
                            <a:schemeClr val="accent5">
                              <a:lumMod val="75000"/>
                            </a:schemeClr>
                          </a:solidFill>
                        </a:rPr>
                        <a:t>КВР</a:t>
                      </a:r>
                      <a:endParaRPr lang="ru-RU" dirty="0">
                        <a:solidFill>
                          <a:schemeClr val="accent5">
                            <a:lumMod val="75000"/>
                          </a:schemeClr>
                        </a:solidFill>
                      </a:endParaRPr>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5413631">
                <a:tc>
                  <a:txBody>
                    <a:bodyPr/>
                    <a:lstStyle/>
                    <a:p>
                      <a:r>
                        <a:rPr lang="ru-RU" i="1" dirty="0" smtClean="0"/>
                        <a:t>243- Закупка товаров, работ, услуг в целях капитального ремонта</a:t>
                      </a:r>
                    </a:p>
                    <a:p>
                      <a:endParaRPr lang="ru-RU" i="1" dirty="0" smtClean="0"/>
                    </a:p>
                    <a:p>
                      <a:endParaRPr lang="ru-RU" i="1" dirty="0" smtClean="0"/>
                    </a:p>
                    <a:p>
                      <a:endParaRPr lang="ru-RU" i="1" dirty="0" smtClean="0"/>
                    </a:p>
                    <a:p>
                      <a:r>
                        <a:rPr lang="ru-RU" i="1" dirty="0" smtClean="0">
                          <a:solidFill>
                            <a:srgbClr val="7030A0"/>
                          </a:solidFill>
                        </a:rPr>
                        <a:t>244-</a:t>
                      </a:r>
                      <a:r>
                        <a:rPr lang="ru-RU" i="1" baseline="0" dirty="0" smtClean="0">
                          <a:solidFill>
                            <a:srgbClr val="7030A0"/>
                          </a:solidFill>
                        </a:rPr>
                        <a:t> Прочая закупка товаров, работ, услуг для обеспечения нужд</a:t>
                      </a:r>
                      <a:endParaRPr lang="ru-RU" i="1" dirty="0">
                        <a:solidFill>
                          <a:srgbClr val="7030A0"/>
                        </a:solidFill>
                      </a:endParaRPr>
                    </a:p>
                  </a:txBody>
                  <a:tcPr/>
                </a:tc>
                <a:tc>
                  <a:txBody>
                    <a:bodyPr/>
                    <a:lstStyle/>
                    <a:p>
                      <a:pPr algn="l">
                        <a:buFontTx/>
                        <a:buChar char="-"/>
                      </a:pPr>
                      <a:r>
                        <a:rPr lang="ru-RU" sz="1400" dirty="0" smtClean="0"/>
                        <a:t>Закупка</a:t>
                      </a:r>
                      <a:r>
                        <a:rPr lang="ru-RU" sz="1400" baseline="0" dirty="0" smtClean="0"/>
                        <a:t> товаров, работ, услуг и нужд учреждения по капитальному ремонту, реставрации </a:t>
                      </a:r>
                      <a:r>
                        <a:rPr lang="ru-RU" sz="1400" baseline="0" dirty="0" err="1" smtClean="0"/>
                        <a:t>гос.имущества</a:t>
                      </a:r>
                      <a:r>
                        <a:rPr lang="ru-RU" sz="1400" baseline="0" dirty="0" smtClean="0"/>
                        <a:t>, в т.ч. По проведению экспертизы результатов  исполнения контракта.</a:t>
                      </a:r>
                    </a:p>
                    <a:p>
                      <a:pPr algn="l">
                        <a:buFontTx/>
                        <a:buChar char="-"/>
                      </a:pPr>
                      <a:r>
                        <a:rPr lang="ru-RU" sz="1400" i="1" baseline="0" dirty="0" smtClean="0"/>
                        <a:t>Исключение – расходы на бюджетные инвестиции в объекты капитального строительства, которые относятся на группу 410</a:t>
                      </a:r>
                    </a:p>
                    <a:p>
                      <a:pPr algn="l">
                        <a:buFontTx/>
                        <a:buChar char="-"/>
                      </a:pPr>
                      <a:endParaRPr lang="ru-RU" sz="1400" i="1" baseline="0" dirty="0" smtClean="0"/>
                    </a:p>
                    <a:p>
                      <a:pPr algn="l">
                        <a:buFontTx/>
                        <a:buChar char="-"/>
                      </a:pPr>
                      <a:endParaRPr lang="ru-RU" sz="1400" i="1" baseline="0" dirty="0" smtClean="0"/>
                    </a:p>
                    <a:p>
                      <a:pPr algn="l">
                        <a:buFontTx/>
                        <a:buChar char="-"/>
                      </a:pPr>
                      <a:endParaRPr lang="ru-RU" sz="1400" i="1" baseline="0" dirty="0" smtClean="0"/>
                    </a:p>
                    <a:p>
                      <a:pPr algn="l">
                        <a:buFontTx/>
                        <a:buChar char="-"/>
                      </a:pPr>
                      <a:r>
                        <a:rPr lang="ru-RU" sz="1400" i="1" baseline="0" dirty="0" smtClean="0">
                          <a:solidFill>
                            <a:srgbClr val="7030A0"/>
                          </a:solidFill>
                        </a:rPr>
                        <a:t>Закупка товаров и услуг для </a:t>
                      </a:r>
                      <a:r>
                        <a:rPr lang="ru-RU" sz="1400" i="1" baseline="0" dirty="0" err="1" smtClean="0">
                          <a:solidFill>
                            <a:srgbClr val="7030A0"/>
                          </a:solidFill>
                        </a:rPr>
                        <a:t>гос</a:t>
                      </a:r>
                      <a:r>
                        <a:rPr lang="ru-RU" sz="1400" i="1" baseline="0" dirty="0" smtClean="0">
                          <a:solidFill>
                            <a:srgbClr val="7030A0"/>
                          </a:solidFill>
                        </a:rPr>
                        <a:t> и </a:t>
                      </a:r>
                      <a:r>
                        <a:rPr lang="ru-RU" sz="1400" i="1" baseline="0" dirty="0" err="1" smtClean="0">
                          <a:solidFill>
                            <a:srgbClr val="7030A0"/>
                          </a:solidFill>
                        </a:rPr>
                        <a:t>мун</a:t>
                      </a:r>
                      <a:r>
                        <a:rPr lang="ru-RU" sz="1400" i="1" baseline="0" dirty="0" smtClean="0">
                          <a:solidFill>
                            <a:srgbClr val="7030A0"/>
                          </a:solidFill>
                        </a:rPr>
                        <a:t> нужд учреждений не отнесенных к др.группам; </a:t>
                      </a:r>
                      <a:r>
                        <a:rPr lang="ru-RU" sz="1400" b="1" i="1" baseline="0" dirty="0" smtClean="0">
                          <a:solidFill>
                            <a:srgbClr val="7030A0"/>
                          </a:solidFill>
                        </a:rPr>
                        <a:t>Закупка ИКТ;</a:t>
                      </a:r>
                    </a:p>
                    <a:p>
                      <a:pPr algn="l">
                        <a:buFontTx/>
                        <a:buChar char="-"/>
                      </a:pPr>
                      <a:r>
                        <a:rPr lang="ru-RU" sz="1400" b="0" i="0" baseline="0" dirty="0" smtClean="0">
                          <a:solidFill>
                            <a:srgbClr val="7030A0"/>
                          </a:solidFill>
                        </a:rPr>
                        <a:t>Расходы на оплату услуг </a:t>
                      </a:r>
                      <a:r>
                        <a:rPr lang="ru-RU" sz="1400" b="0" i="0" baseline="0" dirty="0" err="1" smtClean="0">
                          <a:solidFill>
                            <a:srgbClr val="7030A0"/>
                          </a:solidFill>
                        </a:rPr>
                        <a:t>фельд</a:t>
                      </a:r>
                      <a:r>
                        <a:rPr lang="ru-RU" sz="1400" b="0" i="0" baseline="0" dirty="0" smtClean="0">
                          <a:solidFill>
                            <a:srgbClr val="7030A0"/>
                          </a:solidFill>
                        </a:rPr>
                        <a:t>.  спец связи, доставка корреспонденции;</a:t>
                      </a:r>
                    </a:p>
                    <a:p>
                      <a:pPr algn="l">
                        <a:buFontTx/>
                        <a:buChar char="-"/>
                      </a:pPr>
                      <a:r>
                        <a:rPr lang="ru-RU" sz="1400" b="0" i="0" baseline="0" dirty="0" smtClean="0">
                          <a:solidFill>
                            <a:srgbClr val="7030A0"/>
                          </a:solidFill>
                        </a:rPr>
                        <a:t>Оплата почтовой связи;</a:t>
                      </a:r>
                    </a:p>
                    <a:p>
                      <a:pPr algn="l">
                        <a:buFontTx/>
                        <a:buChar char="-"/>
                      </a:pPr>
                      <a:r>
                        <a:rPr lang="ru-RU" sz="1400" b="0" i="0" baseline="0" dirty="0" smtClean="0">
                          <a:solidFill>
                            <a:srgbClr val="7030A0"/>
                          </a:solidFill>
                        </a:rPr>
                        <a:t>Оплата на монтаж, обеспечение функционирования и поддержку работоспособности систем, не относящихся к сфере ИКТ (пожарной и охранной сигнализации, систем допуска, видеонаблюдение,  удаленных видеокамер)</a:t>
                      </a:r>
                    </a:p>
                    <a:p>
                      <a:pPr algn="l">
                        <a:buFontTx/>
                        <a:buChar char="-"/>
                      </a:pPr>
                      <a:endParaRPr lang="ru-RU" sz="1400" i="1" dirty="0">
                        <a:solidFill>
                          <a:srgbClr val="7030A0"/>
                        </a:solidFill>
                      </a:endParaRPr>
                    </a:p>
                  </a:txBody>
                  <a:tcPr/>
                </a:tc>
                <a:tc>
                  <a:txBody>
                    <a:bodyPr/>
                    <a:lstStyle/>
                    <a:p>
                      <a:pPr algn="ctr"/>
                      <a:r>
                        <a:rPr lang="ru-RU" dirty="0" smtClean="0"/>
                        <a:t>Приказ</a:t>
                      </a:r>
                      <a:r>
                        <a:rPr lang="ru-RU" baseline="0" dirty="0" smtClean="0"/>
                        <a:t> МФ РФ №65н</a:t>
                      </a:r>
                    </a:p>
                    <a:p>
                      <a:pPr algn="ctr"/>
                      <a:endParaRPr lang="ru-RU" baseline="0" dirty="0" smtClean="0"/>
                    </a:p>
                    <a:p>
                      <a:pPr algn="ctr"/>
                      <a:endParaRPr lang="ru-RU" baseline="0" dirty="0" smtClean="0"/>
                    </a:p>
                    <a:p>
                      <a:pPr algn="ctr"/>
                      <a:endParaRPr lang="ru-RU" baseline="0" dirty="0" smtClean="0"/>
                    </a:p>
                    <a:p>
                      <a:pPr algn="ctr"/>
                      <a:endParaRPr lang="ru-RU" baseline="0" dirty="0" smtClean="0"/>
                    </a:p>
                    <a:p>
                      <a:pPr algn="ctr"/>
                      <a:endParaRPr lang="ru-RU" baseline="0" dirty="0" smtClean="0"/>
                    </a:p>
                    <a:p>
                      <a:pPr algn="ctr"/>
                      <a:endParaRPr lang="ru-RU" baseline="0" dirty="0" smtClean="0"/>
                    </a:p>
                    <a:p>
                      <a:pPr algn="ctr"/>
                      <a:endParaRPr lang="ru-RU" baseline="0" dirty="0" smtClean="0"/>
                    </a:p>
                    <a:p>
                      <a:pPr algn="ctr"/>
                      <a:endParaRPr lang="ru-RU" baseline="0" dirty="0" smtClean="0"/>
                    </a:p>
                    <a:p>
                      <a:pPr algn="ctr"/>
                      <a:r>
                        <a:rPr lang="ru-RU" baseline="0" dirty="0" smtClean="0">
                          <a:solidFill>
                            <a:schemeClr val="accent5">
                              <a:lumMod val="75000"/>
                            </a:schemeClr>
                          </a:solidFill>
                        </a:rPr>
                        <a:t>Письмо МФ РФ от 10.07.15 №02-05-11\39836</a:t>
                      </a:r>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1296144"/>
          </a:xfrm>
        </p:spPr>
        <p:txBody>
          <a:bodyPr>
            <a:normAutofit/>
          </a:bodyPr>
          <a:lstStyle/>
          <a:p>
            <a:r>
              <a:rPr lang="ru-RU" dirty="0" smtClean="0"/>
              <a:t>Исключение КОСГУ из счетов санкционирование </a:t>
            </a:r>
            <a:endParaRPr lang="ru-RU" dirty="0"/>
          </a:p>
        </p:txBody>
      </p:sp>
      <p:sp>
        <p:nvSpPr>
          <p:cNvPr id="3" name="Содержимое 2"/>
          <p:cNvSpPr>
            <a:spLocks noGrp="1"/>
          </p:cNvSpPr>
          <p:nvPr>
            <p:ph idx="1"/>
          </p:nvPr>
        </p:nvSpPr>
        <p:spPr>
          <a:xfrm>
            <a:off x="395536" y="1484784"/>
            <a:ext cx="7056784" cy="4556579"/>
          </a:xfrm>
        </p:spPr>
        <p:txBody>
          <a:bodyPr>
            <a:normAutofit fontScale="92500" lnSpcReduction="10000"/>
          </a:bodyPr>
          <a:lstStyle/>
          <a:p>
            <a:endParaRPr lang="ru-RU" dirty="0" smtClean="0"/>
          </a:p>
          <a:p>
            <a:r>
              <a:rPr lang="ru-RU" dirty="0" smtClean="0"/>
              <a:t>133. Детализация показателей лимитов бюджетных обязательств </a:t>
            </a:r>
            <a:r>
              <a:rPr lang="ru-RU" dirty="0" smtClean="0">
                <a:solidFill>
                  <a:schemeClr val="tx2">
                    <a:lumMod val="60000"/>
                    <a:lumOff val="40000"/>
                  </a:schemeClr>
                </a:solidFill>
              </a:rPr>
              <a:t>по кодам статей, подстатей КОСГУ </a:t>
            </a:r>
            <a:r>
              <a:rPr lang="ru-RU" b="1" dirty="0" smtClean="0"/>
              <a:t>по соответствующим кодам бюджетной классификации (их составным частям), осуществляемая главным распорядителем, распорядителем, в том числе ими как получателями бюджетных средств, </a:t>
            </a:r>
            <a:r>
              <a:rPr lang="ru-RU" b="1" dirty="0" smtClean="0">
                <a:solidFill>
                  <a:schemeClr val="tx2">
                    <a:lumMod val="60000"/>
                    <a:lumOff val="40000"/>
                  </a:schemeClr>
                </a:solidFill>
              </a:rPr>
              <a:t>утвержденных по группам, статьям кодов КОСГУ показателей лимитов бюджетных обязательств </a:t>
            </a:r>
            <a:r>
              <a:rPr lang="ru-RU" b="1" dirty="0" smtClean="0"/>
              <a:t>(внесенных изменений в детализацию показателей лимитов бюджетных обязательств), отражается по дебету соответствующего аналитического учета </a:t>
            </a:r>
            <a:r>
              <a:rPr lang="ru-RU" b="1" u="sng" dirty="0" smtClean="0"/>
              <a:t>счета 050102000</a:t>
            </a:r>
            <a:r>
              <a:rPr lang="ru-RU" b="1" dirty="0" smtClean="0"/>
              <a:t> «Лимиты бюджетных обязательств к распределению», </a:t>
            </a:r>
            <a:r>
              <a:rPr lang="ru-RU" b="1" dirty="0" smtClean="0">
                <a:solidFill>
                  <a:schemeClr val="tx2">
                    <a:lumMod val="60000"/>
                    <a:lumOff val="40000"/>
                  </a:schemeClr>
                </a:solidFill>
              </a:rPr>
              <a:t>содержащих код группы, статьи КОСГУ</a:t>
            </a:r>
            <a:r>
              <a:rPr lang="ru-RU" b="1" dirty="0" smtClean="0"/>
              <a:t> в корреспонденции с кредитом соответствующего аналитического учета </a:t>
            </a:r>
            <a:r>
              <a:rPr lang="ru-RU" b="1" u="sng" dirty="0" smtClean="0"/>
              <a:t>счета 050102000 </a:t>
            </a:r>
            <a:r>
              <a:rPr lang="ru-RU" b="1" dirty="0" smtClean="0"/>
              <a:t>«Лимиты бюджетных обязательств к распределению» </a:t>
            </a:r>
            <a:r>
              <a:rPr lang="ru-RU" b="1" dirty="0" smtClean="0">
                <a:solidFill>
                  <a:schemeClr val="tx2">
                    <a:lumMod val="60000"/>
                    <a:lumOff val="40000"/>
                  </a:schemeClr>
                </a:solidFill>
              </a:rPr>
              <a:t>содержащего, соответственно код статьи, подстатьи КОСГУ. </a:t>
            </a:r>
            <a:endParaRPr lang="ru-RU" dirty="0">
              <a:solidFill>
                <a:schemeClr val="tx2">
                  <a:lumMod val="60000"/>
                  <a:lumOff val="40000"/>
                </a:schemeClr>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1368152"/>
          </a:xfrm>
        </p:spPr>
        <p:txBody>
          <a:bodyPr>
            <a:normAutofit/>
          </a:bodyPr>
          <a:lstStyle/>
          <a:p>
            <a:r>
              <a:rPr lang="ru-RU" dirty="0" smtClean="0"/>
              <a:t>Изменения для Бюджетных и Автономных учреждений</a:t>
            </a:r>
            <a:endParaRPr lang="ru-RU" dirty="0"/>
          </a:p>
        </p:txBody>
      </p:sp>
      <p:sp>
        <p:nvSpPr>
          <p:cNvPr id="3" name="Содержимое 2"/>
          <p:cNvSpPr>
            <a:spLocks noGrp="1"/>
          </p:cNvSpPr>
          <p:nvPr>
            <p:ph idx="1"/>
          </p:nvPr>
        </p:nvSpPr>
        <p:spPr>
          <a:xfrm>
            <a:off x="609599" y="1556792"/>
            <a:ext cx="6347714" cy="4484571"/>
          </a:xfrm>
        </p:spPr>
        <p:txBody>
          <a:bodyPr/>
          <a:lstStyle/>
          <a:p>
            <a:endParaRPr lang="ru-RU" dirty="0" smtClean="0"/>
          </a:p>
          <a:p>
            <a:r>
              <a:rPr lang="ru-RU" b="1" dirty="0" smtClean="0"/>
              <a:t>Приказ МФ РФ от </a:t>
            </a:r>
            <a:r>
              <a:rPr lang="ru-RU" b="1" u="sng" dirty="0" smtClean="0"/>
              <a:t>31.12.2015 N 227н </a:t>
            </a:r>
            <a:r>
              <a:rPr lang="ru-RU" b="1" dirty="0" smtClean="0"/>
              <a:t>«О внесении изменений в приказ Министерства финансов Российской Федерации от 16 декабря 2010 г. № 174н «Об утверждении Плана счетов бухгалтерского учета бюджетных учреждений и Инструкции по его применению» </a:t>
            </a:r>
          </a:p>
          <a:p>
            <a:endParaRPr lang="ru-RU" b="1" dirty="0" smtClean="0"/>
          </a:p>
          <a:p>
            <a:r>
              <a:rPr lang="ru-RU" b="1" dirty="0" smtClean="0"/>
              <a:t>Приказ МФ РФ от </a:t>
            </a:r>
            <a:r>
              <a:rPr lang="ru-RU" b="1" u="sng" dirty="0" smtClean="0"/>
              <a:t>31.12.2015 N 228н </a:t>
            </a:r>
            <a:r>
              <a:rPr lang="ru-RU" b="1" dirty="0" smtClean="0"/>
              <a:t>«О внесении изменений в приказ Министерства финансов Российской Федерации от 23 декабря 2010 г. № 183н «Об утверждении Плана счетов бухгалтерского учета автономных учреждений и Инструкции по его применению» </a:t>
            </a:r>
            <a:endParaRPr lang="ru-RU"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7058745" cy="720080"/>
          </a:xfrm>
        </p:spPr>
        <p:txBody>
          <a:bodyPr>
            <a:normAutofit fontScale="90000"/>
          </a:bodyPr>
          <a:lstStyle/>
          <a:p>
            <a:r>
              <a:rPr lang="ru-RU" b="1" dirty="0" smtClean="0">
                <a:solidFill>
                  <a:schemeClr val="accent2">
                    <a:lumMod val="50000"/>
                  </a:schemeClr>
                </a:solidFill>
              </a:rPr>
              <a:t>Рабочий план счетов</a:t>
            </a:r>
            <a:br>
              <a:rPr lang="ru-RU" b="1" dirty="0" smtClean="0">
                <a:solidFill>
                  <a:schemeClr val="accent2">
                    <a:lumMod val="50000"/>
                  </a:schemeClr>
                </a:solidFill>
              </a:rPr>
            </a:br>
            <a:r>
              <a:rPr lang="ru-RU" b="1" dirty="0" smtClean="0">
                <a:solidFill>
                  <a:schemeClr val="accent2">
                    <a:lumMod val="50000"/>
                  </a:schemeClr>
                </a:solidFill>
              </a:rPr>
              <a:t> ( </a:t>
            </a:r>
            <a:r>
              <a:rPr lang="ru-RU" b="1" dirty="0" smtClean="0">
                <a:solidFill>
                  <a:schemeClr val="accent2">
                    <a:lumMod val="50000"/>
                  </a:schemeClr>
                </a:solidFill>
                <a:hlinkClick r:id="rId2" action="ppaction://hlinkfile"/>
              </a:rPr>
              <a:t>изменены названия счетов</a:t>
            </a:r>
            <a:r>
              <a:rPr lang="ru-RU" b="1" dirty="0" smtClean="0">
                <a:solidFill>
                  <a:schemeClr val="accent2">
                    <a:lumMod val="50000"/>
                  </a:schemeClr>
                </a:solidFill>
              </a:rPr>
              <a:t>) </a:t>
            </a:r>
            <a:br>
              <a:rPr lang="ru-RU" b="1" dirty="0" smtClean="0">
                <a:solidFill>
                  <a:schemeClr val="accent2">
                    <a:lumMod val="50000"/>
                  </a:schemeClr>
                </a:solidFill>
              </a:rPr>
            </a:br>
            <a:endParaRPr lang="ru-RU" dirty="0"/>
          </a:p>
        </p:txBody>
      </p:sp>
      <p:sp>
        <p:nvSpPr>
          <p:cNvPr id="3" name="Содержимое 2"/>
          <p:cNvSpPr>
            <a:spLocks noGrp="1"/>
          </p:cNvSpPr>
          <p:nvPr>
            <p:ph idx="1"/>
          </p:nvPr>
        </p:nvSpPr>
        <p:spPr>
          <a:xfrm>
            <a:off x="609599" y="1340768"/>
            <a:ext cx="6347714" cy="4700595"/>
          </a:xfrm>
        </p:spPr>
        <p:txBody>
          <a:bodyPr>
            <a:normAutofit fontScale="92500" lnSpcReduction="10000"/>
          </a:bodyPr>
          <a:lstStyle/>
          <a:p>
            <a:endParaRPr lang="ru-RU" dirty="0" smtClean="0"/>
          </a:p>
          <a:p>
            <a:r>
              <a:rPr lang="ru-RU" dirty="0" smtClean="0"/>
              <a:t>Номер счета Плана счетов (Рабочего плана счетов) состоит из 26 разрядов. </a:t>
            </a:r>
          </a:p>
          <a:p>
            <a:r>
              <a:rPr lang="ru-RU" dirty="0" smtClean="0"/>
              <a:t>Аналитические коды в номере счета Рабочего плана счетов отражают: </a:t>
            </a:r>
          </a:p>
          <a:p>
            <a:r>
              <a:rPr lang="ru-RU" dirty="0" smtClean="0"/>
              <a:t>в 1 - 17 разрядах - аналитический код по классификационному признаку поступлений и выбытий; </a:t>
            </a:r>
          </a:p>
          <a:p>
            <a:r>
              <a:rPr lang="ru-RU" dirty="0" smtClean="0"/>
              <a:t>в 18 разряде - код вида финансового обеспечения (деятельности); </a:t>
            </a:r>
          </a:p>
          <a:p>
            <a:r>
              <a:rPr lang="ru-RU" dirty="0" smtClean="0"/>
              <a:t>19 - 21 разряд - код синтетического счета Плана счетов бухгалтерского (бюджетного) учета; </a:t>
            </a:r>
          </a:p>
          <a:p>
            <a:r>
              <a:rPr lang="ru-RU" dirty="0" smtClean="0"/>
              <a:t>22 - 23 разряд - код аналитического счета Плана счетов бухгалтерского (бюджетного) учета; </a:t>
            </a:r>
          </a:p>
          <a:p>
            <a:r>
              <a:rPr lang="ru-RU" dirty="0" smtClean="0"/>
              <a:t>24 - 26 разряд - аналитический код вида поступлений, выбытий объекта учета. </a:t>
            </a:r>
          </a:p>
          <a:p>
            <a:endParaRPr lang="ru-RU"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6984775" cy="936104"/>
          </a:xfrm>
        </p:spPr>
        <p:txBody>
          <a:bodyPr>
            <a:noAutofit/>
          </a:bodyPr>
          <a:lstStyle/>
          <a:p>
            <a:r>
              <a:rPr lang="ru-RU" sz="2800" dirty="0" smtClean="0"/>
              <a:t/>
            </a:r>
            <a:br>
              <a:rPr lang="ru-RU" sz="2800" dirty="0" smtClean="0"/>
            </a:br>
            <a:r>
              <a:rPr lang="ru-RU" sz="2800" b="1" dirty="0" smtClean="0"/>
              <a:t>Структура номера счета в 2016 году </a:t>
            </a:r>
            <a:endParaRPr lang="ru-RU" sz="2800" dirty="0"/>
          </a:p>
        </p:txBody>
      </p:sp>
      <p:sp>
        <p:nvSpPr>
          <p:cNvPr id="3" name="Содержимое 2"/>
          <p:cNvSpPr>
            <a:spLocks noGrp="1"/>
          </p:cNvSpPr>
          <p:nvPr>
            <p:ph idx="1"/>
          </p:nvPr>
        </p:nvSpPr>
        <p:spPr>
          <a:xfrm>
            <a:off x="251520" y="1196752"/>
            <a:ext cx="7776864" cy="4844611"/>
          </a:xfrm>
        </p:spPr>
        <p:txBody>
          <a:bodyPr/>
          <a:lstStyle/>
          <a:p>
            <a:endParaRPr lang="ru-RU" dirty="0" smtClean="0"/>
          </a:p>
          <a:p>
            <a:r>
              <a:rPr lang="ru-RU" b="1" dirty="0" smtClean="0"/>
              <a:t>В разрядах 1-17 номера счета Рабочего плана счетов </a:t>
            </a:r>
            <a:r>
              <a:rPr lang="ru-RU" b="1" i="1" dirty="0" smtClean="0"/>
              <a:t>бухгалтерского учета отражается </a:t>
            </a:r>
          </a:p>
          <a:p>
            <a:r>
              <a:rPr lang="ru-RU" dirty="0" smtClean="0"/>
              <a:t>в 1 - 4 разрядах номера счета – аналитический код вида функции, услуги (работы) учреждения, соответствующий коду раздела, подраздела классификации расходов бюджетов – по Инструкции </a:t>
            </a:r>
            <a:r>
              <a:rPr lang="ru-RU" u="sng" dirty="0" smtClean="0">
                <a:solidFill>
                  <a:schemeClr val="accent4">
                    <a:lumMod val="50000"/>
                  </a:schemeClr>
                </a:solidFill>
              </a:rPr>
              <a:t>157н с 01.01.2017 г.; </a:t>
            </a:r>
          </a:p>
          <a:p>
            <a:r>
              <a:rPr lang="ru-RU" b="1" dirty="0" smtClean="0"/>
              <a:t>в 5 - 14 разрядах номера счета – отражаются нули, если иное не предусмотрено учетной политикой учреждения; </a:t>
            </a:r>
          </a:p>
          <a:p>
            <a:r>
              <a:rPr lang="ru-RU" dirty="0" smtClean="0"/>
              <a:t>в 15 - 17 разрядах номера счета – аналитическая группа подвида доходов бюджетов, код вида расходов, аналитическая группа вида источников финансирования дефицитов бюджетов. </a:t>
            </a:r>
          </a:p>
          <a:p>
            <a:endParaRPr lang="ru-RU" dirty="0" smtClean="0"/>
          </a:p>
          <a:p>
            <a:endParaRPr lang="ru-RU" dirty="0" smtClean="0"/>
          </a:p>
          <a:p>
            <a:endParaRPr lang="ru-RU"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155104"/>
          </a:xfrm>
        </p:spPr>
        <p:txBody>
          <a:bodyPr>
            <a:normAutofit fontScale="90000"/>
          </a:bodyPr>
          <a:lstStyle/>
          <a:p>
            <a:endParaRPr lang="ru-RU" dirty="0"/>
          </a:p>
        </p:txBody>
      </p:sp>
      <p:sp>
        <p:nvSpPr>
          <p:cNvPr id="3" name="Содержимое 2"/>
          <p:cNvSpPr>
            <a:spLocks noGrp="1"/>
          </p:cNvSpPr>
          <p:nvPr>
            <p:ph idx="1"/>
          </p:nvPr>
        </p:nvSpPr>
        <p:spPr>
          <a:xfrm>
            <a:off x="609599" y="764704"/>
            <a:ext cx="6347714" cy="5276659"/>
          </a:xfrm>
        </p:spPr>
        <p:txBody>
          <a:bodyPr>
            <a:normAutofit fontScale="92500" lnSpcReduction="20000"/>
          </a:bodyPr>
          <a:lstStyle/>
          <a:p>
            <a:endParaRPr lang="ru-RU" dirty="0" smtClean="0"/>
          </a:p>
          <a:p>
            <a:endParaRPr lang="ru-RU" dirty="0" smtClean="0"/>
          </a:p>
          <a:p>
            <a:r>
              <a:rPr lang="ru-RU" dirty="0" smtClean="0"/>
              <a:t>Перечень кодов подвидов утверждает финансовый орган: </a:t>
            </a:r>
          </a:p>
          <a:p>
            <a:r>
              <a:rPr lang="ru-RU" dirty="0" smtClean="0"/>
              <a:t>―Министерство финансов Российской Федерации, </a:t>
            </a:r>
          </a:p>
          <a:p>
            <a:r>
              <a:rPr lang="ru-RU" dirty="0" smtClean="0"/>
              <a:t>―финансовый орган субъекта Российской Федерации, </a:t>
            </a:r>
          </a:p>
          <a:p>
            <a:r>
              <a:rPr lang="ru-RU" dirty="0" smtClean="0"/>
              <a:t>―финансовый орган муниципального образования) с учетом общих требований к порядку формирования перечня кодов подвидов доходов </a:t>
            </a:r>
          </a:p>
          <a:p>
            <a:r>
              <a:rPr lang="ru-RU" dirty="0" smtClean="0"/>
              <a:t>Коды аналитической группы подвида доходов бюджетов по видам доходов утверждает Министерство финансов Российской Федерации. Коды обязательны для применения всеми уровнями бюджетов бюджетной системы Российской Федерации. </a:t>
            </a:r>
          </a:p>
          <a:p>
            <a:r>
              <a:rPr lang="ru-RU" dirty="0" smtClean="0"/>
              <a:t>Аналитическая группа подвида доходов состоит из групп: </a:t>
            </a:r>
          </a:p>
          <a:p>
            <a:r>
              <a:rPr lang="ru-RU" dirty="0" smtClean="0"/>
              <a:t>―100 - Доходы; </a:t>
            </a:r>
          </a:p>
          <a:p>
            <a:r>
              <a:rPr lang="ru-RU" dirty="0" smtClean="0"/>
              <a:t>―400 - Выбытие нефинансовых активов. </a:t>
            </a:r>
          </a:p>
          <a:p>
            <a:endParaRPr lang="ru-RU"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0"/>
            <a:ext cx="6347713" cy="980728"/>
          </a:xfrm>
        </p:spPr>
        <p:txBody>
          <a:bodyPr>
            <a:normAutofit fontScale="90000"/>
          </a:bodyPr>
          <a:lstStyle/>
          <a:p>
            <a:r>
              <a:rPr lang="ru-RU" b="1" dirty="0" smtClean="0"/>
              <a:t>Состав аналитической группы подвида доходов бюджетов </a:t>
            </a:r>
            <a:r>
              <a:rPr lang="ru-RU" dirty="0" smtClean="0"/>
              <a:t/>
            </a:r>
            <a:br>
              <a:rPr lang="ru-RU" dirty="0" smtClean="0"/>
            </a:br>
            <a:endParaRPr lang="ru-RU" dirty="0"/>
          </a:p>
        </p:txBody>
      </p:sp>
      <p:sp>
        <p:nvSpPr>
          <p:cNvPr id="3" name="Содержимое 2"/>
          <p:cNvSpPr>
            <a:spLocks noGrp="1"/>
          </p:cNvSpPr>
          <p:nvPr>
            <p:ph idx="1"/>
          </p:nvPr>
        </p:nvSpPr>
        <p:spPr>
          <a:xfrm>
            <a:off x="395536" y="1124744"/>
            <a:ext cx="7272808" cy="5544616"/>
          </a:xfrm>
        </p:spPr>
        <p:txBody>
          <a:bodyPr>
            <a:normAutofit fontScale="77500" lnSpcReduction="20000"/>
          </a:bodyPr>
          <a:lstStyle/>
          <a:p>
            <a:endParaRPr lang="ru-RU" dirty="0" smtClean="0"/>
          </a:p>
          <a:p>
            <a:endParaRPr lang="ru-RU" dirty="0" smtClean="0"/>
          </a:p>
          <a:p>
            <a:r>
              <a:rPr lang="ru-RU" dirty="0" smtClean="0"/>
              <a:t>110 - налоговые доходы; </a:t>
            </a:r>
          </a:p>
          <a:p>
            <a:r>
              <a:rPr lang="ru-RU" dirty="0" smtClean="0"/>
              <a:t>120 - доходы от собственности; </a:t>
            </a:r>
          </a:p>
          <a:p>
            <a:r>
              <a:rPr lang="ru-RU" dirty="0" smtClean="0"/>
              <a:t>130 - доходы от оказания платных услуг (работ); </a:t>
            </a:r>
          </a:p>
          <a:p>
            <a:r>
              <a:rPr lang="ru-RU" dirty="0" smtClean="0"/>
              <a:t>140 - суммы принудительного изъятия; </a:t>
            </a:r>
          </a:p>
          <a:p>
            <a:r>
              <a:rPr lang="ru-RU" dirty="0" smtClean="0"/>
              <a:t>150 - безвозмездные поступления от бюджетов; </a:t>
            </a:r>
          </a:p>
          <a:p>
            <a:r>
              <a:rPr lang="ru-RU" dirty="0" smtClean="0"/>
              <a:t>151 - поступления от других бюджетов бюджетной системы Российской Федерации; </a:t>
            </a:r>
          </a:p>
          <a:p>
            <a:r>
              <a:rPr lang="ru-RU" dirty="0" smtClean="0"/>
              <a:t>152 - поступления от наднациональных организаций и правительств иностранных государств; </a:t>
            </a:r>
          </a:p>
          <a:p>
            <a:r>
              <a:rPr lang="ru-RU" dirty="0" smtClean="0"/>
              <a:t>153 - поступления от международных финансовых организаций; </a:t>
            </a:r>
          </a:p>
          <a:p>
            <a:r>
              <a:rPr lang="ru-RU" dirty="0" smtClean="0"/>
              <a:t>160 - страховые взносы на обязательное социальное страхование; </a:t>
            </a:r>
          </a:p>
          <a:p>
            <a:r>
              <a:rPr lang="ru-RU" dirty="0" smtClean="0"/>
              <a:t>170 - доходы от операций с активами; </a:t>
            </a:r>
          </a:p>
          <a:p>
            <a:r>
              <a:rPr lang="ru-RU" dirty="0" smtClean="0"/>
              <a:t>180 - прочие доходы; </a:t>
            </a:r>
          </a:p>
          <a:p>
            <a:r>
              <a:rPr lang="ru-RU" dirty="0" smtClean="0"/>
              <a:t>410 - уменьшение стоимости основных средств; </a:t>
            </a:r>
          </a:p>
          <a:p>
            <a:r>
              <a:rPr lang="ru-RU" dirty="0" smtClean="0"/>
              <a:t>420 - уменьшение стоимости нематериальных активов; </a:t>
            </a:r>
          </a:p>
          <a:p>
            <a:r>
              <a:rPr lang="ru-RU" dirty="0" smtClean="0"/>
              <a:t>430 - уменьшение стоимости </a:t>
            </a:r>
            <a:r>
              <a:rPr lang="ru-RU" dirty="0" err="1" smtClean="0"/>
              <a:t>непроизведенных</a:t>
            </a:r>
            <a:r>
              <a:rPr lang="ru-RU" dirty="0" smtClean="0"/>
              <a:t> активов; </a:t>
            </a:r>
          </a:p>
          <a:p>
            <a:r>
              <a:rPr lang="ru-RU" dirty="0" smtClean="0"/>
              <a:t>440 - уменьшение стоимости материальных запасов. </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515144"/>
          </a:xfrm>
        </p:spPr>
        <p:txBody>
          <a:bodyPr>
            <a:normAutofit fontScale="90000"/>
          </a:bodyPr>
          <a:lstStyle/>
          <a:p>
            <a:r>
              <a:rPr lang="ru-RU" b="1" dirty="0" smtClean="0"/>
              <a:t>Состав кода вида КИФ </a:t>
            </a:r>
            <a:r>
              <a:rPr lang="ru-RU" dirty="0" smtClean="0"/>
              <a:t/>
            </a:r>
            <a:br>
              <a:rPr lang="ru-RU" dirty="0" smtClean="0"/>
            </a:br>
            <a:endParaRPr lang="ru-RU" dirty="0"/>
          </a:p>
        </p:txBody>
      </p:sp>
      <p:sp>
        <p:nvSpPr>
          <p:cNvPr id="3" name="Содержимое 2"/>
          <p:cNvSpPr>
            <a:spLocks noGrp="1"/>
          </p:cNvSpPr>
          <p:nvPr>
            <p:ph idx="1"/>
          </p:nvPr>
        </p:nvSpPr>
        <p:spPr>
          <a:xfrm>
            <a:off x="323528" y="1268760"/>
            <a:ext cx="6633785" cy="5328592"/>
          </a:xfrm>
        </p:spPr>
        <p:txBody>
          <a:bodyPr>
            <a:normAutofit fontScale="85000" lnSpcReduction="10000"/>
          </a:bodyPr>
          <a:lstStyle/>
          <a:p>
            <a:endParaRPr lang="ru-RU" dirty="0" smtClean="0"/>
          </a:p>
          <a:p>
            <a:r>
              <a:rPr lang="ru-RU" b="1" u="sng" dirty="0" smtClean="0"/>
              <a:t>Перечень кодов видов КИФ утверждает финансовый орган: </a:t>
            </a:r>
          </a:p>
          <a:p>
            <a:r>
              <a:rPr lang="ru-RU" dirty="0" smtClean="0"/>
              <a:t>―Министерство финансов Российской Федерации, </a:t>
            </a:r>
          </a:p>
          <a:p>
            <a:r>
              <a:rPr lang="ru-RU" dirty="0" smtClean="0"/>
              <a:t>―финансовый орган субъекта Российской Федерации, </a:t>
            </a:r>
          </a:p>
          <a:p>
            <a:r>
              <a:rPr lang="ru-RU" dirty="0" smtClean="0"/>
              <a:t>―финансовый орган муниципального образования) с учетом общих требований к порядку формирования перечня кодов видов КИФ </a:t>
            </a:r>
          </a:p>
          <a:p>
            <a:r>
              <a:rPr lang="ru-RU" u="sng" dirty="0" smtClean="0"/>
              <a:t>Если фин.органом коды видов </a:t>
            </a:r>
            <a:r>
              <a:rPr lang="ru-RU" u="sng" dirty="0" err="1" smtClean="0"/>
              <a:t>КИФов</a:t>
            </a:r>
            <a:r>
              <a:rPr lang="ru-RU" u="sng" dirty="0" smtClean="0"/>
              <a:t> не утверждены, то в коде в 18 - 20 разрядах указывается код аналитической группы: </a:t>
            </a:r>
          </a:p>
          <a:p>
            <a:r>
              <a:rPr lang="ru-RU" dirty="0" smtClean="0"/>
              <a:t>―100 - Доходы; </a:t>
            </a:r>
          </a:p>
          <a:p>
            <a:r>
              <a:rPr lang="ru-RU" dirty="0" smtClean="0"/>
              <a:t>―300 - Поступления нефинансовых активов; </a:t>
            </a:r>
          </a:p>
          <a:p>
            <a:r>
              <a:rPr lang="ru-RU" dirty="0" smtClean="0"/>
              <a:t>―400 - Выбытие нефинансовых активов; </a:t>
            </a:r>
          </a:p>
          <a:p>
            <a:r>
              <a:rPr lang="ru-RU" dirty="0" smtClean="0"/>
              <a:t>―500 - Поступления финансовых активов; </a:t>
            </a:r>
          </a:p>
          <a:p>
            <a:r>
              <a:rPr lang="ru-RU" dirty="0" smtClean="0"/>
              <a:t>―600 - Выбытие финансовых активов; </a:t>
            </a:r>
          </a:p>
          <a:p>
            <a:r>
              <a:rPr lang="ru-RU" dirty="0" smtClean="0"/>
              <a:t>―700 - Увеличение обязательств; </a:t>
            </a:r>
          </a:p>
          <a:p>
            <a:r>
              <a:rPr lang="ru-RU" dirty="0" smtClean="0"/>
              <a:t>―800 - Уменьшение обязательств.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6201736" cy="720080"/>
          </a:xfrm>
        </p:spPr>
        <p:txBody>
          <a:bodyPr>
            <a:noAutofit/>
          </a:bodyPr>
          <a:lstStyle/>
          <a:p>
            <a:r>
              <a:rPr lang="ru-RU" sz="2000" dirty="0" smtClean="0"/>
              <a:t>С</a:t>
            </a:r>
            <a:r>
              <a:rPr lang="ru-RU" sz="2000" b="1" dirty="0" smtClean="0"/>
              <a:t>труктура номера счета в 2016 году, с учетом изменений с 01.01.2017 г. </a:t>
            </a:r>
            <a:r>
              <a:rPr lang="ru-RU" sz="2000" dirty="0" smtClean="0"/>
              <a:t/>
            </a:r>
            <a:br>
              <a:rPr lang="ru-RU" sz="2000" dirty="0" smtClean="0"/>
            </a:br>
            <a:endParaRPr lang="ru-RU" sz="2000" dirty="0"/>
          </a:p>
        </p:txBody>
      </p:sp>
      <p:sp>
        <p:nvSpPr>
          <p:cNvPr id="3" name="Содержимое 2"/>
          <p:cNvSpPr>
            <a:spLocks noGrp="1"/>
          </p:cNvSpPr>
          <p:nvPr>
            <p:ph idx="1"/>
          </p:nvPr>
        </p:nvSpPr>
        <p:spPr>
          <a:xfrm>
            <a:off x="395536" y="1124744"/>
            <a:ext cx="6561777" cy="5472608"/>
          </a:xfrm>
        </p:spPr>
        <p:txBody>
          <a:bodyPr>
            <a:normAutofit/>
          </a:bodyPr>
          <a:lstStyle/>
          <a:p>
            <a:r>
              <a:rPr lang="ru-RU" sz="1900" b="1" dirty="0" smtClean="0"/>
              <a:t>Доходы: </a:t>
            </a:r>
          </a:p>
          <a:p>
            <a:r>
              <a:rPr lang="ru-RU" sz="1900" dirty="0" smtClean="0"/>
              <a:t>0704 0000000000 </a:t>
            </a:r>
            <a:r>
              <a:rPr lang="ru-RU" sz="1900" dirty="0" smtClean="0">
                <a:solidFill>
                  <a:schemeClr val="accent2">
                    <a:lumMod val="75000"/>
                  </a:schemeClr>
                </a:solidFill>
              </a:rPr>
              <a:t>130</a:t>
            </a:r>
            <a:r>
              <a:rPr lang="ru-RU" sz="1900" dirty="0" smtClean="0"/>
              <a:t>   </a:t>
            </a:r>
            <a:r>
              <a:rPr lang="ru-RU" sz="1900" dirty="0" smtClean="0">
                <a:solidFill>
                  <a:srgbClr val="7030A0"/>
                </a:solidFill>
              </a:rPr>
              <a:t>4 401 10 130 </a:t>
            </a:r>
          </a:p>
          <a:p>
            <a:r>
              <a:rPr lang="ru-RU" sz="1900" dirty="0" smtClean="0"/>
              <a:t>0704 0000000000 </a:t>
            </a:r>
            <a:r>
              <a:rPr lang="ru-RU" sz="1900" dirty="0" smtClean="0">
                <a:solidFill>
                  <a:schemeClr val="accent2">
                    <a:lumMod val="50000"/>
                  </a:schemeClr>
                </a:solidFill>
              </a:rPr>
              <a:t>180</a:t>
            </a:r>
            <a:r>
              <a:rPr lang="ru-RU" sz="1900" dirty="0" smtClean="0"/>
              <a:t>   </a:t>
            </a:r>
            <a:r>
              <a:rPr lang="ru-RU" sz="1900" dirty="0" smtClean="0">
                <a:solidFill>
                  <a:srgbClr val="7030A0"/>
                </a:solidFill>
              </a:rPr>
              <a:t>5 401 10 180 </a:t>
            </a:r>
          </a:p>
          <a:p>
            <a:r>
              <a:rPr lang="ru-RU" sz="1900" dirty="0" smtClean="0"/>
              <a:t>0704 0000000000 </a:t>
            </a:r>
            <a:r>
              <a:rPr lang="ru-RU" sz="1900" dirty="0" smtClean="0">
                <a:solidFill>
                  <a:schemeClr val="accent2">
                    <a:lumMod val="75000"/>
                  </a:schemeClr>
                </a:solidFill>
              </a:rPr>
              <a:t>120  </a:t>
            </a:r>
            <a:r>
              <a:rPr lang="ru-RU" sz="1900" dirty="0" smtClean="0"/>
              <a:t> </a:t>
            </a:r>
            <a:r>
              <a:rPr lang="ru-RU" sz="1900" dirty="0" smtClean="0">
                <a:solidFill>
                  <a:srgbClr val="7030A0"/>
                </a:solidFill>
              </a:rPr>
              <a:t>2 401 10 120 </a:t>
            </a:r>
          </a:p>
          <a:p>
            <a:r>
              <a:rPr lang="ru-RU" sz="1900" b="1" dirty="0" smtClean="0"/>
              <a:t>Источники: </a:t>
            </a:r>
          </a:p>
          <a:p>
            <a:endParaRPr lang="ru-RU" sz="1900" dirty="0" smtClean="0"/>
          </a:p>
          <a:p>
            <a:r>
              <a:rPr lang="ru-RU" sz="1900" dirty="0" smtClean="0"/>
              <a:t>0704 0000000000 </a:t>
            </a:r>
            <a:r>
              <a:rPr lang="ru-RU" sz="1900" dirty="0" smtClean="0">
                <a:solidFill>
                  <a:schemeClr val="accent2">
                    <a:lumMod val="75000"/>
                  </a:schemeClr>
                </a:solidFill>
              </a:rPr>
              <a:t>510</a:t>
            </a:r>
            <a:r>
              <a:rPr lang="ru-RU" sz="1900" dirty="0" smtClean="0"/>
              <a:t>   </a:t>
            </a:r>
            <a:r>
              <a:rPr lang="ru-RU" sz="1900" dirty="0" smtClean="0">
                <a:solidFill>
                  <a:srgbClr val="7030A0"/>
                </a:solidFill>
              </a:rPr>
              <a:t>2 201 23 510 </a:t>
            </a:r>
          </a:p>
          <a:p>
            <a:r>
              <a:rPr lang="ru-RU" sz="1900" dirty="0" smtClean="0"/>
              <a:t>0704 0000000000 </a:t>
            </a:r>
            <a:r>
              <a:rPr lang="ru-RU" sz="1900" dirty="0" smtClean="0">
                <a:solidFill>
                  <a:schemeClr val="accent2">
                    <a:lumMod val="75000"/>
                  </a:schemeClr>
                </a:solidFill>
              </a:rPr>
              <a:t>610</a:t>
            </a:r>
            <a:r>
              <a:rPr lang="ru-RU" sz="1900" dirty="0" smtClean="0"/>
              <a:t>   </a:t>
            </a:r>
            <a:r>
              <a:rPr lang="ru-RU" sz="1900" dirty="0" smtClean="0">
                <a:solidFill>
                  <a:srgbClr val="7030A0"/>
                </a:solidFill>
              </a:rPr>
              <a:t>2 201 23 610 </a:t>
            </a:r>
          </a:p>
          <a:p>
            <a:r>
              <a:rPr lang="ru-RU" sz="1900" b="1" dirty="0" smtClean="0"/>
              <a:t>Расходы: </a:t>
            </a:r>
          </a:p>
          <a:p>
            <a:endParaRPr lang="ru-RU" sz="1900" dirty="0" smtClean="0"/>
          </a:p>
          <a:p>
            <a:r>
              <a:rPr lang="ru-RU" sz="1900" dirty="0" smtClean="0"/>
              <a:t>0704 0000000000 </a:t>
            </a:r>
            <a:r>
              <a:rPr lang="ru-RU" sz="1900" dirty="0" smtClean="0">
                <a:solidFill>
                  <a:schemeClr val="accent2">
                    <a:lumMod val="75000"/>
                  </a:schemeClr>
                </a:solidFill>
              </a:rPr>
              <a:t>111</a:t>
            </a:r>
            <a:r>
              <a:rPr lang="ru-RU" sz="1900" dirty="0" smtClean="0"/>
              <a:t>  </a:t>
            </a:r>
            <a:r>
              <a:rPr lang="ru-RU" sz="1900" dirty="0" smtClean="0">
                <a:solidFill>
                  <a:srgbClr val="7030A0"/>
                </a:solidFill>
              </a:rPr>
              <a:t>4 109 61 211 </a:t>
            </a:r>
          </a:p>
          <a:p>
            <a:r>
              <a:rPr lang="ru-RU" sz="1900" dirty="0" smtClean="0"/>
              <a:t>0704 0000000000 </a:t>
            </a:r>
            <a:r>
              <a:rPr lang="ru-RU" sz="1900" dirty="0" smtClean="0">
                <a:solidFill>
                  <a:schemeClr val="accent2">
                    <a:lumMod val="75000"/>
                  </a:schemeClr>
                </a:solidFill>
              </a:rPr>
              <a:t>244</a:t>
            </a:r>
            <a:r>
              <a:rPr lang="ru-RU" sz="1900" dirty="0" smtClean="0"/>
              <a:t>  </a:t>
            </a:r>
            <a:r>
              <a:rPr lang="ru-RU" sz="1900" dirty="0" smtClean="0">
                <a:solidFill>
                  <a:srgbClr val="7030A0"/>
                </a:solidFill>
              </a:rPr>
              <a:t>4 109 61 221 </a:t>
            </a:r>
          </a:p>
          <a:p>
            <a:r>
              <a:rPr lang="ru-RU" sz="1900" dirty="0" smtClean="0"/>
              <a:t>0704 0000000000 </a:t>
            </a:r>
            <a:r>
              <a:rPr lang="ru-RU" sz="1900" dirty="0" smtClean="0">
                <a:solidFill>
                  <a:schemeClr val="accent2">
                    <a:lumMod val="75000"/>
                  </a:schemeClr>
                </a:solidFill>
              </a:rPr>
              <a:t>851</a:t>
            </a:r>
            <a:r>
              <a:rPr lang="ru-RU" sz="1900" dirty="0" smtClean="0"/>
              <a:t>  </a:t>
            </a:r>
            <a:r>
              <a:rPr lang="ru-RU" sz="1900" dirty="0" smtClean="0">
                <a:solidFill>
                  <a:srgbClr val="7030A0"/>
                </a:solidFill>
              </a:rPr>
              <a:t>4 401 20 290</a:t>
            </a:r>
            <a:endParaRPr lang="ru-RU" sz="1900" dirty="0">
              <a:solidFill>
                <a:srgbClr val="7030A0"/>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609600"/>
            <a:ext cx="7920879" cy="1320800"/>
          </a:xfrm>
        </p:spPr>
        <p:txBody>
          <a:bodyPr>
            <a:normAutofit fontScale="90000"/>
          </a:bodyPr>
          <a:lstStyle/>
          <a:p>
            <a:r>
              <a:rPr lang="ru-RU" dirty="0" smtClean="0"/>
              <a:t/>
            </a:r>
            <a:br>
              <a:rPr lang="ru-RU" dirty="0" smtClean="0"/>
            </a:br>
            <a:r>
              <a:rPr lang="ru-RU" b="1" dirty="0" smtClean="0"/>
              <a:t>Структура номера счета в 2016 году</a:t>
            </a:r>
            <a:endParaRPr lang="ru-RU" dirty="0"/>
          </a:p>
        </p:txBody>
      </p:sp>
      <p:sp>
        <p:nvSpPr>
          <p:cNvPr id="3" name="Содержимое 2"/>
          <p:cNvSpPr>
            <a:spLocks noGrp="1"/>
          </p:cNvSpPr>
          <p:nvPr>
            <p:ph idx="1"/>
          </p:nvPr>
        </p:nvSpPr>
        <p:spPr/>
        <p:txBody>
          <a:bodyPr/>
          <a:lstStyle/>
          <a:p>
            <a:endParaRPr lang="ru-RU" dirty="0" smtClean="0"/>
          </a:p>
          <a:p>
            <a:r>
              <a:rPr lang="ru-RU" b="1" dirty="0" smtClean="0"/>
              <a:t>В разрядах 24-26 номера счета Рабочего плана счетов отражается (для АУ) </a:t>
            </a:r>
          </a:p>
          <a:p>
            <a:r>
              <a:rPr lang="ru-RU" dirty="0" smtClean="0"/>
              <a:t>коды классификации операций сектора государственного управления (КОСГУ) </a:t>
            </a:r>
          </a:p>
          <a:p>
            <a:endParaRPr lang="ru-RU"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720080"/>
          </a:xfrm>
        </p:spPr>
        <p:txBody>
          <a:bodyPr>
            <a:normAutofit fontScale="90000"/>
          </a:bodyPr>
          <a:lstStyle/>
          <a:p>
            <a:r>
              <a:rPr lang="ru-RU" b="1" dirty="0" smtClean="0"/>
              <a:t>Рабочий план счетов</a:t>
            </a:r>
            <a:r>
              <a:rPr lang="ru-RU" dirty="0" smtClean="0"/>
              <a:t/>
            </a:r>
            <a:br>
              <a:rPr lang="ru-RU" dirty="0" smtClean="0"/>
            </a:br>
            <a:endParaRPr lang="ru-RU" dirty="0"/>
          </a:p>
        </p:txBody>
      </p:sp>
      <p:sp>
        <p:nvSpPr>
          <p:cNvPr id="3" name="Содержимое 2"/>
          <p:cNvSpPr>
            <a:spLocks noGrp="1"/>
          </p:cNvSpPr>
          <p:nvPr>
            <p:ph idx="1"/>
          </p:nvPr>
        </p:nvSpPr>
        <p:spPr>
          <a:xfrm>
            <a:off x="609599" y="836712"/>
            <a:ext cx="6347714" cy="5204651"/>
          </a:xfrm>
        </p:spPr>
        <p:txBody>
          <a:bodyPr>
            <a:normAutofit lnSpcReduction="10000"/>
          </a:bodyPr>
          <a:lstStyle/>
          <a:p>
            <a:endParaRPr lang="ru-RU" dirty="0" smtClean="0"/>
          </a:p>
          <a:p>
            <a:endParaRPr lang="ru-RU" dirty="0" smtClean="0"/>
          </a:p>
          <a:p>
            <a:r>
              <a:rPr lang="ru-RU" dirty="0" smtClean="0"/>
              <a:t>В синтетических счетах в разрядах с 1 по 17 – нули. </a:t>
            </a:r>
          </a:p>
          <a:p>
            <a:r>
              <a:rPr lang="ru-RU" dirty="0" smtClean="0"/>
              <a:t>Синтетический счет состоит из группы 3-х разрядов синтетического счета с включением 1 разряда аналитического счета, </a:t>
            </a:r>
          </a:p>
          <a:p>
            <a:r>
              <a:rPr lang="ru-RU" dirty="0" smtClean="0">
                <a:solidFill>
                  <a:schemeClr val="accent5">
                    <a:lumMod val="60000"/>
                    <a:lumOff val="40000"/>
                  </a:schemeClr>
                </a:solidFill>
              </a:rPr>
              <a:t>например: 101 10 000, 105 30 000. </a:t>
            </a:r>
          </a:p>
          <a:p>
            <a:r>
              <a:rPr lang="ru-RU" dirty="0" smtClean="0"/>
              <a:t>Аналитическим является счет со вторым аналитическим разрядом. </a:t>
            </a:r>
          </a:p>
          <a:p>
            <a:r>
              <a:rPr lang="ru-RU" dirty="0" smtClean="0"/>
              <a:t>Порядок открытия счетов учета НФА в новом году – в разрядах с 5 по 17 нули. </a:t>
            </a:r>
          </a:p>
          <a:p>
            <a:r>
              <a:rPr lang="ru-RU" dirty="0" smtClean="0">
                <a:solidFill>
                  <a:schemeClr val="accent5">
                    <a:lumMod val="60000"/>
                    <a:lumOff val="40000"/>
                  </a:schemeClr>
                </a:solidFill>
              </a:rPr>
              <a:t>Например: 0704 0000000000000 4 101 36 000 </a:t>
            </a:r>
          </a:p>
          <a:p>
            <a:r>
              <a:rPr lang="ru-RU" dirty="0" smtClean="0"/>
              <a:t>По счетам аналитического учета счета 040120270 "Расходы по операциям с активами" </a:t>
            </a:r>
            <a:r>
              <a:rPr lang="ru-RU" u="sng" dirty="0" smtClean="0">
                <a:solidFill>
                  <a:schemeClr val="accent2">
                    <a:lumMod val="50000"/>
                  </a:schemeClr>
                </a:solidFill>
              </a:rPr>
              <a:t>в 5 - 17 разрядах номеров счетов отражаются нули.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5779391"/>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504008">
                  <a:extLst>
                    <a:ext uri="{9D8B030D-6E8A-4147-A177-3AD203B41FA5}">
                      <a16:colId xmlns:a16="http://schemas.microsoft.com/office/drawing/2014/main" val="20001"/>
                    </a:ext>
                  </a:extLst>
                </a:gridCol>
                <a:gridCol w="1584797">
                  <a:extLst>
                    <a:ext uri="{9D8B030D-6E8A-4147-A177-3AD203B41FA5}">
                      <a16:colId xmlns:a16="http://schemas.microsoft.com/office/drawing/2014/main" val="20002"/>
                    </a:ext>
                  </a:extLst>
                </a:gridCol>
              </a:tblGrid>
              <a:tr h="346662">
                <a:tc>
                  <a:txBody>
                    <a:bodyPr/>
                    <a:lstStyle/>
                    <a:p>
                      <a:r>
                        <a:rPr lang="ru-RU" dirty="0" smtClean="0">
                          <a:solidFill>
                            <a:schemeClr val="accent5">
                              <a:lumMod val="75000"/>
                            </a:schemeClr>
                          </a:solidFill>
                        </a:rPr>
                        <a:t>КВР</a:t>
                      </a:r>
                      <a:endParaRPr lang="ru-RU" dirty="0">
                        <a:solidFill>
                          <a:schemeClr val="accent5">
                            <a:lumMod val="75000"/>
                          </a:schemeClr>
                        </a:solidFill>
                      </a:endParaRPr>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5413631">
                <a:tc>
                  <a:txBody>
                    <a:bodyPr/>
                    <a:lstStyle/>
                    <a:p>
                      <a:r>
                        <a:rPr lang="ru-RU" i="1" dirty="0" smtClean="0">
                          <a:solidFill>
                            <a:srgbClr val="7030A0"/>
                          </a:solidFill>
                        </a:rPr>
                        <a:t>244- </a:t>
                      </a:r>
                      <a:r>
                        <a:rPr lang="ru-RU" i="1" baseline="0" dirty="0" smtClean="0">
                          <a:solidFill>
                            <a:srgbClr val="7030A0"/>
                          </a:solidFill>
                        </a:rPr>
                        <a:t>Прочая закупка товаров, работ, услуг для обеспечения нужд</a:t>
                      </a:r>
                      <a:endParaRPr lang="ru-RU" i="1" dirty="0">
                        <a:solidFill>
                          <a:srgbClr val="7030A0"/>
                        </a:solidFill>
                      </a:endParaRPr>
                    </a:p>
                  </a:txBody>
                  <a:tcPr/>
                </a:tc>
                <a:tc>
                  <a:txBody>
                    <a:bodyPr/>
                    <a:lstStyle/>
                    <a:p>
                      <a:pPr algn="l">
                        <a:buFontTx/>
                        <a:buChar char="-"/>
                      </a:pPr>
                      <a:r>
                        <a:rPr lang="ru-RU" sz="1400" i="1" dirty="0" smtClean="0">
                          <a:solidFill>
                            <a:srgbClr val="7030A0"/>
                          </a:solidFill>
                        </a:rPr>
                        <a:t>Приобретение спец.техники и оборудования, не </a:t>
                      </a:r>
                      <a:r>
                        <a:rPr lang="ru-RU" sz="1400" i="1" dirty="0" err="1" smtClean="0">
                          <a:solidFill>
                            <a:srgbClr val="7030A0"/>
                          </a:solidFill>
                        </a:rPr>
                        <a:t>относящ</a:t>
                      </a:r>
                      <a:r>
                        <a:rPr lang="ru-RU" sz="1400" i="1" dirty="0" smtClean="0">
                          <a:solidFill>
                            <a:srgbClr val="7030A0"/>
                          </a:solidFill>
                        </a:rPr>
                        <a:t> к сфере ИКТ (</a:t>
                      </a:r>
                      <a:r>
                        <a:rPr lang="ru-RU" sz="1400" i="1" dirty="0" err="1" smtClean="0">
                          <a:solidFill>
                            <a:srgbClr val="7030A0"/>
                          </a:solidFill>
                        </a:rPr>
                        <a:t>томограф,полиграф</a:t>
                      </a:r>
                      <a:r>
                        <a:rPr lang="ru-RU" sz="1400" i="1" dirty="0" smtClean="0">
                          <a:solidFill>
                            <a:srgbClr val="7030A0"/>
                          </a:solidFill>
                        </a:rPr>
                        <a:t>, аппарат </a:t>
                      </a:r>
                      <a:r>
                        <a:rPr lang="ru-RU" sz="1400" i="1" dirty="0" err="1" smtClean="0">
                          <a:solidFill>
                            <a:srgbClr val="7030A0"/>
                          </a:solidFill>
                        </a:rPr>
                        <a:t>ультраз</a:t>
                      </a:r>
                      <a:r>
                        <a:rPr lang="ru-RU" sz="1400" i="1" dirty="0" smtClean="0">
                          <a:solidFill>
                            <a:srgbClr val="7030A0"/>
                          </a:solidFill>
                        </a:rPr>
                        <a:t>. </a:t>
                      </a:r>
                      <a:r>
                        <a:rPr lang="ru-RU" sz="1400" i="1" dirty="0" err="1" smtClean="0">
                          <a:solidFill>
                            <a:srgbClr val="7030A0"/>
                          </a:solidFill>
                        </a:rPr>
                        <a:t>диагности</a:t>
                      </a:r>
                      <a:r>
                        <a:rPr lang="ru-RU" sz="1400" i="1" dirty="0" smtClean="0">
                          <a:solidFill>
                            <a:srgbClr val="7030A0"/>
                          </a:solidFill>
                        </a:rPr>
                        <a:t>, мобильные и </a:t>
                      </a:r>
                      <a:r>
                        <a:rPr lang="ru-RU" sz="1400" i="1" dirty="0" err="1" smtClean="0">
                          <a:solidFill>
                            <a:srgbClr val="7030A0"/>
                          </a:solidFill>
                        </a:rPr>
                        <a:t>стац.инспекционные</a:t>
                      </a:r>
                      <a:r>
                        <a:rPr lang="ru-RU" sz="1400" i="1" dirty="0" smtClean="0">
                          <a:solidFill>
                            <a:srgbClr val="7030A0"/>
                          </a:solidFill>
                        </a:rPr>
                        <a:t> досмотровые комплексы), бумага;</a:t>
                      </a:r>
                    </a:p>
                    <a:p>
                      <a:pPr algn="l">
                        <a:buFontTx/>
                        <a:buChar char="-"/>
                      </a:pPr>
                      <a:r>
                        <a:rPr lang="ru-RU" sz="1400" i="1" dirty="0" smtClean="0">
                          <a:solidFill>
                            <a:srgbClr val="7030A0"/>
                          </a:solidFill>
                        </a:rPr>
                        <a:t>Запчасти, </a:t>
                      </a:r>
                      <a:r>
                        <a:rPr lang="ru-RU" sz="1400" i="1" baseline="0" dirty="0" smtClean="0">
                          <a:solidFill>
                            <a:srgbClr val="7030A0"/>
                          </a:solidFill>
                        </a:rPr>
                        <a:t> </a:t>
                      </a:r>
                      <a:r>
                        <a:rPr lang="ru-RU" sz="1400" i="1" baseline="0" dirty="0" err="1" smtClean="0">
                          <a:solidFill>
                            <a:srgbClr val="7030A0"/>
                          </a:solidFill>
                        </a:rPr>
                        <a:t>картриджы</a:t>
                      </a:r>
                      <a:r>
                        <a:rPr lang="ru-RU" sz="1400" i="1" baseline="0" dirty="0" smtClean="0">
                          <a:solidFill>
                            <a:srgbClr val="7030A0"/>
                          </a:solidFill>
                        </a:rPr>
                        <a:t>, тонер и иные расходы, </a:t>
                      </a:r>
                      <a:r>
                        <a:rPr lang="ru-RU" sz="1400" i="1" baseline="0" dirty="0" err="1" smtClean="0">
                          <a:solidFill>
                            <a:srgbClr val="7030A0"/>
                          </a:solidFill>
                        </a:rPr>
                        <a:t>запрака</a:t>
                      </a:r>
                      <a:r>
                        <a:rPr lang="ru-RU" sz="1400" i="1" baseline="0" dirty="0" smtClean="0">
                          <a:solidFill>
                            <a:srgbClr val="7030A0"/>
                          </a:solidFill>
                        </a:rPr>
                        <a:t> картриджа к спецтехнике и оборудованию, не относящихся к ИКТ;</a:t>
                      </a:r>
                    </a:p>
                    <a:p>
                      <a:pPr algn="l">
                        <a:buFontTx/>
                        <a:buChar char="-"/>
                      </a:pPr>
                      <a:endParaRPr lang="ru-RU" sz="1400" i="1" baseline="0" dirty="0" smtClean="0">
                        <a:solidFill>
                          <a:srgbClr val="7030A0"/>
                        </a:solidFill>
                      </a:endParaRPr>
                    </a:p>
                    <a:p>
                      <a:pPr algn="l">
                        <a:buFontTx/>
                        <a:buChar char="-"/>
                      </a:pPr>
                      <a:r>
                        <a:rPr lang="ru-RU" sz="1400" i="1" baseline="0" dirty="0" smtClean="0">
                          <a:solidFill>
                            <a:srgbClr val="7030A0"/>
                          </a:solidFill>
                        </a:rPr>
                        <a:t>Оплата договоров ГПХ, на оказание услуг по обучению в сфере икт, приобретение навигаторов; услуг экспертов; переводчикам и т.д.; выплаты за </a:t>
                      </a:r>
                      <a:r>
                        <a:rPr lang="ru-RU" sz="1400" i="1" baseline="0" dirty="0" err="1" smtClean="0">
                          <a:solidFill>
                            <a:srgbClr val="7030A0"/>
                          </a:solidFill>
                        </a:rPr>
                        <a:t>служ</a:t>
                      </a:r>
                      <a:r>
                        <a:rPr lang="ru-RU" sz="1400" i="1" baseline="0" dirty="0" smtClean="0">
                          <a:solidFill>
                            <a:srgbClr val="7030A0"/>
                          </a:solidFill>
                        </a:rPr>
                        <a:t>. Изобретения;</a:t>
                      </a:r>
                    </a:p>
                    <a:p>
                      <a:pPr algn="l">
                        <a:buFontTx/>
                        <a:buChar char="-"/>
                      </a:pPr>
                      <a:endParaRPr lang="ru-RU" sz="1400" i="1" baseline="0" dirty="0" smtClean="0">
                        <a:solidFill>
                          <a:srgbClr val="7030A0"/>
                        </a:solidFill>
                      </a:endParaRPr>
                    </a:p>
                    <a:p>
                      <a:pPr algn="l">
                        <a:buFontTx/>
                        <a:buChar char="-"/>
                      </a:pPr>
                      <a:r>
                        <a:rPr lang="ru-RU" sz="1400" i="1" baseline="0" dirty="0" smtClean="0">
                          <a:solidFill>
                            <a:srgbClr val="7030A0"/>
                          </a:solidFill>
                        </a:rPr>
                        <a:t>Оплата радиоточек, </a:t>
                      </a:r>
                      <a:r>
                        <a:rPr lang="ru-RU" sz="1400" i="1" baseline="0" dirty="0" err="1" smtClean="0">
                          <a:solidFill>
                            <a:srgbClr val="7030A0"/>
                          </a:solidFill>
                        </a:rPr>
                        <a:t>абон.платы</a:t>
                      </a:r>
                      <a:r>
                        <a:rPr lang="ru-RU" sz="1400" i="1" baseline="0" dirty="0" smtClean="0">
                          <a:solidFill>
                            <a:srgbClr val="7030A0"/>
                          </a:solidFill>
                        </a:rPr>
                        <a:t> за </a:t>
                      </a:r>
                      <a:r>
                        <a:rPr lang="ru-RU" sz="1400" i="1" baseline="0" dirty="0" err="1" smtClean="0">
                          <a:solidFill>
                            <a:srgbClr val="7030A0"/>
                          </a:solidFill>
                        </a:rPr>
                        <a:t>каб</a:t>
                      </a:r>
                      <a:r>
                        <a:rPr lang="ru-RU" sz="1400" i="1" baseline="0" dirty="0" smtClean="0">
                          <a:solidFill>
                            <a:srgbClr val="7030A0"/>
                          </a:solidFill>
                        </a:rPr>
                        <a:t>. Или </a:t>
                      </a:r>
                      <a:r>
                        <a:rPr lang="ru-RU" sz="1400" i="1" baseline="0" dirty="0" err="1" smtClean="0">
                          <a:solidFill>
                            <a:srgbClr val="7030A0"/>
                          </a:solidFill>
                        </a:rPr>
                        <a:t>спут</a:t>
                      </a:r>
                      <a:r>
                        <a:rPr lang="ru-RU" sz="1400" i="1" baseline="0" dirty="0" smtClean="0">
                          <a:solidFill>
                            <a:srgbClr val="7030A0"/>
                          </a:solidFill>
                        </a:rPr>
                        <a:t>. Телевидение;</a:t>
                      </a:r>
                    </a:p>
                    <a:p>
                      <a:pPr algn="l">
                        <a:buFontTx/>
                        <a:buChar char="-"/>
                      </a:pPr>
                      <a:r>
                        <a:rPr lang="ru-RU" sz="1400" i="1" baseline="0" dirty="0" smtClean="0">
                          <a:solidFill>
                            <a:srgbClr val="7030A0"/>
                          </a:solidFill>
                        </a:rPr>
                        <a:t>Создание и обслуживание систем радиовещания;</a:t>
                      </a:r>
                    </a:p>
                    <a:p>
                      <a:pPr algn="l">
                        <a:buFontTx/>
                        <a:buChar char="-"/>
                      </a:pPr>
                      <a:endParaRPr lang="ru-RU" sz="1400" i="1" baseline="0" dirty="0" smtClean="0">
                        <a:solidFill>
                          <a:srgbClr val="7030A0"/>
                        </a:solidFill>
                      </a:endParaRPr>
                    </a:p>
                    <a:p>
                      <a:pPr algn="l">
                        <a:buFontTx/>
                        <a:buChar char="-"/>
                      </a:pPr>
                      <a:r>
                        <a:rPr lang="ru-RU" sz="1400" i="1" baseline="0" dirty="0" smtClean="0">
                          <a:solidFill>
                            <a:srgbClr val="7030A0"/>
                          </a:solidFill>
                        </a:rPr>
                        <a:t>Оплата по приобретению билетов и оплата найма </a:t>
                      </a:r>
                      <a:r>
                        <a:rPr lang="ru-RU" sz="1400" i="1" baseline="0" dirty="0" err="1" smtClean="0">
                          <a:solidFill>
                            <a:srgbClr val="7030A0"/>
                          </a:solidFill>
                        </a:rPr>
                        <a:t>эжилья</a:t>
                      </a:r>
                      <a:r>
                        <a:rPr lang="ru-RU" sz="1400" i="1" baseline="0" dirty="0" smtClean="0">
                          <a:solidFill>
                            <a:srgbClr val="7030A0"/>
                          </a:solidFill>
                        </a:rPr>
                        <a:t> командированных сотрудников по договорам или доверенности (за </a:t>
                      </a:r>
                      <a:r>
                        <a:rPr lang="ru-RU" sz="1400" i="1" baseline="0" dirty="0" err="1" smtClean="0">
                          <a:solidFill>
                            <a:srgbClr val="7030A0"/>
                          </a:solidFill>
                        </a:rPr>
                        <a:t>искл</a:t>
                      </a:r>
                      <a:r>
                        <a:rPr lang="ru-RU" sz="1400" i="1" baseline="0" dirty="0" smtClean="0">
                          <a:solidFill>
                            <a:srgbClr val="7030A0"/>
                          </a:solidFill>
                        </a:rPr>
                        <a:t>. Возмещения)</a:t>
                      </a:r>
                      <a:endParaRPr lang="ru-RU" sz="1400" i="1" dirty="0">
                        <a:solidFill>
                          <a:srgbClr val="7030A0"/>
                        </a:solidFill>
                      </a:endParaRPr>
                    </a:p>
                  </a:txBody>
                  <a:tcPr/>
                </a:tc>
                <a:tc>
                  <a:txBody>
                    <a:bodyPr/>
                    <a:lstStyle/>
                    <a:p>
                      <a:pPr algn="ctr"/>
                      <a:r>
                        <a:rPr lang="ru-RU" dirty="0" smtClean="0"/>
                        <a:t>Приказ</a:t>
                      </a:r>
                      <a:r>
                        <a:rPr lang="ru-RU" baseline="0" dirty="0" smtClean="0"/>
                        <a:t> МФ РФ №65н</a:t>
                      </a:r>
                    </a:p>
                    <a:p>
                      <a:pPr algn="ctr"/>
                      <a:endParaRPr lang="ru-RU" baseline="0" dirty="0" smtClean="0"/>
                    </a:p>
                    <a:p>
                      <a:pPr algn="ctr"/>
                      <a:r>
                        <a:rPr lang="ru-RU" baseline="0" dirty="0" smtClean="0">
                          <a:solidFill>
                            <a:schemeClr val="accent5">
                              <a:lumMod val="75000"/>
                            </a:schemeClr>
                          </a:solidFill>
                        </a:rPr>
                        <a:t>Письмо МФ РФ от 10.07.15 №02-05-11\39836</a:t>
                      </a:r>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504056"/>
          </a:xfrm>
        </p:spPr>
        <p:txBody>
          <a:bodyPr>
            <a:normAutofit fontScale="90000"/>
          </a:bodyPr>
          <a:lstStyle/>
          <a:p>
            <a:r>
              <a:rPr lang="ru-RU" b="1" dirty="0" smtClean="0"/>
              <a:t>Учет нефинансовых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323528" y="836712"/>
            <a:ext cx="6633785" cy="5204651"/>
          </a:xfrm>
        </p:spPr>
        <p:txBody>
          <a:bodyPr>
            <a:normAutofit fontScale="92500" lnSpcReduction="20000"/>
          </a:bodyPr>
          <a:lstStyle/>
          <a:p>
            <a:endParaRPr lang="ru-RU" dirty="0" smtClean="0"/>
          </a:p>
          <a:p>
            <a:r>
              <a:rPr lang="ru-RU" dirty="0" smtClean="0"/>
              <a:t>Увеличение стоимости основных средств (достройка, реконструкция, модернизация, дооборудование) отражается в регистре бухгалтерского учета – Инвентарной карточке (ф.ф. 0504031, 0504032), производится бухгалтерская запись: </a:t>
            </a:r>
          </a:p>
          <a:p>
            <a:r>
              <a:rPr lang="ru-RU" b="1" dirty="0" smtClean="0">
                <a:solidFill>
                  <a:schemeClr val="accent5">
                    <a:lumMod val="50000"/>
                  </a:schemeClr>
                </a:solidFill>
              </a:rPr>
              <a:t>Дт 0 101 00 000          Кт 0 106 00 000; </a:t>
            </a:r>
          </a:p>
          <a:p>
            <a:r>
              <a:rPr lang="ru-RU" dirty="0" smtClean="0"/>
              <a:t>Ремонт объекта ОС, не изменяющий его стоимость отражается в регистре бухгалтерского учета – Инвентарной карточке (ф.ф. 0504031, .0504032) </a:t>
            </a:r>
          </a:p>
          <a:p>
            <a:r>
              <a:rPr lang="ru-RU" dirty="0" smtClean="0"/>
              <a:t>Принятие к учету результатов НИОКР: </a:t>
            </a:r>
          </a:p>
          <a:p>
            <a:endParaRPr lang="ru-RU" dirty="0" smtClean="0"/>
          </a:p>
          <a:p>
            <a:r>
              <a:rPr lang="ru-RU" b="1" dirty="0" smtClean="0"/>
              <a:t>Дт 0 101 00 000    Кт 0 401 10 180 </a:t>
            </a:r>
          </a:p>
          <a:p>
            <a:r>
              <a:rPr lang="ru-RU" dirty="0" smtClean="0"/>
              <a:t>с одновременным отражением на </a:t>
            </a:r>
            <a:r>
              <a:rPr lang="ru-RU" dirty="0" err="1" smtClean="0"/>
              <a:t>забалансовых</a:t>
            </a:r>
            <a:r>
              <a:rPr lang="ru-RU" dirty="0" smtClean="0"/>
              <a:t> счетах 12 «Спецоборудование для выполнения научно - исследовательских работ по договорам с заказчиками» или 13 «Экспериментальные устройства» по виду приходуемого имущества. </a:t>
            </a:r>
          </a:p>
          <a:p>
            <a:r>
              <a:rPr lang="ru-RU" b="1" dirty="0" smtClean="0"/>
              <a:t> </a:t>
            </a:r>
            <a:endParaRPr lang="ru-RU"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576064"/>
          </a:xfrm>
        </p:spPr>
        <p:txBody>
          <a:bodyPr>
            <a:normAutofit fontScale="90000"/>
          </a:bodyPr>
          <a:lstStyle/>
          <a:p>
            <a:r>
              <a:rPr lang="ru-RU" b="1" dirty="0" smtClean="0"/>
              <a:t>Учет нефинансовых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323528" y="1196752"/>
            <a:ext cx="6984776" cy="5256584"/>
          </a:xfrm>
        </p:spPr>
        <p:txBody>
          <a:bodyPr>
            <a:normAutofit/>
          </a:bodyPr>
          <a:lstStyle/>
          <a:p>
            <a:endParaRPr lang="ru-RU" dirty="0" smtClean="0"/>
          </a:p>
          <a:p>
            <a:r>
              <a:rPr lang="ru-RU" b="1" dirty="0" smtClean="0"/>
              <a:t>Перемещение объектов основных средств между группами и (или) видами имущества : </a:t>
            </a:r>
          </a:p>
          <a:p>
            <a:r>
              <a:rPr lang="ru-RU" i="1" dirty="0" smtClean="0"/>
              <a:t>выбытие объектов основных средств из группы и (или) вида имущества: </a:t>
            </a:r>
            <a:endParaRPr lang="ru-RU" b="1" i="1" dirty="0" smtClean="0"/>
          </a:p>
          <a:p>
            <a:r>
              <a:rPr lang="ru-RU" b="1" dirty="0" smtClean="0"/>
              <a:t>Дт 040110172 Кт 010100000 </a:t>
            </a:r>
            <a:r>
              <a:rPr lang="ru-RU" dirty="0" smtClean="0"/>
              <a:t>– в размере первоначальной (балансовой) стоимости; </a:t>
            </a:r>
          </a:p>
          <a:p>
            <a:r>
              <a:rPr lang="ru-RU" b="1" dirty="0" smtClean="0"/>
              <a:t>Дт 010400000 Кт 040110172 </a:t>
            </a:r>
            <a:r>
              <a:rPr lang="ru-RU" dirty="0" smtClean="0"/>
              <a:t>– на сумму начисленной амортизации; </a:t>
            </a:r>
          </a:p>
          <a:p>
            <a:r>
              <a:rPr lang="ru-RU" i="1" dirty="0" smtClean="0"/>
              <a:t>принятие объектов ОС на соответствующую группу и (или) вид имущества: </a:t>
            </a:r>
          </a:p>
          <a:p>
            <a:r>
              <a:rPr lang="ru-RU" b="1" dirty="0" smtClean="0"/>
              <a:t>Дт 010100000 Кт 040110172 </a:t>
            </a:r>
            <a:r>
              <a:rPr lang="ru-RU" dirty="0" smtClean="0"/>
              <a:t>– в размере первоначальной </a:t>
            </a:r>
            <a:r>
              <a:rPr lang="ru-RU" b="1" dirty="0" smtClean="0"/>
              <a:t>(балансовой) стоимости; </a:t>
            </a:r>
          </a:p>
          <a:p>
            <a:r>
              <a:rPr lang="ru-RU" b="1" dirty="0" smtClean="0"/>
              <a:t>Дт 040110172 Кт 010400000 </a:t>
            </a:r>
            <a:r>
              <a:rPr lang="ru-RU" dirty="0" smtClean="0"/>
              <a:t>– на сумму начисленной амортизации. </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99120"/>
          </a:xfrm>
        </p:spPr>
        <p:txBody>
          <a:bodyPr>
            <a:normAutofit fontScale="90000"/>
          </a:bodyPr>
          <a:lstStyle/>
          <a:p>
            <a:endParaRPr lang="ru-RU" dirty="0"/>
          </a:p>
        </p:txBody>
      </p:sp>
      <p:sp>
        <p:nvSpPr>
          <p:cNvPr id="3" name="Содержимое 2"/>
          <p:cNvSpPr>
            <a:spLocks noGrp="1"/>
          </p:cNvSpPr>
          <p:nvPr>
            <p:ph idx="1"/>
          </p:nvPr>
        </p:nvSpPr>
        <p:spPr>
          <a:xfrm>
            <a:off x="609599" y="1196752"/>
            <a:ext cx="6347714" cy="4844611"/>
          </a:xfrm>
        </p:spPr>
        <p:txBody>
          <a:bodyPr>
            <a:normAutofit fontScale="92500" lnSpcReduction="20000"/>
          </a:bodyPr>
          <a:lstStyle/>
          <a:p>
            <a:endParaRPr lang="ru-RU" dirty="0" smtClean="0"/>
          </a:p>
          <a:p>
            <a:r>
              <a:rPr lang="ru-RU" b="1" dirty="0" err="1" smtClean="0"/>
              <a:t>Разукомплектация</a:t>
            </a:r>
            <a:r>
              <a:rPr lang="ru-RU" b="1" dirty="0" smtClean="0"/>
              <a:t> единицы инвентарного учета </a:t>
            </a:r>
          </a:p>
          <a:p>
            <a:r>
              <a:rPr lang="ru-RU" b="1" dirty="0" smtClean="0"/>
              <a:t>Дт 040110172 Кт 010100000 </a:t>
            </a:r>
            <a:r>
              <a:rPr lang="ru-RU" dirty="0" smtClean="0"/>
              <a:t>в размере первоначальной (балансовой) стоимости ; </a:t>
            </a:r>
          </a:p>
          <a:p>
            <a:r>
              <a:rPr lang="ru-RU" b="1" dirty="0" smtClean="0"/>
              <a:t>Дт 010400000  Кт 040110172 </a:t>
            </a:r>
            <a:r>
              <a:rPr lang="ru-RU" dirty="0" smtClean="0"/>
              <a:t>в сумме начисленной амортизации; </a:t>
            </a:r>
          </a:p>
          <a:p>
            <a:r>
              <a:rPr lang="ru-RU" dirty="0" smtClean="0"/>
              <a:t>Одновременно принятие полученных в результате </a:t>
            </a:r>
            <a:r>
              <a:rPr lang="ru-RU" dirty="0" err="1" smtClean="0"/>
              <a:t>разукомплектации</a:t>
            </a:r>
            <a:r>
              <a:rPr lang="ru-RU" dirty="0" smtClean="0"/>
              <a:t> новых инвентарных объектов </a:t>
            </a:r>
          </a:p>
          <a:p>
            <a:r>
              <a:rPr lang="ru-RU" b="1" dirty="0" smtClean="0"/>
              <a:t>Дт 010100000 Кт 040110172 </a:t>
            </a:r>
            <a:r>
              <a:rPr lang="ru-RU" dirty="0" smtClean="0"/>
              <a:t>в размере первоначальной (балансовой) стоимости ; </a:t>
            </a:r>
          </a:p>
          <a:p>
            <a:r>
              <a:rPr lang="ru-RU" b="1" dirty="0" smtClean="0"/>
              <a:t>Дт 040110172 Кт 010400000 </a:t>
            </a:r>
            <a:r>
              <a:rPr lang="ru-RU" dirty="0" smtClean="0"/>
              <a:t>в сумме начисленной амортизации. </a:t>
            </a:r>
          </a:p>
          <a:p>
            <a:r>
              <a:rPr lang="ru-RU" dirty="0" smtClean="0"/>
              <a:t>Ликвидация части единицы инвентарного учета </a:t>
            </a:r>
          </a:p>
          <a:p>
            <a:r>
              <a:rPr lang="ru-RU" b="1" dirty="0" smtClean="0"/>
              <a:t>Дт 010400000 Кт 010100000 </a:t>
            </a:r>
            <a:r>
              <a:rPr lang="ru-RU" dirty="0" smtClean="0"/>
              <a:t>в размере начисленной амортизации; </a:t>
            </a:r>
          </a:p>
          <a:p>
            <a:r>
              <a:rPr lang="ru-RU" b="1" dirty="0" smtClean="0"/>
              <a:t>Дт 040110172 Кт 010100000 </a:t>
            </a:r>
            <a:r>
              <a:rPr lang="ru-RU" dirty="0" smtClean="0"/>
              <a:t>в размере остаточной стоимости. </a:t>
            </a:r>
            <a:endParaRPr lang="ru-RU"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27112"/>
          </a:xfrm>
        </p:spPr>
        <p:txBody>
          <a:bodyPr>
            <a:normAutofit fontScale="90000"/>
          </a:bodyPr>
          <a:lstStyle/>
          <a:p>
            <a:endParaRPr lang="ru-RU" dirty="0"/>
          </a:p>
        </p:txBody>
      </p:sp>
      <p:sp>
        <p:nvSpPr>
          <p:cNvPr id="3" name="Содержимое 2"/>
          <p:cNvSpPr>
            <a:spLocks noGrp="1"/>
          </p:cNvSpPr>
          <p:nvPr>
            <p:ph idx="1"/>
          </p:nvPr>
        </p:nvSpPr>
        <p:spPr>
          <a:xfrm>
            <a:off x="609599" y="1052736"/>
            <a:ext cx="6347714" cy="5400600"/>
          </a:xfrm>
        </p:spPr>
        <p:txBody>
          <a:bodyPr>
            <a:normAutofit/>
          </a:bodyPr>
          <a:lstStyle/>
          <a:p>
            <a:endParaRPr lang="ru-RU" dirty="0" smtClean="0"/>
          </a:p>
          <a:p>
            <a:r>
              <a:rPr lang="ru-RU" b="1" dirty="0" smtClean="0"/>
              <a:t>Консервация (</a:t>
            </a:r>
            <a:r>
              <a:rPr lang="ru-RU" b="1" dirty="0" err="1" smtClean="0"/>
              <a:t>расконсервация</a:t>
            </a:r>
            <a:r>
              <a:rPr lang="ru-RU" b="1" dirty="0" smtClean="0"/>
              <a:t>) объекта основных средств на срок более 3-х месяцев фиксируется в Инвентарной карточке (ф.ф. 0504031, 0504032). </a:t>
            </a:r>
          </a:p>
          <a:p>
            <a:r>
              <a:rPr lang="ru-RU" dirty="0" smtClean="0"/>
              <a:t>Записи на балансовых счетах не производятся. </a:t>
            </a:r>
          </a:p>
          <a:p>
            <a:r>
              <a:rPr lang="ru-RU" b="1" dirty="0" smtClean="0"/>
              <a:t>Списание ОС по причине физического, морального износа: </a:t>
            </a:r>
          </a:p>
          <a:p>
            <a:r>
              <a:rPr lang="ru-RU" b="1" dirty="0" smtClean="0"/>
              <a:t>Дт 010400000    Кт 010100000 </a:t>
            </a:r>
            <a:r>
              <a:rPr lang="ru-RU" dirty="0" smtClean="0"/>
              <a:t>в размере начисленной амортизации; </a:t>
            </a:r>
          </a:p>
          <a:p>
            <a:r>
              <a:rPr lang="ru-RU" b="1" dirty="0" smtClean="0"/>
              <a:t>Дт 040110172   Кт 010100000 </a:t>
            </a:r>
            <a:r>
              <a:rPr lang="ru-RU" dirty="0" smtClean="0"/>
              <a:t>в размере остаточной стоимости. </a:t>
            </a:r>
          </a:p>
          <a:p>
            <a:endParaRPr lang="ru-RU" dirty="0" smtClean="0"/>
          </a:p>
          <a:p>
            <a:r>
              <a:rPr lang="ru-RU" dirty="0" smtClean="0"/>
              <a:t>Выбывшие из эксплуатации объекты имущества, поступившие на хранение до момента их демонтажа и (или) утилизации, отражаются на </a:t>
            </a:r>
            <a:r>
              <a:rPr lang="ru-RU" dirty="0" err="1" smtClean="0"/>
              <a:t>забалансовом</a:t>
            </a:r>
            <a:r>
              <a:rPr lang="ru-RU" dirty="0" smtClean="0"/>
              <a:t> счете 02 «Материальные ценности, принятые на хранение» </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371128"/>
          </a:xfrm>
        </p:spPr>
        <p:txBody>
          <a:bodyPr>
            <a:normAutofit fontScale="90000"/>
          </a:bodyPr>
          <a:lstStyle/>
          <a:p>
            <a:endParaRPr lang="ru-RU" dirty="0"/>
          </a:p>
        </p:txBody>
      </p:sp>
      <p:sp>
        <p:nvSpPr>
          <p:cNvPr id="3" name="Содержимое 2"/>
          <p:cNvSpPr>
            <a:spLocks noGrp="1"/>
          </p:cNvSpPr>
          <p:nvPr>
            <p:ph idx="1"/>
          </p:nvPr>
        </p:nvSpPr>
        <p:spPr>
          <a:xfrm>
            <a:off x="609599" y="980728"/>
            <a:ext cx="6347714" cy="5060635"/>
          </a:xfrm>
        </p:spPr>
        <p:txBody>
          <a:bodyPr>
            <a:normAutofit fontScale="92500" lnSpcReduction="10000"/>
          </a:bodyPr>
          <a:lstStyle/>
          <a:p>
            <a:endParaRPr lang="ru-RU" dirty="0" smtClean="0"/>
          </a:p>
          <a:p>
            <a:endParaRPr lang="ru-RU" dirty="0" smtClean="0"/>
          </a:p>
          <a:p>
            <a:r>
              <a:rPr lang="ru-RU" b="1" dirty="0" smtClean="0"/>
              <a:t>Операции передачи имущества органу власти, государственному (муниципальному) учреждению: </a:t>
            </a:r>
          </a:p>
          <a:p>
            <a:r>
              <a:rPr lang="ru-RU" b="1" dirty="0" smtClean="0"/>
              <a:t>Дт 040120241      Кт 010100000 </a:t>
            </a:r>
            <a:r>
              <a:rPr lang="ru-RU" dirty="0" smtClean="0"/>
              <a:t>– в сумме балансовой стоимости; </a:t>
            </a:r>
          </a:p>
          <a:p>
            <a:r>
              <a:rPr lang="ru-RU" b="1" dirty="0" smtClean="0"/>
              <a:t>Дт 010400000       Кт 040120241 </a:t>
            </a:r>
            <a:r>
              <a:rPr lang="ru-RU" dirty="0" smtClean="0"/>
              <a:t>– в сумме начисленной амортизации. </a:t>
            </a:r>
          </a:p>
          <a:p>
            <a:r>
              <a:rPr lang="ru-RU" dirty="0" smtClean="0"/>
              <a:t>Ранее участвующий счет 421006560 "Увеличение расчетов с учредителем" исключен. </a:t>
            </a:r>
          </a:p>
          <a:p>
            <a:r>
              <a:rPr lang="ru-RU" dirty="0" smtClean="0"/>
              <a:t>Продажа объектов основных средств: </a:t>
            </a:r>
          </a:p>
          <a:p>
            <a:endParaRPr lang="ru-RU" dirty="0" smtClean="0"/>
          </a:p>
          <a:p>
            <a:r>
              <a:rPr lang="ru-RU" b="1" dirty="0" smtClean="0"/>
              <a:t>Дт 010400000     Кт 010100000 </a:t>
            </a:r>
            <a:r>
              <a:rPr lang="ru-RU" dirty="0" smtClean="0"/>
              <a:t>в размере начисленной амортизации; </a:t>
            </a:r>
          </a:p>
          <a:p>
            <a:r>
              <a:rPr lang="ru-RU" b="1" dirty="0" smtClean="0"/>
              <a:t>Дт 040110172     Кт 010100000 </a:t>
            </a:r>
            <a:r>
              <a:rPr lang="ru-RU" dirty="0" smtClean="0"/>
              <a:t>в размере остаточной стоимости </a:t>
            </a:r>
            <a:endParaRPr lang="ru-RU"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288032"/>
          </a:xfrm>
        </p:spPr>
        <p:txBody>
          <a:bodyPr>
            <a:normAutofit fontScale="90000"/>
          </a:bodyPr>
          <a:lstStyle/>
          <a:p>
            <a:endParaRPr lang="ru-RU" dirty="0"/>
          </a:p>
        </p:txBody>
      </p:sp>
      <p:sp>
        <p:nvSpPr>
          <p:cNvPr id="3" name="Содержимое 2"/>
          <p:cNvSpPr>
            <a:spLocks noGrp="1"/>
          </p:cNvSpPr>
          <p:nvPr>
            <p:ph idx="1"/>
          </p:nvPr>
        </p:nvSpPr>
        <p:spPr>
          <a:xfrm>
            <a:off x="609599" y="836712"/>
            <a:ext cx="6347714" cy="5204651"/>
          </a:xfrm>
        </p:spPr>
        <p:txBody>
          <a:bodyPr>
            <a:normAutofit fontScale="85000" lnSpcReduction="10000"/>
          </a:bodyPr>
          <a:lstStyle/>
          <a:p>
            <a:endParaRPr lang="ru-RU" dirty="0" smtClean="0"/>
          </a:p>
          <a:p>
            <a:r>
              <a:rPr lang="ru-RU" b="1" dirty="0" smtClean="0"/>
              <a:t>Аналогичные изменения в части учета НМА: </a:t>
            </a:r>
          </a:p>
          <a:p>
            <a:r>
              <a:rPr lang="ru-RU" dirty="0" smtClean="0"/>
              <a:t>Записи Инвентарных карточек (ф.ф. 0504031, 0504032); </a:t>
            </a:r>
          </a:p>
          <a:p>
            <a:r>
              <a:rPr lang="ru-RU" dirty="0" smtClean="0"/>
              <a:t>Исключение счета 421006000 «Расчеты с учредителем» в операциях принятия (передачи) объекта НМА органу </a:t>
            </a:r>
            <a:r>
              <a:rPr lang="ru-RU" dirty="0" err="1" smtClean="0"/>
              <a:t>гос.власти</a:t>
            </a:r>
            <a:r>
              <a:rPr lang="ru-RU" dirty="0" smtClean="0"/>
              <a:t>; </a:t>
            </a:r>
          </a:p>
          <a:p>
            <a:r>
              <a:rPr lang="ru-RU" dirty="0" smtClean="0"/>
              <a:t>Принятие к учету объектов НМА, выявленных при инвентаризации: </a:t>
            </a:r>
          </a:p>
          <a:p>
            <a:endParaRPr lang="ru-RU" dirty="0" smtClean="0"/>
          </a:p>
          <a:p>
            <a:r>
              <a:rPr lang="ru-RU" b="1" dirty="0" smtClean="0"/>
              <a:t>Дт 010200000        Кт 040110180 по оценочной стоимости;</a:t>
            </a:r>
          </a:p>
          <a:p>
            <a:r>
              <a:rPr lang="ru-RU" b="1" dirty="0" smtClean="0"/>
              <a:t> </a:t>
            </a:r>
          </a:p>
          <a:p>
            <a:r>
              <a:rPr lang="ru-RU" b="1" dirty="0" err="1" smtClean="0"/>
              <a:t>Непроизведенные</a:t>
            </a:r>
            <a:r>
              <a:rPr lang="ru-RU" b="1" dirty="0" smtClean="0"/>
              <a:t> активы: </a:t>
            </a:r>
          </a:p>
          <a:p>
            <a:r>
              <a:rPr lang="ru-RU" dirty="0" smtClean="0"/>
              <a:t>При получении земельных участков на праве постоянного (бессрочного) пользования по их кадастровой стоимости: </a:t>
            </a:r>
          </a:p>
          <a:p>
            <a:endParaRPr lang="ru-RU" dirty="0" smtClean="0"/>
          </a:p>
          <a:p>
            <a:r>
              <a:rPr lang="ru-RU" b="1" dirty="0" smtClean="0"/>
              <a:t>Дт 410311330        Кт 440110180 </a:t>
            </a:r>
            <a:endParaRPr lang="ru-RU" b="1"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1019200"/>
          </a:xfrm>
        </p:spPr>
        <p:txBody>
          <a:bodyPr>
            <a:normAutofit fontScale="90000"/>
          </a:bodyPr>
          <a:lstStyle/>
          <a:p>
            <a:r>
              <a:rPr lang="ru-RU" b="1" dirty="0" smtClean="0"/>
              <a:t>Учет нефинансовых активов</a:t>
            </a:r>
            <a:endParaRPr lang="ru-RU" dirty="0"/>
          </a:p>
        </p:txBody>
      </p:sp>
      <p:sp>
        <p:nvSpPr>
          <p:cNvPr id="3" name="Содержимое 2"/>
          <p:cNvSpPr>
            <a:spLocks noGrp="1"/>
          </p:cNvSpPr>
          <p:nvPr>
            <p:ph idx="1"/>
          </p:nvPr>
        </p:nvSpPr>
        <p:spPr>
          <a:xfrm>
            <a:off x="609599" y="1772816"/>
            <a:ext cx="6347714" cy="4268547"/>
          </a:xfrm>
        </p:spPr>
        <p:txBody>
          <a:bodyPr/>
          <a:lstStyle/>
          <a:p>
            <a:endParaRPr lang="ru-RU" dirty="0" smtClean="0"/>
          </a:p>
          <a:p>
            <a:r>
              <a:rPr lang="ru-RU" dirty="0" smtClean="0"/>
              <a:t>Материальные запасы: </a:t>
            </a:r>
          </a:p>
          <a:p>
            <a:r>
              <a:rPr lang="ru-RU" dirty="0" smtClean="0"/>
              <a:t>Поступление и внутреннее перемещение материальных запасов оформляются первичными учетными документами, согласно правилам документооборота, установленным субъектом учета в рамках его учетной политики. </a:t>
            </a:r>
          </a:p>
          <a:p>
            <a:endParaRPr lang="ru-RU" dirty="0" smtClean="0"/>
          </a:p>
          <a:p>
            <a:endParaRPr lang="ru-RU"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288032"/>
          </a:xfrm>
        </p:spPr>
        <p:txBody>
          <a:bodyPr>
            <a:normAutofit fontScale="90000"/>
          </a:bodyPr>
          <a:lstStyle/>
          <a:p>
            <a:endParaRPr lang="ru-RU" dirty="0"/>
          </a:p>
        </p:txBody>
      </p:sp>
      <p:sp>
        <p:nvSpPr>
          <p:cNvPr id="3" name="Содержимое 2"/>
          <p:cNvSpPr>
            <a:spLocks noGrp="1"/>
          </p:cNvSpPr>
          <p:nvPr>
            <p:ph idx="1"/>
          </p:nvPr>
        </p:nvSpPr>
        <p:spPr>
          <a:xfrm>
            <a:off x="609599" y="476672"/>
            <a:ext cx="6347714" cy="5564691"/>
          </a:xfrm>
        </p:spPr>
        <p:txBody>
          <a:bodyPr>
            <a:normAutofit fontScale="92500" lnSpcReduction="20000"/>
          </a:bodyPr>
          <a:lstStyle/>
          <a:p>
            <a:endParaRPr lang="ru-RU" dirty="0" smtClean="0"/>
          </a:p>
          <a:p>
            <a:r>
              <a:rPr lang="ru-RU" dirty="0" smtClean="0"/>
              <a:t>Приобретение (изготовление, создание) материальных запасов: </a:t>
            </a:r>
          </a:p>
          <a:p>
            <a:r>
              <a:rPr lang="ru-RU" b="1" dirty="0" smtClean="0"/>
              <a:t>Дт 010500000     Кт 030234730, 020834660; </a:t>
            </a:r>
          </a:p>
          <a:p>
            <a:r>
              <a:rPr lang="ru-RU" dirty="0" smtClean="0"/>
              <a:t>Поступление МЗ в рамках движения объектов между головным учреждением, обособленными подразделениями (филиалами): </a:t>
            </a:r>
          </a:p>
          <a:p>
            <a:r>
              <a:rPr lang="ru-RU" b="1" dirty="0" smtClean="0"/>
              <a:t>Дт 010500000        Кт 030404340. </a:t>
            </a:r>
          </a:p>
          <a:p>
            <a:endParaRPr lang="ru-RU" b="1" dirty="0" smtClean="0"/>
          </a:p>
          <a:p>
            <a:endParaRPr lang="ru-RU" dirty="0" smtClean="0"/>
          </a:p>
          <a:p>
            <a:endParaRPr lang="ru-RU" dirty="0" smtClean="0"/>
          </a:p>
          <a:p>
            <a:r>
              <a:rPr lang="ru-RU" dirty="0" smtClean="0"/>
              <a:t>Принятие к бухгалтерскому учету МЗ от ремонтных работ: </a:t>
            </a:r>
          </a:p>
          <a:p>
            <a:r>
              <a:rPr lang="ru-RU" b="1" dirty="0" smtClean="0"/>
              <a:t>Дт 010500000    Кт 040110180; </a:t>
            </a:r>
          </a:p>
          <a:p>
            <a:r>
              <a:rPr lang="ru-RU" dirty="0" smtClean="0"/>
              <a:t>Принятие к учету МЗ от ликвидации (разборке, утилизации, </a:t>
            </a:r>
            <a:r>
              <a:rPr lang="ru-RU" dirty="0" err="1" smtClean="0"/>
              <a:t>разукомплектации</a:t>
            </a:r>
            <a:r>
              <a:rPr lang="ru-RU" dirty="0" smtClean="0"/>
              <a:t>, реализации, безвозмездной передаче) объектов основных средств: </a:t>
            </a:r>
          </a:p>
          <a:p>
            <a:endParaRPr lang="ru-RU" dirty="0" smtClean="0"/>
          </a:p>
          <a:p>
            <a:r>
              <a:rPr lang="ru-RU" b="1" dirty="0" smtClean="0"/>
              <a:t>Дт 010500000      Кт 040110172. </a:t>
            </a:r>
            <a:endParaRPr lang="ru-RU" b="1"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504056"/>
          </a:xfrm>
        </p:spPr>
        <p:txBody>
          <a:bodyPr>
            <a:normAutofit fontScale="90000"/>
          </a:bodyPr>
          <a:lstStyle/>
          <a:p>
            <a:endParaRPr lang="ru-RU" dirty="0"/>
          </a:p>
        </p:txBody>
      </p:sp>
      <p:sp>
        <p:nvSpPr>
          <p:cNvPr id="3" name="Содержимое 2"/>
          <p:cNvSpPr>
            <a:spLocks noGrp="1"/>
          </p:cNvSpPr>
          <p:nvPr>
            <p:ph idx="1"/>
          </p:nvPr>
        </p:nvSpPr>
        <p:spPr>
          <a:xfrm>
            <a:off x="323528" y="836712"/>
            <a:ext cx="6633785" cy="5204651"/>
          </a:xfrm>
        </p:spPr>
        <p:txBody>
          <a:bodyPr>
            <a:normAutofit fontScale="92500" lnSpcReduction="10000"/>
          </a:bodyPr>
          <a:lstStyle/>
          <a:p>
            <a:endParaRPr lang="ru-RU" dirty="0" smtClean="0"/>
          </a:p>
          <a:p>
            <a:endParaRPr lang="ru-RU" dirty="0" smtClean="0"/>
          </a:p>
          <a:p>
            <a:r>
              <a:rPr lang="ru-RU" dirty="0" smtClean="0"/>
              <a:t>Учет молодняка животных: </a:t>
            </a:r>
          </a:p>
          <a:p>
            <a:r>
              <a:rPr lang="ru-RU" dirty="0" smtClean="0"/>
              <a:t>Дт 010536340 Кт 040110180 – </a:t>
            </a:r>
            <a:r>
              <a:rPr lang="ru-RU" dirty="0" err="1" smtClean="0"/>
              <a:t>оприходование</a:t>
            </a:r>
            <a:r>
              <a:rPr lang="ru-RU" dirty="0" smtClean="0"/>
              <a:t> приплода; </a:t>
            </a:r>
          </a:p>
          <a:p>
            <a:r>
              <a:rPr lang="ru-RU" dirty="0" smtClean="0"/>
              <a:t>Дт 010100000 Кт 010536440 – перевод в основное стадо; </a:t>
            </a:r>
          </a:p>
          <a:p>
            <a:endParaRPr lang="ru-RU" dirty="0" smtClean="0"/>
          </a:p>
          <a:p>
            <a:r>
              <a:rPr lang="ru-RU" dirty="0" smtClean="0"/>
              <a:t>Изменение категории: </a:t>
            </a:r>
          </a:p>
          <a:p>
            <a:r>
              <a:rPr lang="ru-RU" dirty="0" smtClean="0"/>
              <a:t>Дт 040110172 Кт 010500000 – исключение; </a:t>
            </a:r>
          </a:p>
          <a:p>
            <a:r>
              <a:rPr lang="ru-RU" dirty="0" smtClean="0"/>
              <a:t>Дт 010500000 Кт 040110172 – принятие; </a:t>
            </a:r>
          </a:p>
          <a:p>
            <a:r>
              <a:rPr lang="ru-RU" dirty="0" smtClean="0"/>
              <a:t>Передача в личное пользование сотрудникам: </a:t>
            </a:r>
          </a:p>
          <a:p>
            <a:endParaRPr lang="ru-RU" dirty="0" smtClean="0"/>
          </a:p>
          <a:p>
            <a:r>
              <a:rPr lang="ru-RU" dirty="0" smtClean="0"/>
              <a:t>Дт 040120272, 010900000 Кт 010500000 </a:t>
            </a:r>
          </a:p>
          <a:p>
            <a:r>
              <a:rPr lang="ru-RU" dirty="0" smtClean="0"/>
              <a:t>одновременно счет 27 «Материальные ценности, выданные в личное пользование работникам (сотрудникам)» </a:t>
            </a:r>
            <a:endParaRPr lang="ru-RU"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99120"/>
          </a:xfrm>
        </p:spPr>
        <p:txBody>
          <a:bodyPr>
            <a:normAutofit fontScale="90000"/>
          </a:bodyPr>
          <a:lstStyle/>
          <a:p>
            <a:endParaRPr lang="ru-RU" dirty="0"/>
          </a:p>
        </p:txBody>
      </p:sp>
      <p:sp>
        <p:nvSpPr>
          <p:cNvPr id="3" name="Содержимое 2"/>
          <p:cNvSpPr>
            <a:spLocks noGrp="1"/>
          </p:cNvSpPr>
          <p:nvPr>
            <p:ph idx="1"/>
          </p:nvPr>
        </p:nvSpPr>
        <p:spPr>
          <a:xfrm>
            <a:off x="609599" y="980728"/>
            <a:ext cx="6347714" cy="5060635"/>
          </a:xfrm>
        </p:spPr>
        <p:txBody>
          <a:bodyPr>
            <a:normAutofit fontScale="92500" lnSpcReduction="10000"/>
          </a:bodyPr>
          <a:lstStyle/>
          <a:p>
            <a:endParaRPr lang="ru-RU" dirty="0" smtClean="0"/>
          </a:p>
          <a:p>
            <a:endParaRPr lang="ru-RU" dirty="0" smtClean="0"/>
          </a:p>
          <a:p>
            <a:r>
              <a:rPr lang="ru-RU" dirty="0" smtClean="0">
                <a:solidFill>
                  <a:srgbClr val="7030A0"/>
                </a:solidFill>
              </a:rPr>
              <a:t>Передача спецоборудования со склада: </a:t>
            </a:r>
          </a:p>
          <a:p>
            <a:r>
              <a:rPr lang="ru-RU" dirty="0" smtClean="0">
                <a:solidFill>
                  <a:srgbClr val="7030A0"/>
                </a:solidFill>
              </a:rPr>
              <a:t>Дт 010960272     Кт 010536440 </a:t>
            </a:r>
          </a:p>
          <a:p>
            <a:r>
              <a:rPr lang="ru-RU" dirty="0" smtClean="0">
                <a:solidFill>
                  <a:srgbClr val="7030A0"/>
                </a:solidFill>
              </a:rPr>
              <a:t>Одновременно счет 12 «Спецоборудование для выполнения научно-исследовательских работ по договорам с заказчиками»; </a:t>
            </a:r>
          </a:p>
          <a:p>
            <a:endParaRPr lang="ru-RU" dirty="0" smtClean="0">
              <a:solidFill>
                <a:srgbClr val="7030A0"/>
              </a:solidFill>
            </a:endParaRPr>
          </a:p>
          <a:p>
            <a:r>
              <a:rPr lang="ru-RU" b="1" i="1" dirty="0" smtClean="0"/>
              <a:t>Уточнены операции: </a:t>
            </a:r>
          </a:p>
          <a:p>
            <a:r>
              <a:rPr lang="ru-RU" dirty="0" smtClean="0"/>
              <a:t>Учета разницы между фактической и плановой себестоимостью; </a:t>
            </a:r>
          </a:p>
          <a:p>
            <a:r>
              <a:rPr lang="ru-RU" dirty="0" smtClean="0"/>
              <a:t>Учета недостач, хищений готовой продукции: </a:t>
            </a:r>
          </a:p>
          <a:p>
            <a:endParaRPr lang="ru-RU" dirty="0" smtClean="0"/>
          </a:p>
          <a:p>
            <a:r>
              <a:rPr lang="ru-RU" b="1" dirty="0" smtClean="0"/>
              <a:t>Дт 040110172 (было 040120272) Кт 010507440; </a:t>
            </a:r>
          </a:p>
          <a:p>
            <a:r>
              <a:rPr lang="ru-RU" dirty="0" smtClean="0"/>
              <a:t>Учета сумм торговой наценки. </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5779391"/>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504008">
                  <a:extLst>
                    <a:ext uri="{9D8B030D-6E8A-4147-A177-3AD203B41FA5}">
                      <a16:colId xmlns:a16="http://schemas.microsoft.com/office/drawing/2014/main" val="20001"/>
                    </a:ext>
                  </a:extLst>
                </a:gridCol>
                <a:gridCol w="1584797">
                  <a:extLst>
                    <a:ext uri="{9D8B030D-6E8A-4147-A177-3AD203B41FA5}">
                      <a16:colId xmlns:a16="http://schemas.microsoft.com/office/drawing/2014/main" val="20002"/>
                    </a:ext>
                  </a:extLst>
                </a:gridCol>
              </a:tblGrid>
              <a:tr h="346662">
                <a:tc>
                  <a:txBody>
                    <a:bodyPr/>
                    <a:lstStyle/>
                    <a:p>
                      <a:r>
                        <a:rPr lang="ru-RU" dirty="0" smtClean="0">
                          <a:solidFill>
                            <a:schemeClr val="accent5">
                              <a:lumMod val="75000"/>
                            </a:schemeClr>
                          </a:solidFill>
                        </a:rPr>
                        <a:t>КВР</a:t>
                      </a:r>
                      <a:endParaRPr lang="ru-RU" dirty="0">
                        <a:solidFill>
                          <a:schemeClr val="accent5">
                            <a:lumMod val="75000"/>
                          </a:schemeClr>
                        </a:solidFill>
                      </a:endParaRPr>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5413631">
                <a:tc>
                  <a:txBody>
                    <a:bodyPr/>
                    <a:lstStyle/>
                    <a:p>
                      <a:r>
                        <a:rPr lang="ru-RU" i="1" dirty="0" smtClean="0">
                          <a:solidFill>
                            <a:srgbClr val="7030A0"/>
                          </a:solidFill>
                        </a:rPr>
                        <a:t>851 – уплата налога на имущество и землю</a:t>
                      </a:r>
                    </a:p>
                    <a:p>
                      <a:endParaRPr lang="ru-RU" i="1" dirty="0" smtClean="0">
                        <a:solidFill>
                          <a:srgbClr val="7030A0"/>
                        </a:solidFill>
                      </a:endParaRPr>
                    </a:p>
                    <a:p>
                      <a:endParaRPr lang="ru-RU" i="1" dirty="0" smtClean="0">
                        <a:solidFill>
                          <a:srgbClr val="7030A0"/>
                        </a:solidFill>
                      </a:endParaRPr>
                    </a:p>
                    <a:p>
                      <a:r>
                        <a:rPr lang="ru-RU" i="1" dirty="0" smtClean="0">
                          <a:solidFill>
                            <a:srgbClr val="7030A0"/>
                          </a:solidFill>
                        </a:rPr>
                        <a:t>852- Уплата прочих налогов, сборов</a:t>
                      </a:r>
                    </a:p>
                    <a:p>
                      <a:endParaRPr lang="ru-RU" i="1" dirty="0" smtClean="0">
                        <a:solidFill>
                          <a:srgbClr val="7030A0"/>
                        </a:solidFill>
                      </a:endParaRPr>
                    </a:p>
                    <a:p>
                      <a:endParaRPr lang="ru-RU" i="1" dirty="0" smtClean="0">
                        <a:solidFill>
                          <a:srgbClr val="7030A0"/>
                        </a:solidFill>
                      </a:endParaRPr>
                    </a:p>
                    <a:p>
                      <a:r>
                        <a:rPr lang="ru-RU" i="1" dirty="0" smtClean="0">
                          <a:solidFill>
                            <a:schemeClr val="accent2">
                              <a:lumMod val="50000"/>
                            </a:schemeClr>
                          </a:solidFill>
                        </a:rPr>
                        <a:t>853 – уплата иных платежей</a:t>
                      </a:r>
                      <a:endParaRPr lang="ru-RU" i="1" dirty="0">
                        <a:solidFill>
                          <a:schemeClr val="accent2">
                            <a:lumMod val="50000"/>
                          </a:schemeClr>
                        </a:solidFill>
                      </a:endParaRPr>
                    </a:p>
                  </a:txBody>
                  <a:tcPr/>
                </a:tc>
                <a:tc>
                  <a:txBody>
                    <a:bodyPr/>
                    <a:lstStyle/>
                    <a:p>
                      <a:pPr algn="l">
                        <a:buFontTx/>
                        <a:buChar char="-"/>
                      </a:pPr>
                      <a:r>
                        <a:rPr lang="ru-RU" sz="1600" i="1" dirty="0" smtClean="0">
                          <a:solidFill>
                            <a:srgbClr val="7030A0"/>
                          </a:solidFill>
                        </a:rPr>
                        <a:t>Расходы по уплате налогов на имущество организаций и земельного налога (в том числе , в период строительства объектов капитального строительства);</a:t>
                      </a:r>
                    </a:p>
                    <a:p>
                      <a:pPr algn="l">
                        <a:buFontTx/>
                        <a:buChar char="-"/>
                      </a:pPr>
                      <a:r>
                        <a:rPr lang="ru-RU" sz="1600" i="1" dirty="0" smtClean="0">
                          <a:solidFill>
                            <a:srgbClr val="7030A0"/>
                          </a:solidFill>
                        </a:rPr>
                        <a:t>Недоимки по данным налогам, в т.ч.  </a:t>
                      </a:r>
                      <a:r>
                        <a:rPr lang="ru-RU" sz="1600" i="1" dirty="0" err="1" smtClean="0">
                          <a:solidFill>
                            <a:srgbClr val="7030A0"/>
                          </a:solidFill>
                        </a:rPr>
                        <a:t>Праваприемникам</a:t>
                      </a:r>
                      <a:r>
                        <a:rPr lang="ru-RU" sz="1600" i="1" dirty="0" smtClean="0">
                          <a:solidFill>
                            <a:srgbClr val="7030A0"/>
                          </a:solidFill>
                        </a:rPr>
                        <a:t>.</a:t>
                      </a:r>
                    </a:p>
                    <a:p>
                      <a:pPr algn="l">
                        <a:buFontTx/>
                        <a:buChar char="-"/>
                      </a:pPr>
                      <a:endParaRPr lang="ru-RU" sz="1600" i="1" dirty="0" smtClean="0">
                        <a:solidFill>
                          <a:srgbClr val="7030A0"/>
                        </a:solidFill>
                      </a:endParaRPr>
                    </a:p>
                    <a:p>
                      <a:pPr algn="l">
                        <a:buFontTx/>
                        <a:buChar char="-"/>
                      </a:pPr>
                      <a:r>
                        <a:rPr lang="ru-RU" sz="1600" i="1" dirty="0" smtClean="0">
                          <a:solidFill>
                            <a:srgbClr val="7030A0"/>
                          </a:solidFill>
                        </a:rPr>
                        <a:t>Транспортный налог;</a:t>
                      </a:r>
                    </a:p>
                    <a:p>
                      <a:pPr algn="l">
                        <a:buFontTx/>
                        <a:buChar char="-"/>
                      </a:pPr>
                      <a:r>
                        <a:rPr lang="ru-RU" sz="1600" i="1" dirty="0" smtClean="0">
                          <a:solidFill>
                            <a:srgbClr val="7030A0"/>
                          </a:solidFill>
                        </a:rPr>
                        <a:t>Платы за загрязнение окружающей среды;</a:t>
                      </a:r>
                    </a:p>
                    <a:p>
                      <a:pPr algn="l">
                        <a:buFontTx/>
                        <a:buChar char="-"/>
                      </a:pPr>
                      <a:r>
                        <a:rPr lang="ru-RU" sz="1600" i="1" dirty="0" smtClean="0">
                          <a:solidFill>
                            <a:srgbClr val="7030A0"/>
                          </a:solidFill>
                        </a:rPr>
                        <a:t>Госпошлины (в т.ч. Учреждением –ответчиком);</a:t>
                      </a:r>
                    </a:p>
                    <a:p>
                      <a:pPr algn="l">
                        <a:buFontTx/>
                        <a:buChar char="-"/>
                      </a:pPr>
                      <a:r>
                        <a:rPr lang="ru-RU" sz="1600" i="1" dirty="0" smtClean="0">
                          <a:solidFill>
                            <a:srgbClr val="7030A0"/>
                          </a:solidFill>
                        </a:rPr>
                        <a:t>Иные налоги включаемые в расходы и недоимки по сборам;</a:t>
                      </a:r>
                      <a:endParaRPr lang="ru-RU" sz="1400" i="1" dirty="0" smtClean="0">
                        <a:solidFill>
                          <a:srgbClr val="7030A0"/>
                        </a:solidFill>
                      </a:endParaRPr>
                    </a:p>
                    <a:p>
                      <a:pPr algn="l">
                        <a:buFontTx/>
                        <a:buChar char="-"/>
                      </a:pPr>
                      <a:endParaRPr lang="ru-RU" sz="1400" i="1" dirty="0" smtClean="0">
                        <a:solidFill>
                          <a:srgbClr val="7030A0"/>
                        </a:solidFill>
                      </a:endParaRPr>
                    </a:p>
                    <a:p>
                      <a:pPr algn="l">
                        <a:buFontTx/>
                        <a:buChar char="-"/>
                      </a:pPr>
                      <a:r>
                        <a:rPr lang="ru-RU" sz="1400" i="1" dirty="0" smtClean="0">
                          <a:solidFill>
                            <a:schemeClr val="accent2">
                              <a:lumMod val="50000"/>
                            </a:schemeClr>
                          </a:solidFill>
                        </a:rPr>
                        <a:t>Уплата платежей,</a:t>
                      </a:r>
                      <a:r>
                        <a:rPr lang="ru-RU" sz="1400" i="1" baseline="0" dirty="0" smtClean="0">
                          <a:solidFill>
                            <a:schemeClr val="accent2">
                              <a:lumMod val="50000"/>
                            </a:schemeClr>
                          </a:solidFill>
                        </a:rPr>
                        <a:t> как пени и штрафы не отнесенных к 852 КВР, (в т.ч. Административные  штрафы),  членские и паевые взносы;</a:t>
                      </a:r>
                    </a:p>
                    <a:p>
                      <a:pPr algn="l">
                        <a:buFontTx/>
                        <a:buChar char="-"/>
                      </a:pPr>
                      <a:endParaRPr lang="ru-RU" sz="1400" i="1" baseline="0" dirty="0" smtClean="0">
                        <a:solidFill>
                          <a:schemeClr val="accent2">
                            <a:lumMod val="50000"/>
                          </a:schemeClr>
                        </a:solidFill>
                      </a:endParaRPr>
                    </a:p>
                    <a:p>
                      <a:pPr algn="l">
                        <a:buFontTx/>
                        <a:buChar char="-"/>
                      </a:pPr>
                      <a:r>
                        <a:rPr lang="ru-RU" sz="1400" i="1" baseline="0" dirty="0" smtClean="0">
                          <a:solidFill>
                            <a:schemeClr val="accent2">
                              <a:lumMod val="50000"/>
                            </a:schemeClr>
                          </a:solidFill>
                        </a:rPr>
                        <a:t>Расходы на внесение в </a:t>
                      </a:r>
                      <a:r>
                        <a:rPr lang="ru-RU" sz="1400" i="1" baseline="0" dirty="0" err="1" smtClean="0">
                          <a:solidFill>
                            <a:schemeClr val="accent2">
                              <a:lumMod val="50000"/>
                            </a:schemeClr>
                          </a:solidFill>
                        </a:rPr>
                        <a:t>качесиве</a:t>
                      </a:r>
                      <a:r>
                        <a:rPr lang="ru-RU" sz="1400" i="1" baseline="0" dirty="0" smtClean="0">
                          <a:solidFill>
                            <a:schemeClr val="accent2">
                              <a:lumMod val="50000"/>
                            </a:schemeClr>
                          </a:solidFill>
                        </a:rPr>
                        <a:t> заявок при проведении конкурсов и аукционов на поставку товаров… (в случаях </a:t>
                      </a:r>
                      <a:r>
                        <a:rPr lang="ru-RU" sz="1400" i="1" baseline="0" dirty="0" err="1" smtClean="0">
                          <a:solidFill>
                            <a:schemeClr val="accent2">
                              <a:lumMod val="50000"/>
                            </a:schemeClr>
                          </a:solidFill>
                        </a:rPr>
                        <a:t>предусм</a:t>
                      </a:r>
                      <a:r>
                        <a:rPr lang="ru-RU" sz="1400" i="1" baseline="0" dirty="0" smtClean="0">
                          <a:solidFill>
                            <a:schemeClr val="accent2">
                              <a:lumMod val="50000"/>
                            </a:schemeClr>
                          </a:solidFill>
                        </a:rPr>
                        <a:t>. ФЗ № 44-ФЗ»)</a:t>
                      </a:r>
                      <a:endParaRPr lang="ru-RU" sz="1400" i="1" dirty="0">
                        <a:solidFill>
                          <a:schemeClr val="accent2">
                            <a:lumMod val="50000"/>
                          </a:schemeClr>
                        </a:solidFill>
                      </a:endParaRPr>
                    </a:p>
                  </a:txBody>
                  <a:tcPr/>
                </a:tc>
                <a:tc>
                  <a:txBody>
                    <a:bodyPr/>
                    <a:lstStyle/>
                    <a:p>
                      <a:pPr algn="ctr"/>
                      <a:r>
                        <a:rPr lang="ru-RU" dirty="0" smtClean="0"/>
                        <a:t>Приказ</a:t>
                      </a:r>
                      <a:r>
                        <a:rPr lang="ru-RU" baseline="0" dirty="0" smtClean="0"/>
                        <a:t> МФ РФ №65н</a:t>
                      </a:r>
                    </a:p>
                    <a:p>
                      <a:pPr algn="ctr"/>
                      <a:endParaRPr lang="ru-RU" baseline="0" dirty="0" smtClean="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99120"/>
          </a:xfrm>
        </p:spPr>
        <p:txBody>
          <a:bodyPr>
            <a:normAutofit fontScale="90000"/>
          </a:bodyPr>
          <a:lstStyle/>
          <a:p>
            <a:endParaRPr lang="ru-RU" dirty="0"/>
          </a:p>
        </p:txBody>
      </p:sp>
      <p:sp>
        <p:nvSpPr>
          <p:cNvPr id="3" name="Содержимое 2"/>
          <p:cNvSpPr>
            <a:spLocks noGrp="1"/>
          </p:cNvSpPr>
          <p:nvPr>
            <p:ph idx="1"/>
          </p:nvPr>
        </p:nvSpPr>
        <p:spPr>
          <a:xfrm>
            <a:off x="609599" y="1052736"/>
            <a:ext cx="6347714" cy="4988627"/>
          </a:xfrm>
        </p:spPr>
        <p:txBody>
          <a:bodyPr>
            <a:normAutofit/>
          </a:bodyPr>
          <a:lstStyle/>
          <a:p>
            <a:endParaRPr lang="ru-RU" dirty="0" smtClean="0"/>
          </a:p>
          <a:p>
            <a:r>
              <a:rPr lang="ru-RU" b="1" dirty="0" smtClean="0">
                <a:solidFill>
                  <a:schemeClr val="accent4">
                    <a:lumMod val="50000"/>
                  </a:schemeClr>
                </a:solidFill>
              </a:rPr>
              <a:t>Не признанные активы являются расходами: </a:t>
            </a:r>
          </a:p>
          <a:p>
            <a:r>
              <a:rPr lang="ru-RU" b="1" dirty="0" smtClean="0">
                <a:solidFill>
                  <a:schemeClr val="accent4">
                    <a:lumMod val="50000"/>
                  </a:schemeClr>
                </a:solidFill>
              </a:rPr>
              <a:t>Дт 040120273 Кт 010600000; </a:t>
            </a:r>
          </a:p>
          <a:p>
            <a:endParaRPr lang="ru-RU" b="1" dirty="0" smtClean="0">
              <a:solidFill>
                <a:schemeClr val="accent4">
                  <a:lumMod val="50000"/>
                </a:schemeClr>
              </a:solidFill>
            </a:endParaRPr>
          </a:p>
          <a:p>
            <a:r>
              <a:rPr lang="ru-RU" dirty="0" smtClean="0"/>
              <a:t>Добавлен счет 010960290; </a:t>
            </a:r>
          </a:p>
          <a:p>
            <a:r>
              <a:rPr lang="ru-RU" dirty="0" smtClean="0"/>
              <a:t>Скорректирован порядок списание общехозяйственных расходов, издержек обращения: </a:t>
            </a:r>
          </a:p>
          <a:p>
            <a:r>
              <a:rPr lang="ru-RU" b="1" dirty="0" smtClean="0"/>
              <a:t>Дт 040110000 Кт 010980000, 010990000; </a:t>
            </a:r>
          </a:p>
          <a:p>
            <a:r>
              <a:rPr lang="ru-RU" dirty="0" smtClean="0"/>
              <a:t>Скорректирован порядок определения финансового результата: </a:t>
            </a:r>
          </a:p>
          <a:p>
            <a:endParaRPr lang="ru-RU" dirty="0" smtClean="0"/>
          </a:p>
          <a:p>
            <a:r>
              <a:rPr lang="ru-RU" b="1" dirty="0" smtClean="0"/>
              <a:t>Дт 040110100    Кт 010960000 </a:t>
            </a:r>
            <a:r>
              <a:rPr lang="ru-RU" dirty="0" smtClean="0"/>
              <a:t>по видам расходов. </a:t>
            </a:r>
            <a:endParaRPr lang="ru-RU"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443136"/>
          </a:xfrm>
        </p:spPr>
        <p:txBody>
          <a:bodyPr>
            <a:normAutofit fontScale="90000"/>
          </a:bodyPr>
          <a:lstStyle/>
          <a:p>
            <a:r>
              <a:rPr lang="ru-RU" b="1" dirty="0" smtClean="0"/>
              <a:t>Учет 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609599" y="1124744"/>
            <a:ext cx="6347714" cy="5256584"/>
          </a:xfrm>
        </p:spPr>
        <p:txBody>
          <a:bodyPr>
            <a:normAutofit lnSpcReduction="10000"/>
          </a:bodyPr>
          <a:lstStyle/>
          <a:p>
            <a:endParaRPr lang="ru-RU" dirty="0" smtClean="0"/>
          </a:p>
          <a:p>
            <a:r>
              <a:rPr lang="ru-RU" b="1" dirty="0" smtClean="0"/>
              <a:t>Операции поступления доходов типа: </a:t>
            </a:r>
          </a:p>
          <a:p>
            <a:r>
              <a:rPr lang="ru-RU" i="1" dirty="0" smtClean="0"/>
              <a:t>Дт 220111510 Кт 240110180 – исключены; </a:t>
            </a:r>
          </a:p>
          <a:p>
            <a:endParaRPr lang="ru-RU" i="1" dirty="0" smtClean="0"/>
          </a:p>
          <a:p>
            <a:r>
              <a:rPr lang="ru-RU" dirty="0" smtClean="0"/>
              <a:t>Зачисление «временных» средств в состав собственных: </a:t>
            </a:r>
          </a:p>
          <a:p>
            <a:r>
              <a:rPr lang="ru-RU" b="1" dirty="0" smtClean="0"/>
              <a:t>Дт 330406830 (было 340110173) Кт 320111610; </a:t>
            </a:r>
          </a:p>
          <a:p>
            <a:endParaRPr lang="ru-RU" b="1" dirty="0" smtClean="0"/>
          </a:p>
          <a:p>
            <a:r>
              <a:rPr lang="ru-RU" b="1" dirty="0" smtClean="0">
                <a:solidFill>
                  <a:schemeClr val="accent2">
                    <a:lumMod val="50000"/>
                  </a:schemeClr>
                </a:solidFill>
              </a:rPr>
              <a:t>Наименование счета 020126000 – </a:t>
            </a:r>
            <a:endParaRPr lang="ru-RU" dirty="0" smtClean="0">
              <a:solidFill>
                <a:schemeClr val="accent2">
                  <a:lumMod val="50000"/>
                </a:schemeClr>
              </a:solidFill>
            </a:endParaRPr>
          </a:p>
          <a:p>
            <a:r>
              <a:rPr lang="ru-RU" dirty="0" smtClean="0">
                <a:solidFill>
                  <a:schemeClr val="accent2">
                    <a:lumMod val="50000"/>
                  </a:schemeClr>
                </a:solidFill>
              </a:rPr>
              <a:t>«Денежные средства учреждения на специальных счетах в кредитной организации» </a:t>
            </a:r>
          </a:p>
          <a:p>
            <a:r>
              <a:rPr lang="ru-RU" dirty="0" smtClean="0"/>
              <a:t>Дт 020126510 Кт 020500000 – зачисление на спец.счет от агента; </a:t>
            </a:r>
          </a:p>
          <a:p>
            <a:r>
              <a:rPr lang="ru-RU" dirty="0" smtClean="0"/>
              <a:t>Дт 020111510 Кт 020126610 – списание со спец.счета. </a:t>
            </a:r>
          </a:p>
          <a:p>
            <a:r>
              <a:rPr lang="ru-RU" dirty="0" smtClean="0">
                <a:solidFill>
                  <a:srgbClr val="C00000"/>
                </a:solidFill>
              </a:rPr>
              <a:t>Инструкция 162н!!! </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smtClean="0"/>
          </a:p>
          <a:p>
            <a:r>
              <a:rPr lang="ru-RU" dirty="0" smtClean="0"/>
              <a:t>Федеральный закон от 03.06.2009 № 103-ФЗ «О деятельности по приему платежей физических лиц, осуществляемой платежными агентами» </a:t>
            </a:r>
          </a:p>
          <a:p>
            <a:r>
              <a:rPr lang="ru-RU" dirty="0" smtClean="0"/>
              <a:t>Федеральный закон от 27.06.2011 № 161-ФЗ «О национальной платежной системе» </a:t>
            </a:r>
          </a:p>
          <a:p>
            <a:r>
              <a:rPr lang="ru-RU" dirty="0" smtClean="0"/>
              <a:t> Федеральный закон от 02.12.1990 № 395-1 «О банках и банковской деятельности» </a:t>
            </a:r>
          </a:p>
          <a:p>
            <a:endParaRPr lang="ru-RU"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1080120"/>
          </a:xfrm>
        </p:spPr>
        <p:txBody>
          <a:bodyPr/>
          <a:lstStyle/>
          <a:p>
            <a:endParaRPr lang="ru-RU" dirty="0"/>
          </a:p>
        </p:txBody>
      </p:sp>
      <p:sp>
        <p:nvSpPr>
          <p:cNvPr id="3" name="Содержимое 2"/>
          <p:cNvSpPr>
            <a:spLocks noGrp="1"/>
          </p:cNvSpPr>
          <p:nvPr>
            <p:ph idx="1"/>
          </p:nvPr>
        </p:nvSpPr>
        <p:spPr>
          <a:xfrm>
            <a:off x="609599" y="1268760"/>
            <a:ext cx="6347714" cy="4772603"/>
          </a:xfrm>
        </p:spPr>
        <p:txBody>
          <a:bodyPr>
            <a:normAutofit fontScale="85000" lnSpcReduction="10000"/>
          </a:bodyPr>
          <a:lstStyle/>
          <a:p>
            <a:endParaRPr lang="ru-RU" dirty="0" smtClean="0"/>
          </a:p>
          <a:p>
            <a:r>
              <a:rPr lang="ru-RU" b="1" u="sng" dirty="0" smtClean="0"/>
              <a:t>Терминология: </a:t>
            </a:r>
          </a:p>
          <a:p>
            <a:r>
              <a:rPr lang="ru-RU" u="sng" dirty="0" smtClean="0"/>
              <a:t>поставщик</a:t>
            </a:r>
            <a:r>
              <a:rPr lang="ru-RU" dirty="0" smtClean="0"/>
              <a:t> – юридическое лицо или индивидуальный предприниматель, за исключением кредитной организации, которые получают денежные средства плательщика за реализуемые товары (выполняемые работы, оказываемые услуги); </a:t>
            </a:r>
          </a:p>
          <a:p>
            <a:r>
              <a:rPr lang="ru-RU" u="sng" dirty="0" smtClean="0"/>
              <a:t>плательщик</a:t>
            </a:r>
            <a:r>
              <a:rPr lang="ru-RU" dirty="0" smtClean="0"/>
              <a:t> – физическое лицо, вносящее платежному агенту денежные средства в целях исполнения денежных обязательств физического лица перед поставщиком; </a:t>
            </a:r>
          </a:p>
          <a:p>
            <a:r>
              <a:rPr lang="ru-RU" u="sng" dirty="0" smtClean="0"/>
              <a:t>платежный агент </a:t>
            </a:r>
            <a:r>
              <a:rPr lang="ru-RU" dirty="0" smtClean="0"/>
              <a:t>– юридическое лицо, за исключением кредитной организации, или ИП, осуществляющие деятельность по приему платежей физических лиц. Платежным агентом является оператор по приему платежей либо платежный субагент; </a:t>
            </a:r>
          </a:p>
          <a:p>
            <a:r>
              <a:rPr lang="ru-RU" u="sng" dirty="0" smtClean="0"/>
              <a:t>оператор по приему платежей </a:t>
            </a:r>
            <a:r>
              <a:rPr lang="ru-RU" dirty="0" smtClean="0"/>
              <a:t>– платежный агент, являющийся юридическим лицом, который заключает с поставщиком договор об осуществлении деятельности по приему платежей физических лиц; </a:t>
            </a:r>
          </a:p>
          <a:p>
            <a:endParaRPr lang="ru-RU"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659160"/>
          </a:xfrm>
        </p:spPr>
        <p:txBody>
          <a:bodyPr>
            <a:normAutofit fontScale="90000"/>
          </a:bodyPr>
          <a:lstStyle/>
          <a:p>
            <a:r>
              <a:rPr lang="ru-RU" b="1" dirty="0" smtClean="0"/>
              <a:t>Платежные агенты </a:t>
            </a:r>
            <a:r>
              <a:rPr lang="ru-RU" dirty="0" smtClean="0"/>
              <a:t/>
            </a:r>
            <a:br>
              <a:rPr lang="ru-RU" dirty="0" smtClean="0"/>
            </a:br>
            <a:endParaRPr lang="ru-RU" dirty="0"/>
          </a:p>
        </p:txBody>
      </p:sp>
      <p:sp>
        <p:nvSpPr>
          <p:cNvPr id="3" name="Содержимое 2"/>
          <p:cNvSpPr>
            <a:spLocks noGrp="1"/>
          </p:cNvSpPr>
          <p:nvPr>
            <p:ph idx="1"/>
          </p:nvPr>
        </p:nvSpPr>
        <p:spPr>
          <a:xfrm>
            <a:off x="609599" y="1412776"/>
            <a:ext cx="6347714" cy="4628587"/>
          </a:xfrm>
        </p:spPr>
        <p:txBody>
          <a:bodyPr>
            <a:normAutofit fontScale="85000" lnSpcReduction="20000"/>
          </a:bodyPr>
          <a:lstStyle/>
          <a:p>
            <a:endParaRPr lang="ru-RU" dirty="0" smtClean="0"/>
          </a:p>
          <a:p>
            <a:r>
              <a:rPr lang="ru-RU" dirty="0" smtClean="0"/>
              <a:t>Обязанности агента и поставщика: </a:t>
            </a:r>
          </a:p>
          <a:p>
            <a:r>
              <a:rPr lang="ru-RU" dirty="0" smtClean="0"/>
              <a:t>платежный агент должен иметь договор с поставщиком, заключенный в соответствии с законом, без договора запрещено принимать платежи физических лиц; </a:t>
            </a:r>
          </a:p>
          <a:p>
            <a:r>
              <a:rPr lang="ru-RU" dirty="0" smtClean="0"/>
              <a:t>оператор по приему платежей вправе осуществлять деятельность только после постановки на учет в </a:t>
            </a:r>
            <a:r>
              <a:rPr lang="ru-RU" dirty="0" err="1" smtClean="0"/>
              <a:t>Росфинмониторинге</a:t>
            </a:r>
            <a:r>
              <a:rPr lang="ru-RU" dirty="0" smtClean="0"/>
              <a:t>; </a:t>
            </a:r>
          </a:p>
          <a:p>
            <a:r>
              <a:rPr lang="ru-RU" dirty="0" smtClean="0"/>
              <a:t>платежный агент при приеме платежей обязан использовать специальный банковский счет (счета) для осуществления расчетов; </a:t>
            </a:r>
          </a:p>
          <a:p>
            <a:r>
              <a:rPr lang="ru-RU" dirty="0" smtClean="0"/>
              <a:t>поставщик при осуществлении расчетов с платежным агентом при приеме платежей должен использовать специальный банковский счет; </a:t>
            </a:r>
          </a:p>
          <a:p>
            <a:r>
              <a:rPr lang="ru-RU" dirty="0" smtClean="0"/>
              <a:t>кредитные организации не могут быть операторами по приему платежей или платежных субагентов, а также заключать договоры об осуществлении деятельности по приему платежей физических лиц с поставщиками или операторами по приему платежей. </a:t>
            </a:r>
          </a:p>
          <a:p>
            <a:endParaRPr lang="ru-RU" dirty="0" smtClean="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288032"/>
          </a:xfrm>
        </p:spPr>
        <p:txBody>
          <a:bodyPr>
            <a:normAutofit fontScale="90000"/>
          </a:bodyPr>
          <a:lstStyle/>
          <a:p>
            <a:endParaRPr lang="ru-RU" dirty="0"/>
          </a:p>
        </p:txBody>
      </p:sp>
      <p:sp>
        <p:nvSpPr>
          <p:cNvPr id="3" name="Содержимое 2"/>
          <p:cNvSpPr>
            <a:spLocks noGrp="1"/>
          </p:cNvSpPr>
          <p:nvPr>
            <p:ph idx="1"/>
          </p:nvPr>
        </p:nvSpPr>
        <p:spPr>
          <a:xfrm>
            <a:off x="609599" y="620688"/>
            <a:ext cx="6347714" cy="5420675"/>
          </a:xfrm>
        </p:spPr>
        <p:txBody>
          <a:bodyPr>
            <a:normAutofit fontScale="92500" lnSpcReduction="10000"/>
          </a:bodyPr>
          <a:lstStyle/>
          <a:p>
            <a:endParaRPr lang="ru-RU" dirty="0" smtClean="0"/>
          </a:p>
          <a:p>
            <a:r>
              <a:rPr lang="ru-RU" b="1" dirty="0" smtClean="0"/>
              <a:t>Специальный банковский счет: </a:t>
            </a:r>
          </a:p>
          <a:p>
            <a:r>
              <a:rPr lang="ru-RU" dirty="0" err="1" smtClean="0"/>
              <a:t>Спецсчет</a:t>
            </a:r>
            <a:r>
              <a:rPr lang="ru-RU" dirty="0" smtClean="0"/>
              <a:t> оператора используется: </a:t>
            </a:r>
          </a:p>
          <a:p>
            <a:r>
              <a:rPr lang="ru-RU" dirty="0" smtClean="0"/>
              <a:t>Для зачисления сумм, принятых от плательщиков; </a:t>
            </a:r>
          </a:p>
          <a:p>
            <a:r>
              <a:rPr lang="ru-RU" dirty="0" smtClean="0"/>
              <a:t>Для списания сумм на </a:t>
            </a:r>
            <a:r>
              <a:rPr lang="ru-RU" dirty="0" err="1" smtClean="0"/>
              <a:t>спецсчет</a:t>
            </a:r>
            <a:r>
              <a:rPr lang="ru-RU" dirty="0" smtClean="0"/>
              <a:t> поставщика; </a:t>
            </a:r>
          </a:p>
          <a:p>
            <a:r>
              <a:rPr lang="ru-RU" dirty="0" smtClean="0"/>
              <a:t>Для списания сумм на свой банковский счет (в части вознаграждения). </a:t>
            </a:r>
          </a:p>
          <a:p>
            <a:r>
              <a:rPr lang="ru-RU" dirty="0" smtClean="0"/>
              <a:t>•</a:t>
            </a:r>
            <a:r>
              <a:rPr lang="ru-RU" b="1" dirty="0" err="1" smtClean="0"/>
              <a:t>Спецсчет</a:t>
            </a:r>
            <a:r>
              <a:rPr lang="ru-RU" b="1" dirty="0" smtClean="0"/>
              <a:t> поставщика используется: </a:t>
            </a:r>
          </a:p>
          <a:p>
            <a:r>
              <a:rPr lang="ru-RU" dirty="0" smtClean="0"/>
              <a:t>Для зачисления сумм со </a:t>
            </a:r>
            <a:r>
              <a:rPr lang="ru-RU" dirty="0" err="1" smtClean="0"/>
              <a:t>спецсчета</a:t>
            </a:r>
            <a:r>
              <a:rPr lang="ru-RU" dirty="0" smtClean="0"/>
              <a:t> оператора; </a:t>
            </a:r>
          </a:p>
          <a:p>
            <a:r>
              <a:rPr lang="ru-RU" dirty="0" smtClean="0"/>
              <a:t>Для списания сумм на банковский счет самого поставщик </a:t>
            </a:r>
          </a:p>
          <a:p>
            <a:endParaRPr lang="ru-RU" dirty="0" smtClean="0"/>
          </a:p>
          <a:p>
            <a:r>
              <a:rPr lang="ru-RU" b="1" dirty="0" smtClean="0">
                <a:solidFill>
                  <a:schemeClr val="accent2">
                    <a:lumMod val="50000"/>
                  </a:schemeClr>
                </a:solidFill>
              </a:rPr>
              <a:t>Учреждение работает с кредитной организаций: </a:t>
            </a:r>
          </a:p>
          <a:p>
            <a:r>
              <a:rPr lang="ru-RU" dirty="0" smtClean="0">
                <a:solidFill>
                  <a:schemeClr val="accent2">
                    <a:lumMod val="50000"/>
                  </a:schemeClr>
                </a:solidFill>
              </a:rPr>
              <a:t>Заключается договор с банком на перевод денежных средств без открытия банковских счетов; </a:t>
            </a:r>
          </a:p>
          <a:p>
            <a:r>
              <a:rPr lang="ru-RU" dirty="0" smtClean="0">
                <a:solidFill>
                  <a:schemeClr val="accent2">
                    <a:lumMod val="50000"/>
                  </a:schemeClr>
                </a:solidFill>
              </a:rPr>
              <a:t>Счет 020126000 не используется </a:t>
            </a:r>
          </a:p>
          <a:p>
            <a:endParaRPr lang="ru-RU" dirty="0" smtClean="0"/>
          </a:p>
          <a:p>
            <a:endParaRPr lang="ru-RU"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7" y="116632"/>
            <a:ext cx="6561776" cy="504056"/>
          </a:xfrm>
        </p:spPr>
        <p:txBody>
          <a:bodyPr>
            <a:normAutofit/>
          </a:bodyPr>
          <a:lstStyle/>
          <a:p>
            <a:r>
              <a:rPr lang="ru-RU" sz="1600" dirty="0" smtClean="0"/>
              <a:t>Уточнены операции заимствования в пределах остатка на л/</a:t>
            </a:r>
            <a:r>
              <a:rPr lang="ru-RU" sz="1600" dirty="0" err="1" smtClean="0"/>
              <a:t>сч</a:t>
            </a:r>
            <a:endParaRPr lang="ru-RU" dirty="0"/>
          </a:p>
        </p:txBody>
      </p:sp>
      <p:sp>
        <p:nvSpPr>
          <p:cNvPr id="3" name="Содержимое 2"/>
          <p:cNvSpPr>
            <a:spLocks noGrp="1"/>
          </p:cNvSpPr>
          <p:nvPr>
            <p:ph idx="1"/>
          </p:nvPr>
        </p:nvSpPr>
        <p:spPr>
          <a:xfrm>
            <a:off x="467544" y="692696"/>
            <a:ext cx="7704856" cy="5348667"/>
          </a:xfrm>
        </p:spPr>
        <p:txBody>
          <a:bodyPr>
            <a:normAutofit/>
          </a:bodyPr>
          <a:lstStyle/>
          <a:p>
            <a:endParaRPr lang="ru-RU" dirty="0" smtClean="0"/>
          </a:p>
          <a:p>
            <a:endParaRPr lang="ru-RU" dirty="0" smtClean="0"/>
          </a:p>
        </p:txBody>
      </p:sp>
      <p:graphicFrame>
        <p:nvGraphicFramePr>
          <p:cNvPr id="4" name="Таблица 3"/>
          <p:cNvGraphicFramePr>
            <a:graphicFrameLocks noGrp="1"/>
          </p:cNvGraphicFramePr>
          <p:nvPr/>
        </p:nvGraphicFramePr>
        <p:xfrm>
          <a:off x="179512" y="764704"/>
          <a:ext cx="7344816" cy="5931572"/>
        </p:xfrm>
        <a:graphic>
          <a:graphicData uri="http://schemas.openxmlformats.org/drawingml/2006/table">
            <a:tbl>
              <a:tblPr firstRow="1" bandRow="1">
                <a:tableStyleId>{5C22544A-7EE6-4342-B048-85BDC9FD1C3A}</a:tableStyleId>
              </a:tblPr>
              <a:tblGrid>
                <a:gridCol w="2444422">
                  <a:extLst>
                    <a:ext uri="{9D8B030D-6E8A-4147-A177-3AD203B41FA5}">
                      <a16:colId xmlns:a16="http://schemas.microsoft.com/office/drawing/2014/main" val="20000"/>
                    </a:ext>
                  </a:extLst>
                </a:gridCol>
                <a:gridCol w="2444422">
                  <a:extLst>
                    <a:ext uri="{9D8B030D-6E8A-4147-A177-3AD203B41FA5}">
                      <a16:colId xmlns:a16="http://schemas.microsoft.com/office/drawing/2014/main" val="20001"/>
                    </a:ext>
                  </a:extLst>
                </a:gridCol>
                <a:gridCol w="2455972">
                  <a:extLst>
                    <a:ext uri="{9D8B030D-6E8A-4147-A177-3AD203B41FA5}">
                      <a16:colId xmlns:a16="http://schemas.microsoft.com/office/drawing/2014/main" val="20002"/>
                    </a:ext>
                  </a:extLst>
                </a:gridCol>
              </a:tblGrid>
              <a:tr h="648072">
                <a:tc>
                  <a:txBody>
                    <a:bodyPr/>
                    <a:lstStyle/>
                    <a:p>
                      <a:r>
                        <a:rPr lang="ru-RU" dirty="0" smtClean="0"/>
                        <a:t>Наименование операции</a:t>
                      </a:r>
                      <a:endParaRPr lang="ru-RU" dirty="0"/>
                    </a:p>
                  </a:txBody>
                  <a:tcPr/>
                </a:tc>
                <a:tc>
                  <a:txBody>
                    <a:bodyPr/>
                    <a:lstStyle/>
                    <a:p>
                      <a:r>
                        <a:rPr lang="ru-RU" dirty="0" smtClean="0"/>
                        <a:t>Дт</a:t>
                      </a:r>
                      <a:endParaRPr lang="ru-RU" dirty="0"/>
                    </a:p>
                  </a:txBody>
                  <a:tcPr/>
                </a:tc>
                <a:tc>
                  <a:txBody>
                    <a:bodyPr/>
                    <a:lstStyle/>
                    <a:p>
                      <a:r>
                        <a:rPr lang="ru-RU" dirty="0" smtClean="0"/>
                        <a:t>Кт</a:t>
                      </a:r>
                      <a:endParaRPr lang="ru-RU" dirty="0"/>
                    </a:p>
                  </a:txBody>
                  <a:tcPr/>
                </a:tc>
                <a:extLst>
                  <a:ext uri="{0D108BD9-81ED-4DB2-BD59-A6C34878D82A}">
                    <a16:rowId xmlns:a16="http://schemas.microsoft.com/office/drawing/2014/main" val="10000"/>
                  </a:ext>
                </a:extLst>
              </a:tr>
              <a:tr h="1260140">
                <a:tc>
                  <a:txBody>
                    <a:bodyPr/>
                    <a:lstStyle/>
                    <a:p>
                      <a:r>
                        <a:rPr lang="ru-RU" sz="1400" b="1" dirty="0" smtClean="0">
                          <a:solidFill>
                            <a:srgbClr val="002060"/>
                          </a:solidFill>
                        </a:rPr>
                        <a:t>Привлечение </a:t>
                      </a:r>
                      <a:r>
                        <a:rPr lang="ru-RU" sz="1400" b="1" dirty="0" err="1" smtClean="0">
                          <a:solidFill>
                            <a:srgbClr val="002060"/>
                          </a:solidFill>
                        </a:rPr>
                        <a:t>ср-в</a:t>
                      </a:r>
                      <a:r>
                        <a:rPr lang="ru-RU" sz="1400" b="1" dirty="0" smtClean="0">
                          <a:solidFill>
                            <a:srgbClr val="002060"/>
                          </a:solidFill>
                        </a:rPr>
                        <a:t> на исполнение</a:t>
                      </a:r>
                      <a:r>
                        <a:rPr lang="ru-RU" sz="1400" b="1" baseline="0" dirty="0" smtClean="0">
                          <a:solidFill>
                            <a:srgbClr val="002060"/>
                          </a:solidFill>
                        </a:rPr>
                        <a:t> </a:t>
                      </a:r>
                      <a:r>
                        <a:rPr lang="ru-RU" sz="1400" b="1" baseline="0" dirty="0" err="1" smtClean="0">
                          <a:solidFill>
                            <a:srgbClr val="002060"/>
                          </a:solidFill>
                        </a:rPr>
                        <a:t>задолж</a:t>
                      </a:r>
                      <a:r>
                        <a:rPr lang="ru-RU" sz="1400" b="1" baseline="0" dirty="0" smtClean="0">
                          <a:solidFill>
                            <a:srgbClr val="002060"/>
                          </a:solidFill>
                        </a:rPr>
                        <a:t> по КФО 4  за счет КФО 2</a:t>
                      </a:r>
                    </a:p>
                    <a:p>
                      <a:r>
                        <a:rPr lang="ru-RU" sz="1400" b="1" baseline="0" dirty="0" err="1" smtClean="0">
                          <a:solidFill>
                            <a:srgbClr val="002060"/>
                          </a:solidFill>
                        </a:rPr>
                        <a:t>Спр.ф</a:t>
                      </a:r>
                      <a:r>
                        <a:rPr lang="ru-RU" sz="1400" b="1" baseline="0" dirty="0" smtClean="0">
                          <a:solidFill>
                            <a:srgbClr val="002060"/>
                          </a:solidFill>
                        </a:rPr>
                        <a:t>. 0504833</a:t>
                      </a:r>
                      <a:endParaRPr lang="ru-RU" sz="1400" b="1" dirty="0">
                        <a:solidFill>
                          <a:srgbClr val="002060"/>
                        </a:solidFill>
                      </a:endParaRPr>
                    </a:p>
                  </a:txBody>
                  <a:tcPr/>
                </a:tc>
                <a:tc>
                  <a:txBody>
                    <a:bodyPr/>
                    <a:lstStyle/>
                    <a:p>
                      <a:r>
                        <a:rPr lang="ru-RU" b="1" dirty="0" smtClean="0">
                          <a:solidFill>
                            <a:srgbClr val="002060"/>
                          </a:solidFill>
                        </a:rPr>
                        <a:t>4 201 11 510</a:t>
                      </a:r>
                    </a:p>
                    <a:p>
                      <a:r>
                        <a:rPr lang="ru-RU" b="1" dirty="0" smtClean="0">
                          <a:solidFill>
                            <a:srgbClr val="002060"/>
                          </a:solidFill>
                        </a:rPr>
                        <a:t>18.730</a:t>
                      </a:r>
                      <a:endParaRPr lang="ru-RU" b="1" dirty="0">
                        <a:solidFill>
                          <a:srgbClr val="002060"/>
                        </a:solidFill>
                      </a:endParaRPr>
                    </a:p>
                  </a:txBody>
                  <a:tcPr/>
                </a:tc>
                <a:tc>
                  <a:txBody>
                    <a:bodyPr/>
                    <a:lstStyle/>
                    <a:p>
                      <a:r>
                        <a:rPr lang="ru-RU" b="1" dirty="0" smtClean="0">
                          <a:solidFill>
                            <a:srgbClr val="002060"/>
                          </a:solidFill>
                        </a:rPr>
                        <a:t>4 304 06 730</a:t>
                      </a:r>
                      <a:endParaRPr lang="ru-RU" b="1" dirty="0">
                        <a:solidFill>
                          <a:srgbClr val="002060"/>
                        </a:solidFill>
                      </a:endParaRPr>
                    </a:p>
                  </a:txBody>
                  <a:tcPr/>
                </a:tc>
                <a:extLst>
                  <a:ext uri="{0D108BD9-81ED-4DB2-BD59-A6C34878D82A}">
                    <a16:rowId xmlns:a16="http://schemas.microsoft.com/office/drawing/2014/main" val="10001"/>
                  </a:ext>
                </a:extLst>
              </a:tr>
              <a:tr h="1260140">
                <a:tc>
                  <a:txBody>
                    <a:bodyPr/>
                    <a:lstStyle/>
                    <a:p>
                      <a:r>
                        <a:rPr lang="ru-RU" b="1" dirty="0" smtClean="0">
                          <a:solidFill>
                            <a:srgbClr val="002060"/>
                          </a:solidFill>
                        </a:rPr>
                        <a:t>ф. 0503737   - стр.831 (4) –увеличение(+)</a:t>
                      </a:r>
                    </a:p>
                    <a:p>
                      <a:r>
                        <a:rPr lang="ru-RU" b="1" dirty="0" smtClean="0">
                          <a:solidFill>
                            <a:srgbClr val="002060"/>
                          </a:solidFill>
                        </a:rPr>
                        <a:t>Стр.832  (2)- уменьшение (-) </a:t>
                      </a:r>
                      <a:endParaRPr lang="ru-RU" b="1" dirty="0">
                        <a:solidFill>
                          <a:srgbClr val="002060"/>
                        </a:solidFill>
                      </a:endParaRPr>
                    </a:p>
                  </a:txBody>
                  <a:tcPr/>
                </a:tc>
                <a:tc>
                  <a:txBody>
                    <a:bodyPr/>
                    <a:lstStyle/>
                    <a:p>
                      <a:r>
                        <a:rPr lang="ru-RU" b="1" dirty="0" smtClean="0">
                          <a:solidFill>
                            <a:srgbClr val="002060"/>
                          </a:solidFill>
                        </a:rPr>
                        <a:t>2 304 06 830</a:t>
                      </a:r>
                      <a:endParaRPr lang="ru-RU" b="1" dirty="0">
                        <a:solidFill>
                          <a:srgbClr val="002060"/>
                        </a:solidFill>
                      </a:endParaRPr>
                    </a:p>
                  </a:txBody>
                  <a:tcPr/>
                </a:tc>
                <a:tc>
                  <a:txBody>
                    <a:bodyPr/>
                    <a:lstStyle/>
                    <a:p>
                      <a:r>
                        <a:rPr lang="ru-RU" b="1" dirty="0" smtClean="0">
                          <a:solidFill>
                            <a:srgbClr val="002060"/>
                          </a:solidFill>
                        </a:rPr>
                        <a:t>2 201 11 610</a:t>
                      </a:r>
                    </a:p>
                    <a:p>
                      <a:r>
                        <a:rPr lang="ru-RU" b="1" dirty="0" smtClean="0">
                          <a:solidFill>
                            <a:srgbClr val="002060"/>
                          </a:solidFill>
                        </a:rPr>
                        <a:t>18.830</a:t>
                      </a:r>
                      <a:endParaRPr lang="ru-RU" b="1" dirty="0">
                        <a:solidFill>
                          <a:srgbClr val="002060"/>
                        </a:solidFill>
                      </a:endParaRPr>
                    </a:p>
                  </a:txBody>
                  <a:tcPr/>
                </a:tc>
                <a:extLst>
                  <a:ext uri="{0D108BD9-81ED-4DB2-BD59-A6C34878D82A}">
                    <a16:rowId xmlns:a16="http://schemas.microsoft.com/office/drawing/2014/main" val="10002"/>
                  </a:ext>
                </a:extLst>
              </a:tr>
              <a:tr h="1260140">
                <a:tc>
                  <a:txBody>
                    <a:bodyPr/>
                    <a:lstStyle/>
                    <a:p>
                      <a:r>
                        <a:rPr lang="ru-RU" dirty="0" smtClean="0">
                          <a:solidFill>
                            <a:schemeClr val="accent2">
                              <a:lumMod val="50000"/>
                            </a:schemeClr>
                          </a:solidFill>
                        </a:rPr>
                        <a:t>Восстановление заимствований</a:t>
                      </a:r>
                    </a:p>
                    <a:p>
                      <a:r>
                        <a:rPr lang="ru-RU" dirty="0" smtClean="0">
                          <a:solidFill>
                            <a:schemeClr val="accent2">
                              <a:lumMod val="50000"/>
                            </a:schemeClr>
                          </a:solidFill>
                        </a:rPr>
                        <a:t>Ф.0503737</a:t>
                      </a:r>
                    </a:p>
                    <a:p>
                      <a:r>
                        <a:rPr lang="ru-RU" dirty="0" smtClean="0">
                          <a:solidFill>
                            <a:schemeClr val="accent2">
                              <a:lumMod val="50000"/>
                            </a:schemeClr>
                          </a:solidFill>
                        </a:rPr>
                        <a:t>Стр.831 (2) увеличение (+)</a:t>
                      </a:r>
                    </a:p>
                    <a:p>
                      <a:r>
                        <a:rPr lang="ru-RU" dirty="0" smtClean="0">
                          <a:solidFill>
                            <a:schemeClr val="accent2">
                              <a:lumMod val="50000"/>
                            </a:schemeClr>
                          </a:solidFill>
                        </a:rPr>
                        <a:t>Стр.832 (4) уменьшение(-)</a:t>
                      </a:r>
                    </a:p>
                    <a:p>
                      <a:r>
                        <a:rPr lang="ru-RU" dirty="0" smtClean="0">
                          <a:solidFill>
                            <a:schemeClr val="accent2">
                              <a:lumMod val="50000"/>
                            </a:schemeClr>
                          </a:solidFill>
                        </a:rPr>
                        <a:t>По окончанию расчетов стр.830=0</a:t>
                      </a:r>
                      <a:endParaRPr lang="ru-RU" dirty="0">
                        <a:solidFill>
                          <a:schemeClr val="accent2">
                            <a:lumMod val="50000"/>
                          </a:schemeClr>
                        </a:solidFill>
                      </a:endParaRPr>
                    </a:p>
                  </a:txBody>
                  <a:tcPr/>
                </a:tc>
                <a:tc>
                  <a:txBody>
                    <a:bodyPr/>
                    <a:lstStyle/>
                    <a:p>
                      <a:r>
                        <a:rPr lang="ru-RU" dirty="0" smtClean="0">
                          <a:solidFill>
                            <a:schemeClr val="accent2">
                              <a:lumMod val="50000"/>
                            </a:schemeClr>
                          </a:solidFill>
                        </a:rPr>
                        <a:t>2 201 11 510</a:t>
                      </a:r>
                    </a:p>
                    <a:p>
                      <a:r>
                        <a:rPr lang="ru-RU" dirty="0" smtClean="0">
                          <a:solidFill>
                            <a:schemeClr val="accent2">
                              <a:lumMod val="50000"/>
                            </a:schemeClr>
                          </a:solidFill>
                        </a:rPr>
                        <a:t>18.730</a:t>
                      </a:r>
                    </a:p>
                    <a:p>
                      <a:endParaRPr lang="ru-RU" dirty="0" smtClean="0">
                        <a:solidFill>
                          <a:schemeClr val="accent2">
                            <a:lumMod val="50000"/>
                          </a:schemeClr>
                        </a:solidFill>
                      </a:endParaRPr>
                    </a:p>
                    <a:p>
                      <a:endParaRPr lang="ru-RU" dirty="0" smtClean="0">
                        <a:solidFill>
                          <a:schemeClr val="accent2">
                            <a:lumMod val="50000"/>
                          </a:schemeClr>
                        </a:solidFill>
                      </a:endParaRPr>
                    </a:p>
                    <a:p>
                      <a:r>
                        <a:rPr lang="ru-RU" dirty="0" smtClean="0">
                          <a:solidFill>
                            <a:schemeClr val="accent2">
                              <a:lumMod val="50000"/>
                            </a:schemeClr>
                          </a:solidFill>
                        </a:rPr>
                        <a:t>4 304 06 830</a:t>
                      </a:r>
                      <a:endParaRPr lang="ru-RU" dirty="0">
                        <a:solidFill>
                          <a:schemeClr val="accent2">
                            <a:lumMod val="50000"/>
                          </a:schemeClr>
                        </a:solidFill>
                      </a:endParaRPr>
                    </a:p>
                  </a:txBody>
                  <a:tcPr/>
                </a:tc>
                <a:tc>
                  <a:txBody>
                    <a:bodyPr/>
                    <a:lstStyle/>
                    <a:p>
                      <a:r>
                        <a:rPr lang="ru-RU" dirty="0" smtClean="0">
                          <a:solidFill>
                            <a:schemeClr val="accent2">
                              <a:lumMod val="50000"/>
                            </a:schemeClr>
                          </a:solidFill>
                        </a:rPr>
                        <a:t>2 304 06 730</a:t>
                      </a:r>
                    </a:p>
                    <a:p>
                      <a:endParaRPr lang="ru-RU" dirty="0" smtClean="0">
                        <a:solidFill>
                          <a:schemeClr val="accent2">
                            <a:lumMod val="50000"/>
                          </a:schemeClr>
                        </a:solidFill>
                      </a:endParaRPr>
                    </a:p>
                    <a:p>
                      <a:endParaRPr lang="ru-RU" dirty="0" smtClean="0">
                        <a:solidFill>
                          <a:schemeClr val="accent2">
                            <a:lumMod val="50000"/>
                          </a:schemeClr>
                        </a:solidFill>
                      </a:endParaRPr>
                    </a:p>
                    <a:p>
                      <a:endParaRPr lang="ru-RU" dirty="0" smtClean="0">
                        <a:solidFill>
                          <a:schemeClr val="accent2">
                            <a:lumMod val="50000"/>
                          </a:schemeClr>
                        </a:solidFill>
                      </a:endParaRPr>
                    </a:p>
                    <a:p>
                      <a:r>
                        <a:rPr lang="ru-RU" dirty="0" smtClean="0">
                          <a:solidFill>
                            <a:schemeClr val="accent2">
                              <a:lumMod val="50000"/>
                            </a:schemeClr>
                          </a:solidFill>
                        </a:rPr>
                        <a:t>4 201 11 610</a:t>
                      </a:r>
                    </a:p>
                    <a:p>
                      <a:r>
                        <a:rPr lang="ru-RU" dirty="0" smtClean="0">
                          <a:solidFill>
                            <a:schemeClr val="accent2">
                              <a:lumMod val="50000"/>
                            </a:schemeClr>
                          </a:solidFill>
                        </a:rPr>
                        <a:t>18.830</a:t>
                      </a:r>
                      <a:endParaRPr lang="ru-RU" dirty="0">
                        <a:solidFill>
                          <a:schemeClr val="accent2">
                            <a:lumMod val="50000"/>
                          </a:schemeClr>
                        </a:solidFill>
                      </a:endParaRP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0"/>
            <a:ext cx="6347713" cy="980728"/>
          </a:xfrm>
        </p:spPr>
        <p:txBody>
          <a:bodyPr>
            <a:normAutofit fontScale="90000"/>
          </a:bodyPr>
          <a:lstStyle/>
          <a:p>
            <a:r>
              <a:rPr lang="ru-RU" b="1" dirty="0" smtClean="0"/>
              <a:t>Учет 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323528" y="692696"/>
            <a:ext cx="7488832" cy="5904656"/>
          </a:xfrm>
        </p:spPr>
        <p:txBody>
          <a:bodyPr>
            <a:normAutofit fontScale="92500"/>
          </a:bodyPr>
          <a:lstStyle/>
          <a:p>
            <a:r>
              <a:rPr lang="ru-RU" b="1" u="sng" dirty="0" smtClean="0"/>
              <a:t>Добавлены операции по приему оплаты с использованием расчетных карт через платежный терминал: </a:t>
            </a:r>
          </a:p>
          <a:p>
            <a:r>
              <a:rPr lang="ru-RU" b="1" dirty="0" smtClean="0"/>
              <a:t>Дт 020123510  Кт 020134610 </a:t>
            </a:r>
            <a:r>
              <a:rPr lang="ru-RU" dirty="0" smtClean="0"/>
              <a:t>– внесение наличных средств из кассы учреждения с использованием банковских карт через банкомат; </a:t>
            </a:r>
          </a:p>
          <a:p>
            <a:r>
              <a:rPr lang="ru-RU" b="1" dirty="0" smtClean="0"/>
              <a:t>Дт 020123510 Кт 020134610 </a:t>
            </a:r>
            <a:r>
              <a:rPr lang="ru-RU" dirty="0" smtClean="0"/>
              <a:t>– передача наличных денежных средств инкассаторам; </a:t>
            </a:r>
          </a:p>
          <a:p>
            <a:r>
              <a:rPr lang="ru-RU" b="1" dirty="0" smtClean="0"/>
              <a:t>Дт 220123510  Кт 220531660 </a:t>
            </a:r>
            <a:r>
              <a:rPr lang="ru-RU" dirty="0" smtClean="0"/>
              <a:t>– оплата услуг через платежный терминал; </a:t>
            </a:r>
          </a:p>
          <a:p>
            <a:r>
              <a:rPr lang="ru-RU" b="1" dirty="0" smtClean="0"/>
              <a:t>Дт 020123510   Кт 020600000, 020800000, 020900000 </a:t>
            </a:r>
            <a:r>
              <a:rPr lang="ru-RU" dirty="0" smtClean="0"/>
              <a:t>– возврат дебиторской задолженности через платежный терминал; </a:t>
            </a:r>
          </a:p>
          <a:p>
            <a:r>
              <a:rPr lang="ru-RU" b="1" dirty="0" smtClean="0"/>
              <a:t>Дт 020111510 Кт 020123610 </a:t>
            </a:r>
            <a:r>
              <a:rPr lang="ru-RU" dirty="0" smtClean="0"/>
              <a:t>–зачисление на лицевой счет учреждения; </a:t>
            </a:r>
          </a:p>
          <a:p>
            <a:r>
              <a:rPr lang="ru-RU" b="1" dirty="0" smtClean="0"/>
              <a:t>Дт 021003560 Кт 020123610 </a:t>
            </a:r>
            <a:r>
              <a:rPr lang="ru-RU" dirty="0" smtClean="0"/>
              <a:t>– </a:t>
            </a:r>
            <a:r>
              <a:rPr lang="ru-RU" i="1" dirty="0" smtClean="0"/>
              <a:t>зачисление на балансовый счет № 40116 из кассы учреждения в операционный день, отличный от дня перечисления из кассы. </a:t>
            </a:r>
          </a:p>
          <a:p>
            <a:r>
              <a:rPr lang="ru-RU" i="1" dirty="0" smtClean="0">
                <a:solidFill>
                  <a:schemeClr val="accent5">
                    <a:lumMod val="75000"/>
                  </a:schemeClr>
                </a:solidFill>
              </a:rPr>
              <a:t>В ПП «1С» реализован документ –</a:t>
            </a:r>
            <a:r>
              <a:rPr lang="ru-RU" i="1" dirty="0" err="1" smtClean="0">
                <a:solidFill>
                  <a:schemeClr val="accent5">
                    <a:lumMod val="75000"/>
                  </a:schemeClr>
                </a:solidFill>
              </a:rPr>
              <a:t>эквайринг</a:t>
            </a:r>
            <a:r>
              <a:rPr lang="ru-RU" i="1" dirty="0" smtClean="0">
                <a:solidFill>
                  <a:schemeClr val="accent5">
                    <a:lumMod val="75000"/>
                  </a:schemeClr>
                </a:solidFill>
              </a:rPr>
              <a:t>, где в автоматическом режиме формируются все операции, в т.ч. и обязательства</a:t>
            </a:r>
          </a:p>
          <a:p>
            <a:endParaRPr lang="ru-RU" dirty="0" smtClean="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792088"/>
          </a:xfrm>
        </p:spPr>
        <p:txBody>
          <a:bodyPr>
            <a:normAutofit fontScale="90000"/>
          </a:bodyPr>
          <a:lstStyle/>
          <a:p>
            <a:r>
              <a:rPr lang="ru-RU" b="1" dirty="0" smtClean="0"/>
              <a:t>Учет 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609599" y="980728"/>
            <a:ext cx="6347714" cy="5060635"/>
          </a:xfrm>
        </p:spPr>
        <p:txBody>
          <a:bodyPr>
            <a:normAutofit/>
          </a:bodyPr>
          <a:lstStyle/>
          <a:p>
            <a:endParaRPr lang="ru-RU" dirty="0" smtClean="0"/>
          </a:p>
          <a:p>
            <a:r>
              <a:rPr lang="ru-RU" b="1" dirty="0" smtClean="0"/>
              <a:t>Добавлены операции по счету 020134000</a:t>
            </a:r>
            <a:r>
              <a:rPr lang="ru-RU" dirty="0" smtClean="0"/>
              <a:t>: </a:t>
            </a:r>
          </a:p>
          <a:p>
            <a:r>
              <a:rPr lang="ru-RU" dirty="0" smtClean="0"/>
              <a:t>Дт 020134510     Кт 020900000 – </a:t>
            </a:r>
            <a:r>
              <a:rPr lang="ru-RU" i="1" dirty="0" smtClean="0"/>
              <a:t>поступление наличных денежных средств в возмещение ущерба; </a:t>
            </a:r>
          </a:p>
          <a:p>
            <a:r>
              <a:rPr lang="ru-RU" dirty="0" smtClean="0"/>
              <a:t>Дт 020134510     Кт 021003000 </a:t>
            </a:r>
            <a:r>
              <a:rPr lang="ru-RU" i="1" dirty="0" smtClean="0"/>
              <a:t>– поступление наличных денежных средств, полученных с использованием банковской карты; </a:t>
            </a:r>
          </a:p>
          <a:p>
            <a:r>
              <a:rPr lang="ru-RU" dirty="0" smtClean="0"/>
              <a:t>Дт 020134510    Кт 040110180 – </a:t>
            </a:r>
            <a:r>
              <a:rPr lang="ru-RU" i="1" dirty="0" err="1" smtClean="0"/>
              <a:t>оприходование</a:t>
            </a:r>
            <a:r>
              <a:rPr lang="ru-RU" i="1" dirty="0" smtClean="0"/>
              <a:t> неучтенных денежных средств, выявленных в результате инвентаризации. </a:t>
            </a:r>
          </a:p>
          <a:p>
            <a:endParaRPr lang="ru-RU" dirty="0" smtClean="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99120"/>
          </a:xfrm>
        </p:spPr>
        <p:txBody>
          <a:bodyPr>
            <a:normAutofit fontScale="90000"/>
          </a:bodyPr>
          <a:lstStyle/>
          <a:p>
            <a:endParaRPr lang="ru-RU" dirty="0"/>
          </a:p>
        </p:txBody>
      </p:sp>
      <p:sp>
        <p:nvSpPr>
          <p:cNvPr id="3" name="Содержимое 2"/>
          <p:cNvSpPr>
            <a:spLocks noGrp="1"/>
          </p:cNvSpPr>
          <p:nvPr>
            <p:ph idx="1"/>
          </p:nvPr>
        </p:nvSpPr>
        <p:spPr>
          <a:xfrm>
            <a:off x="323528" y="1196752"/>
            <a:ext cx="7128792" cy="4844611"/>
          </a:xfrm>
        </p:spPr>
        <p:txBody>
          <a:bodyPr/>
          <a:lstStyle/>
          <a:p>
            <a:endParaRPr lang="ru-RU" dirty="0" smtClean="0"/>
          </a:p>
          <a:p>
            <a:r>
              <a:rPr lang="ru-RU" b="1" dirty="0" smtClean="0"/>
              <a:t>Добавлены операции по счету 020400000: </a:t>
            </a:r>
          </a:p>
          <a:p>
            <a:endParaRPr lang="ru-RU" b="1" dirty="0" smtClean="0"/>
          </a:p>
          <a:p>
            <a:r>
              <a:rPr lang="ru-RU" b="1" dirty="0" smtClean="0"/>
              <a:t>Дт 020400000 Кт 240110180 </a:t>
            </a:r>
            <a:r>
              <a:rPr lang="ru-RU" dirty="0" smtClean="0"/>
              <a:t>– принятие к учету вклада в уставные капиталы хозяйственных обществ в виде права использования НМА; </a:t>
            </a:r>
          </a:p>
          <a:p>
            <a:r>
              <a:rPr lang="ru-RU" b="1" dirty="0" smtClean="0"/>
              <a:t>Дт 020400000   Кт 040110171 </a:t>
            </a:r>
            <a:r>
              <a:rPr lang="ru-RU" dirty="0" smtClean="0"/>
              <a:t>– положительная курсовая разница при переоценке финансовых вложений; </a:t>
            </a:r>
          </a:p>
          <a:p>
            <a:r>
              <a:rPr lang="ru-RU" b="1" dirty="0" smtClean="0"/>
              <a:t>Дт 240110171   Кт 220400000 </a:t>
            </a:r>
            <a:r>
              <a:rPr lang="ru-RU" dirty="0" smtClean="0"/>
              <a:t>– отрицательная курсовая разница при переоценке финансовых вложений. </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792088"/>
          </a:xfrm>
        </p:spPr>
        <p:txBody>
          <a:bodyPr>
            <a:normAutofit/>
          </a:bodyPr>
          <a:lstStyle/>
          <a:p>
            <a:pPr algn="ctr"/>
            <a:r>
              <a:rPr lang="ru-RU" sz="1600" b="1" dirty="0" smtClean="0"/>
              <a:t>Для плана ФХД и ф. 0503123,0503723</a:t>
            </a:r>
            <a:br>
              <a:rPr lang="ru-RU" sz="1600" b="1" dirty="0" smtClean="0"/>
            </a:br>
            <a:r>
              <a:rPr lang="ru-RU" sz="1600" b="1" dirty="0" smtClean="0">
                <a:solidFill>
                  <a:schemeClr val="accent2">
                    <a:lumMod val="50000"/>
                  </a:schemeClr>
                </a:solidFill>
              </a:rPr>
              <a:t>АНАЛИТИЧЕСКАЯ ИНФОРМАЦИЯ ПО РАСХОДАМ</a:t>
            </a:r>
            <a:r>
              <a:rPr lang="ru-RU" sz="1600" b="1" dirty="0" smtClean="0"/>
              <a:t> </a:t>
            </a:r>
            <a:endParaRPr lang="ru-RU" sz="1600" b="1" dirty="0"/>
          </a:p>
        </p:txBody>
      </p:sp>
      <p:graphicFrame>
        <p:nvGraphicFramePr>
          <p:cNvPr id="4" name="Содержимое 3"/>
          <p:cNvGraphicFramePr>
            <a:graphicFrameLocks noGrp="1"/>
          </p:cNvGraphicFramePr>
          <p:nvPr>
            <p:ph idx="1"/>
          </p:nvPr>
        </p:nvGraphicFramePr>
        <p:xfrm>
          <a:off x="395533" y="764705"/>
          <a:ext cx="7488834" cy="5919188"/>
        </p:xfrm>
        <a:graphic>
          <a:graphicData uri="http://schemas.openxmlformats.org/drawingml/2006/table">
            <a:tbl>
              <a:tblPr firstRow="1" bandRow="1">
                <a:tableStyleId>{5C22544A-7EE6-4342-B048-85BDC9FD1C3A}</a:tableStyleId>
              </a:tblPr>
              <a:tblGrid>
                <a:gridCol w="889765">
                  <a:extLst>
                    <a:ext uri="{9D8B030D-6E8A-4147-A177-3AD203B41FA5}">
                      <a16:colId xmlns:a16="http://schemas.microsoft.com/office/drawing/2014/main" val="20000"/>
                    </a:ext>
                  </a:extLst>
                </a:gridCol>
                <a:gridCol w="1112203">
                  <a:extLst>
                    <a:ext uri="{9D8B030D-6E8A-4147-A177-3AD203B41FA5}">
                      <a16:colId xmlns:a16="http://schemas.microsoft.com/office/drawing/2014/main" val="20001"/>
                    </a:ext>
                  </a:extLst>
                </a:gridCol>
                <a:gridCol w="1927818">
                  <a:extLst>
                    <a:ext uri="{9D8B030D-6E8A-4147-A177-3AD203B41FA5}">
                      <a16:colId xmlns:a16="http://schemas.microsoft.com/office/drawing/2014/main" val="20002"/>
                    </a:ext>
                  </a:extLst>
                </a:gridCol>
                <a:gridCol w="2743434">
                  <a:extLst>
                    <a:ext uri="{9D8B030D-6E8A-4147-A177-3AD203B41FA5}">
                      <a16:colId xmlns:a16="http://schemas.microsoft.com/office/drawing/2014/main" val="20003"/>
                    </a:ext>
                  </a:extLst>
                </a:gridCol>
                <a:gridCol w="815614">
                  <a:extLst>
                    <a:ext uri="{9D8B030D-6E8A-4147-A177-3AD203B41FA5}">
                      <a16:colId xmlns:a16="http://schemas.microsoft.com/office/drawing/2014/main" val="20004"/>
                    </a:ext>
                  </a:extLst>
                </a:gridCol>
              </a:tblGrid>
              <a:tr h="522029">
                <a:tc>
                  <a:txBody>
                    <a:bodyPr/>
                    <a:lstStyle/>
                    <a:p>
                      <a:r>
                        <a:rPr lang="ru-RU" dirty="0" smtClean="0"/>
                        <a:t>КВР</a:t>
                      </a:r>
                      <a:endParaRPr lang="ru-RU" dirty="0"/>
                    </a:p>
                  </a:txBody>
                  <a:tcPr/>
                </a:tc>
                <a:tc>
                  <a:txBody>
                    <a:bodyPr/>
                    <a:lstStyle/>
                    <a:p>
                      <a:r>
                        <a:rPr lang="ru-RU" dirty="0" smtClean="0"/>
                        <a:t>КОСГУ</a:t>
                      </a:r>
                      <a:endParaRPr lang="ru-RU" dirty="0"/>
                    </a:p>
                  </a:txBody>
                  <a:tcPr/>
                </a:tc>
                <a:tc>
                  <a:txBody>
                    <a:bodyPr/>
                    <a:lstStyle/>
                    <a:p>
                      <a:r>
                        <a:rPr lang="ru-RU" dirty="0" smtClean="0"/>
                        <a:t>Счет</a:t>
                      </a:r>
                      <a:r>
                        <a:rPr lang="ru-RU" baseline="0" dirty="0" smtClean="0"/>
                        <a:t> </a:t>
                      </a:r>
                      <a:endParaRPr lang="ru-RU" dirty="0"/>
                    </a:p>
                  </a:txBody>
                  <a:tcPr/>
                </a:tc>
                <a:tc>
                  <a:txBody>
                    <a:bodyPr/>
                    <a:lstStyle/>
                    <a:p>
                      <a:r>
                        <a:rPr lang="ru-RU" dirty="0" smtClean="0"/>
                        <a:t>Аналитика</a:t>
                      </a:r>
                      <a:endParaRPr lang="ru-RU" dirty="0"/>
                    </a:p>
                  </a:txBody>
                  <a:tcPr/>
                </a:tc>
                <a:tc>
                  <a:txBody>
                    <a:bodyPr/>
                    <a:lstStyle/>
                    <a:p>
                      <a:r>
                        <a:rPr lang="ru-RU" dirty="0" err="1" smtClean="0"/>
                        <a:t>косгу</a:t>
                      </a:r>
                      <a:endParaRPr lang="ru-RU" dirty="0"/>
                    </a:p>
                  </a:txBody>
                  <a:tcPr/>
                </a:tc>
                <a:extLst>
                  <a:ext uri="{0D108BD9-81ED-4DB2-BD59-A6C34878D82A}">
                    <a16:rowId xmlns:a16="http://schemas.microsoft.com/office/drawing/2014/main" val="10000"/>
                  </a:ext>
                </a:extLst>
              </a:tr>
              <a:tr h="894002">
                <a:tc>
                  <a:txBody>
                    <a:bodyPr/>
                    <a:lstStyle/>
                    <a:p>
                      <a:r>
                        <a:rPr lang="ru-RU" dirty="0" smtClean="0"/>
                        <a:t>111</a:t>
                      </a:r>
                      <a:endParaRPr lang="ru-RU" dirty="0"/>
                    </a:p>
                  </a:txBody>
                  <a:tcPr/>
                </a:tc>
                <a:tc>
                  <a:txBody>
                    <a:bodyPr/>
                    <a:lstStyle/>
                    <a:p>
                      <a:r>
                        <a:rPr lang="ru-RU" sz="1600" dirty="0" smtClean="0"/>
                        <a:t>211</a:t>
                      </a:r>
                      <a:endParaRPr lang="ru-RU" sz="1600" dirty="0"/>
                    </a:p>
                  </a:txBody>
                  <a:tcPr/>
                </a:tc>
                <a:tc>
                  <a:txBody>
                    <a:bodyPr/>
                    <a:lstStyle/>
                    <a:p>
                      <a:r>
                        <a:rPr lang="ru-RU" sz="1600" dirty="0" smtClean="0"/>
                        <a:t>30211;</a:t>
                      </a:r>
                    </a:p>
                    <a:p>
                      <a:r>
                        <a:rPr lang="ru-RU" sz="1600" dirty="0" smtClean="0"/>
                        <a:t>30403;</a:t>
                      </a:r>
                    </a:p>
                    <a:p>
                      <a:r>
                        <a:rPr lang="ru-RU" sz="1600" dirty="0" smtClean="0"/>
                        <a:t>30301</a:t>
                      </a:r>
                      <a:endParaRPr lang="ru-RU" sz="1600" dirty="0"/>
                    </a:p>
                  </a:txBody>
                  <a:tcPr/>
                </a:tc>
                <a:tc>
                  <a:txBody>
                    <a:bodyPr/>
                    <a:lstStyle/>
                    <a:p>
                      <a:r>
                        <a:rPr lang="ru-RU" sz="1600" dirty="0" smtClean="0"/>
                        <a:t>З/</a:t>
                      </a:r>
                      <a:r>
                        <a:rPr lang="ru-RU" sz="1600" dirty="0" err="1" smtClean="0"/>
                        <a:t>пл</a:t>
                      </a:r>
                      <a:r>
                        <a:rPr lang="ru-RU" sz="1600" dirty="0" smtClean="0"/>
                        <a:t>;</a:t>
                      </a:r>
                    </a:p>
                    <a:p>
                      <a:r>
                        <a:rPr lang="ru-RU" sz="1600" dirty="0" err="1" smtClean="0"/>
                        <a:t>Алим</a:t>
                      </a:r>
                      <a:r>
                        <a:rPr lang="ru-RU" sz="1600" dirty="0" smtClean="0"/>
                        <a:t>;</a:t>
                      </a:r>
                      <a:r>
                        <a:rPr lang="ru-RU" sz="1600" baseline="0" dirty="0" smtClean="0"/>
                        <a:t> </a:t>
                      </a:r>
                      <a:r>
                        <a:rPr lang="ru-RU" sz="1600" baseline="0" dirty="0" err="1" smtClean="0"/>
                        <a:t>проф.взн</a:t>
                      </a:r>
                      <a:endParaRPr lang="ru-RU" sz="1600" dirty="0"/>
                    </a:p>
                  </a:txBody>
                  <a:tcPr/>
                </a:tc>
                <a:tc>
                  <a:txBody>
                    <a:bodyPr/>
                    <a:lstStyle/>
                    <a:p>
                      <a:endParaRPr lang="ru-RU" sz="1600"/>
                    </a:p>
                  </a:txBody>
                  <a:tcPr/>
                </a:tc>
                <a:extLst>
                  <a:ext uri="{0D108BD9-81ED-4DB2-BD59-A6C34878D82A}">
                    <a16:rowId xmlns:a16="http://schemas.microsoft.com/office/drawing/2014/main" val="10001"/>
                  </a:ext>
                </a:extLst>
              </a:tr>
              <a:tr h="949645">
                <a:tc>
                  <a:txBody>
                    <a:bodyPr/>
                    <a:lstStyle/>
                    <a:p>
                      <a:r>
                        <a:rPr lang="ru-RU" dirty="0" smtClean="0"/>
                        <a:t>112</a:t>
                      </a:r>
                      <a:endParaRPr lang="ru-RU" dirty="0"/>
                    </a:p>
                  </a:txBody>
                  <a:tcPr/>
                </a:tc>
                <a:tc>
                  <a:txBody>
                    <a:bodyPr/>
                    <a:lstStyle/>
                    <a:p>
                      <a:r>
                        <a:rPr lang="ru-RU" sz="1600" dirty="0" smtClean="0"/>
                        <a:t>212</a:t>
                      </a:r>
                    </a:p>
                    <a:p>
                      <a:r>
                        <a:rPr lang="ru-RU" sz="1600" dirty="0" smtClean="0">
                          <a:solidFill>
                            <a:schemeClr val="accent5">
                              <a:lumMod val="60000"/>
                              <a:lumOff val="40000"/>
                            </a:schemeClr>
                          </a:solidFill>
                        </a:rPr>
                        <a:t>262,290</a:t>
                      </a:r>
                      <a:endParaRPr lang="ru-RU" sz="1600" dirty="0">
                        <a:solidFill>
                          <a:schemeClr val="accent5">
                            <a:lumMod val="60000"/>
                            <a:lumOff val="40000"/>
                          </a:schemeClr>
                        </a:solidFill>
                      </a:endParaRPr>
                    </a:p>
                  </a:txBody>
                  <a:tcPr/>
                </a:tc>
                <a:tc>
                  <a:txBody>
                    <a:bodyPr/>
                    <a:lstStyle/>
                    <a:p>
                      <a:r>
                        <a:rPr lang="ru-RU" sz="1600" dirty="0" smtClean="0"/>
                        <a:t>30212,</a:t>
                      </a:r>
                    </a:p>
                    <a:p>
                      <a:r>
                        <a:rPr lang="ru-RU" sz="1600" dirty="0" smtClean="0"/>
                        <a:t>20812</a:t>
                      </a:r>
                      <a:endParaRPr lang="ru-RU" sz="1600" dirty="0"/>
                    </a:p>
                  </a:txBody>
                  <a:tcPr/>
                </a:tc>
                <a:tc>
                  <a:txBody>
                    <a:bodyPr/>
                    <a:lstStyle/>
                    <a:p>
                      <a:r>
                        <a:rPr lang="ru-RU" sz="1400" dirty="0" smtClean="0"/>
                        <a:t>Пособия;</a:t>
                      </a:r>
                    </a:p>
                    <a:p>
                      <a:r>
                        <a:rPr lang="ru-RU" sz="1400" dirty="0" smtClean="0"/>
                        <a:t>Командировочные как компенсация проезда</a:t>
                      </a:r>
                      <a:r>
                        <a:rPr lang="ru-RU" sz="1400" baseline="0" dirty="0" smtClean="0"/>
                        <a:t> и проживания</a:t>
                      </a:r>
                      <a:r>
                        <a:rPr lang="ru-RU" sz="1400" dirty="0" smtClean="0"/>
                        <a:t>.</a:t>
                      </a:r>
                      <a:endParaRPr lang="ru-RU" sz="1400" dirty="0"/>
                    </a:p>
                  </a:txBody>
                  <a:tcPr/>
                </a:tc>
                <a:tc>
                  <a:txBody>
                    <a:bodyPr/>
                    <a:lstStyle/>
                    <a:p>
                      <a:endParaRPr lang="ru-RU" sz="1600"/>
                    </a:p>
                  </a:txBody>
                  <a:tcPr/>
                </a:tc>
                <a:extLst>
                  <a:ext uri="{0D108BD9-81ED-4DB2-BD59-A6C34878D82A}">
                    <a16:rowId xmlns:a16="http://schemas.microsoft.com/office/drawing/2014/main" val="10002"/>
                  </a:ext>
                </a:extLst>
              </a:tr>
              <a:tr h="1072180">
                <a:tc>
                  <a:txBody>
                    <a:bodyPr/>
                    <a:lstStyle/>
                    <a:p>
                      <a:r>
                        <a:rPr lang="ru-RU" dirty="0" smtClean="0"/>
                        <a:t>119</a:t>
                      </a:r>
                      <a:endParaRPr lang="ru-RU" dirty="0"/>
                    </a:p>
                  </a:txBody>
                  <a:tcPr/>
                </a:tc>
                <a:tc>
                  <a:txBody>
                    <a:bodyPr/>
                    <a:lstStyle/>
                    <a:p>
                      <a:r>
                        <a:rPr lang="ru-RU" sz="1600" dirty="0" smtClean="0"/>
                        <a:t>213</a:t>
                      </a:r>
                      <a:endParaRPr lang="ru-RU" sz="1600" dirty="0"/>
                    </a:p>
                  </a:txBody>
                  <a:tcPr/>
                </a:tc>
                <a:tc>
                  <a:txBody>
                    <a:bodyPr/>
                    <a:lstStyle/>
                    <a:p>
                      <a:r>
                        <a:rPr lang="ru-RU" sz="1600" dirty="0" smtClean="0"/>
                        <a:t>30213,</a:t>
                      </a:r>
                    </a:p>
                    <a:p>
                      <a:r>
                        <a:rPr lang="ru-RU" sz="1600" dirty="0" smtClean="0"/>
                        <a:t>30300-  стр. </a:t>
                      </a:r>
                      <a:r>
                        <a:rPr lang="ru-RU" sz="1600" dirty="0" err="1" smtClean="0"/>
                        <a:t>взн</a:t>
                      </a:r>
                      <a:r>
                        <a:rPr lang="ru-RU" sz="1600" dirty="0" smtClean="0"/>
                        <a:t>.</a:t>
                      </a:r>
                    </a:p>
                    <a:p>
                      <a:r>
                        <a:rPr lang="ru-RU" sz="1600" dirty="0" smtClean="0"/>
                        <a:t>30301, 30403</a:t>
                      </a:r>
                      <a:endParaRPr lang="ru-RU" sz="1600" dirty="0"/>
                    </a:p>
                  </a:txBody>
                  <a:tcPr/>
                </a:tc>
                <a:tc>
                  <a:txBody>
                    <a:bodyPr/>
                    <a:lstStyle/>
                    <a:p>
                      <a:r>
                        <a:rPr lang="ru-RU" sz="1600" dirty="0" smtClean="0"/>
                        <a:t>Пособия по </a:t>
                      </a:r>
                      <a:r>
                        <a:rPr lang="ru-RU" sz="1600" dirty="0" err="1" smtClean="0"/>
                        <a:t>нетрудосп</a:t>
                      </a:r>
                      <a:r>
                        <a:rPr lang="ru-RU" sz="1600" dirty="0" smtClean="0"/>
                        <a:t>,</a:t>
                      </a:r>
                    </a:p>
                    <a:p>
                      <a:r>
                        <a:rPr lang="ru-RU" sz="1600" dirty="0" smtClean="0"/>
                        <a:t>ПФР,ФФС и НС,</a:t>
                      </a:r>
                      <a:r>
                        <a:rPr lang="ru-RU" sz="1600" baseline="0" dirty="0" smtClean="0"/>
                        <a:t> ФФОМС;</a:t>
                      </a:r>
                    </a:p>
                    <a:p>
                      <a:r>
                        <a:rPr lang="ru-RU" sz="1600" baseline="0" dirty="0" smtClean="0"/>
                        <a:t>П/Н; удержания из выплат</a:t>
                      </a:r>
                      <a:endParaRPr lang="ru-RU" sz="1600" dirty="0"/>
                    </a:p>
                  </a:txBody>
                  <a:tcPr/>
                </a:tc>
                <a:tc>
                  <a:txBody>
                    <a:bodyPr/>
                    <a:lstStyle/>
                    <a:p>
                      <a:endParaRPr lang="ru-RU" sz="1600"/>
                    </a:p>
                  </a:txBody>
                  <a:tcPr/>
                </a:tc>
                <a:extLst>
                  <a:ext uri="{0D108BD9-81ED-4DB2-BD59-A6C34878D82A}">
                    <a16:rowId xmlns:a16="http://schemas.microsoft.com/office/drawing/2014/main" val="10003"/>
                  </a:ext>
                </a:extLst>
              </a:tr>
              <a:tr h="827111">
                <a:tc>
                  <a:txBody>
                    <a:bodyPr/>
                    <a:lstStyle/>
                    <a:p>
                      <a:r>
                        <a:rPr lang="ru-RU" dirty="0" smtClean="0"/>
                        <a:t>243</a:t>
                      </a:r>
                      <a:endParaRPr lang="ru-RU" dirty="0"/>
                    </a:p>
                  </a:txBody>
                  <a:tcPr/>
                </a:tc>
                <a:tc>
                  <a:txBody>
                    <a:bodyPr/>
                    <a:lstStyle/>
                    <a:p>
                      <a:r>
                        <a:rPr lang="ru-RU" sz="1600" dirty="0" smtClean="0"/>
                        <a:t>222,225,</a:t>
                      </a:r>
                    </a:p>
                    <a:p>
                      <a:r>
                        <a:rPr lang="ru-RU" sz="1600" dirty="0" smtClean="0"/>
                        <a:t>226,290,</a:t>
                      </a:r>
                    </a:p>
                    <a:p>
                      <a:r>
                        <a:rPr lang="ru-RU" sz="1600" dirty="0" smtClean="0"/>
                        <a:t>310,340</a:t>
                      </a:r>
                      <a:endParaRPr lang="ru-RU" sz="1600" dirty="0"/>
                    </a:p>
                  </a:txBody>
                  <a:tcPr/>
                </a:tc>
                <a:tc>
                  <a:txBody>
                    <a:bodyPr/>
                    <a:lstStyle/>
                    <a:p>
                      <a:r>
                        <a:rPr lang="ru-RU" sz="1600" dirty="0" smtClean="0"/>
                        <a:t>20600,</a:t>
                      </a:r>
                    </a:p>
                    <a:p>
                      <a:r>
                        <a:rPr lang="ru-RU" sz="1600" dirty="0" smtClean="0"/>
                        <a:t>30200</a:t>
                      </a:r>
                      <a:endParaRPr lang="ru-RU" sz="1600" dirty="0"/>
                    </a:p>
                  </a:txBody>
                  <a:tcPr/>
                </a:tc>
                <a:tc>
                  <a:txBody>
                    <a:bodyPr/>
                    <a:lstStyle/>
                    <a:p>
                      <a:r>
                        <a:rPr lang="ru-RU" sz="1600" dirty="0" err="1" smtClean="0"/>
                        <a:t>Капит.ремонт</a:t>
                      </a:r>
                      <a:r>
                        <a:rPr lang="ru-RU" sz="1600" dirty="0" smtClean="0"/>
                        <a:t> (</a:t>
                      </a:r>
                      <a:r>
                        <a:rPr lang="ru-RU" sz="1400" i="1" dirty="0" smtClean="0"/>
                        <a:t>смета,</a:t>
                      </a:r>
                      <a:r>
                        <a:rPr lang="ru-RU" sz="1400" i="1" baseline="0" dirty="0" smtClean="0"/>
                        <a:t> план, заявка)</a:t>
                      </a:r>
                      <a:endParaRPr lang="ru-RU" sz="1400" i="1" dirty="0"/>
                    </a:p>
                  </a:txBody>
                  <a:tcPr/>
                </a:tc>
                <a:tc>
                  <a:txBody>
                    <a:bodyPr/>
                    <a:lstStyle/>
                    <a:p>
                      <a:endParaRPr lang="ru-RU" sz="1600"/>
                    </a:p>
                  </a:txBody>
                  <a:tcPr/>
                </a:tc>
                <a:extLst>
                  <a:ext uri="{0D108BD9-81ED-4DB2-BD59-A6C34878D82A}">
                    <a16:rowId xmlns:a16="http://schemas.microsoft.com/office/drawing/2014/main" val="10004"/>
                  </a:ext>
                </a:extLst>
              </a:tr>
              <a:tr h="1072180">
                <a:tc>
                  <a:txBody>
                    <a:bodyPr/>
                    <a:lstStyle/>
                    <a:p>
                      <a:r>
                        <a:rPr lang="ru-RU" dirty="0" smtClean="0"/>
                        <a:t>244</a:t>
                      </a:r>
                      <a:endParaRPr lang="ru-RU" dirty="0"/>
                    </a:p>
                  </a:txBody>
                  <a:tcPr/>
                </a:tc>
                <a:tc>
                  <a:txBody>
                    <a:bodyPr/>
                    <a:lstStyle/>
                    <a:p>
                      <a:r>
                        <a:rPr lang="ru-RU" sz="1600" dirty="0" smtClean="0"/>
                        <a:t>221,222,</a:t>
                      </a:r>
                    </a:p>
                    <a:p>
                      <a:r>
                        <a:rPr lang="ru-RU" sz="1600" dirty="0" smtClean="0"/>
                        <a:t>223,224</a:t>
                      </a:r>
                    </a:p>
                    <a:p>
                      <a:r>
                        <a:rPr lang="ru-RU" sz="1600" dirty="0" smtClean="0"/>
                        <a:t>225,290,</a:t>
                      </a:r>
                    </a:p>
                    <a:p>
                      <a:r>
                        <a:rPr lang="ru-RU" sz="1600" dirty="0" smtClean="0"/>
                        <a:t>310,340</a:t>
                      </a:r>
                      <a:endParaRPr lang="ru-RU" sz="1600" dirty="0"/>
                    </a:p>
                  </a:txBody>
                  <a:tcPr/>
                </a:tc>
                <a:tc>
                  <a:txBody>
                    <a:bodyPr/>
                    <a:lstStyle/>
                    <a:p>
                      <a:r>
                        <a:rPr lang="ru-RU" sz="1600" dirty="0" smtClean="0"/>
                        <a:t>20600,</a:t>
                      </a:r>
                    </a:p>
                    <a:p>
                      <a:r>
                        <a:rPr lang="ru-RU" sz="1600" dirty="0" smtClean="0"/>
                        <a:t>30200</a:t>
                      </a:r>
                      <a:endParaRPr lang="ru-RU" sz="1600" dirty="0"/>
                    </a:p>
                  </a:txBody>
                  <a:tcPr/>
                </a:tc>
                <a:tc>
                  <a:txBody>
                    <a:bodyPr/>
                    <a:lstStyle/>
                    <a:p>
                      <a:r>
                        <a:rPr lang="ru-RU" sz="1600" dirty="0" smtClean="0"/>
                        <a:t>Тепло, вода, свет </a:t>
                      </a:r>
                    </a:p>
                    <a:p>
                      <a:r>
                        <a:rPr lang="ru-RU" sz="1600" dirty="0" smtClean="0"/>
                        <a:t>ПП,</a:t>
                      </a:r>
                      <a:r>
                        <a:rPr lang="ru-RU" sz="1600" baseline="0" dirty="0" smtClean="0"/>
                        <a:t> запчасти, к/</a:t>
                      </a:r>
                      <a:r>
                        <a:rPr lang="ru-RU" sz="1600" baseline="0" dirty="0" err="1" smtClean="0"/>
                        <a:t>тов,смс</a:t>
                      </a:r>
                      <a:r>
                        <a:rPr lang="ru-RU" sz="1600" baseline="0" dirty="0" smtClean="0"/>
                        <a:t>, </a:t>
                      </a:r>
                      <a:r>
                        <a:rPr lang="ru-RU" sz="1600" baseline="0" dirty="0" err="1" smtClean="0"/>
                        <a:t>ГСМ,Мед</a:t>
                      </a:r>
                      <a:r>
                        <a:rPr lang="ru-RU" sz="1600" baseline="0" dirty="0" smtClean="0"/>
                        <a:t>.</a:t>
                      </a:r>
                    </a:p>
                    <a:p>
                      <a:r>
                        <a:rPr lang="ru-RU" sz="1600" baseline="0" dirty="0" smtClean="0"/>
                        <a:t>ОС</a:t>
                      </a:r>
                      <a:endParaRPr lang="ru-RU" sz="1600" dirty="0"/>
                    </a:p>
                  </a:txBody>
                  <a:tcPr/>
                </a:tc>
                <a:tc>
                  <a:txBody>
                    <a:bodyPr/>
                    <a:lstStyle/>
                    <a:p>
                      <a:r>
                        <a:rPr lang="ru-RU" sz="1600" dirty="0" smtClean="0"/>
                        <a:t>223</a:t>
                      </a:r>
                    </a:p>
                    <a:p>
                      <a:r>
                        <a:rPr lang="ru-RU" sz="1600" dirty="0" smtClean="0"/>
                        <a:t>340</a:t>
                      </a:r>
                    </a:p>
                    <a:p>
                      <a:r>
                        <a:rPr lang="ru-RU" sz="1600" dirty="0" smtClean="0"/>
                        <a:t>340</a:t>
                      </a:r>
                    </a:p>
                    <a:p>
                      <a:r>
                        <a:rPr lang="ru-RU" sz="1600" dirty="0" smtClean="0"/>
                        <a:t>310</a:t>
                      </a:r>
                      <a:endParaRPr lang="ru-RU" sz="1600" dirty="0"/>
                    </a:p>
                  </a:txBody>
                  <a:tcPr/>
                </a:tc>
                <a:extLst>
                  <a:ext uri="{0D108BD9-81ED-4DB2-BD59-A6C34878D82A}">
                    <a16:rowId xmlns:a16="http://schemas.microsoft.com/office/drawing/2014/main" val="10005"/>
                  </a:ext>
                </a:extLst>
              </a:tr>
              <a:tr h="582041">
                <a:tc>
                  <a:txBody>
                    <a:bodyPr/>
                    <a:lstStyle/>
                    <a:p>
                      <a:r>
                        <a:rPr lang="ru-RU" dirty="0" smtClean="0"/>
                        <a:t>244</a:t>
                      </a:r>
                      <a:endParaRPr lang="ru-RU" dirty="0"/>
                    </a:p>
                  </a:txBody>
                  <a:tcPr/>
                </a:tc>
                <a:tc>
                  <a:txBody>
                    <a:bodyPr/>
                    <a:lstStyle/>
                    <a:p>
                      <a:r>
                        <a:rPr lang="ru-RU" sz="1600" dirty="0" smtClean="0"/>
                        <a:t>226</a:t>
                      </a:r>
                      <a:r>
                        <a:rPr lang="ru-RU" sz="1600" baseline="0" dirty="0" smtClean="0"/>
                        <a:t> ст.</a:t>
                      </a:r>
                      <a:endParaRPr lang="ru-RU" sz="1600" dirty="0"/>
                    </a:p>
                  </a:txBody>
                  <a:tcPr/>
                </a:tc>
                <a:tc>
                  <a:txBody>
                    <a:bodyPr/>
                    <a:lstStyle/>
                    <a:p>
                      <a:r>
                        <a:rPr lang="ru-RU" sz="1600" dirty="0" smtClean="0"/>
                        <a:t>30226 (109</a:t>
                      </a:r>
                      <a:r>
                        <a:rPr lang="ru-RU" sz="1600" baseline="0" dirty="0" smtClean="0"/>
                        <a:t> </a:t>
                      </a:r>
                      <a:r>
                        <a:rPr lang="ru-RU" sz="1600" dirty="0" smtClean="0"/>
                        <a:t>счет  в разрезе затрат)</a:t>
                      </a:r>
                      <a:endParaRPr lang="ru-RU" sz="1600" dirty="0"/>
                    </a:p>
                  </a:txBody>
                  <a:tcPr/>
                </a:tc>
                <a:tc>
                  <a:txBody>
                    <a:bodyPr/>
                    <a:lstStyle/>
                    <a:p>
                      <a:r>
                        <a:rPr lang="ru-RU" sz="1600" dirty="0" smtClean="0"/>
                        <a:t>Договоры ГПХ или услуги, работы..</a:t>
                      </a:r>
                      <a:endParaRPr lang="ru-RU" sz="1600" dirty="0"/>
                    </a:p>
                  </a:txBody>
                  <a:tcPr/>
                </a:tc>
                <a:tc>
                  <a:txBody>
                    <a:bodyPr/>
                    <a:lstStyle/>
                    <a:p>
                      <a:r>
                        <a:rPr lang="ru-RU" sz="1600" dirty="0" smtClean="0"/>
                        <a:t>226</a:t>
                      </a:r>
                      <a:endParaRPr lang="ru-RU" sz="1600"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587152"/>
          </a:xfrm>
        </p:spPr>
        <p:txBody>
          <a:bodyPr>
            <a:normAutofit fontScale="90000"/>
          </a:bodyPr>
          <a:lstStyle/>
          <a:p>
            <a:endParaRPr lang="ru-RU" dirty="0"/>
          </a:p>
        </p:txBody>
      </p:sp>
      <p:sp>
        <p:nvSpPr>
          <p:cNvPr id="3" name="Содержимое 2"/>
          <p:cNvSpPr>
            <a:spLocks noGrp="1"/>
          </p:cNvSpPr>
          <p:nvPr>
            <p:ph idx="1"/>
          </p:nvPr>
        </p:nvSpPr>
        <p:spPr>
          <a:xfrm>
            <a:off x="609599" y="1340768"/>
            <a:ext cx="6347714" cy="4700595"/>
          </a:xfrm>
        </p:spPr>
        <p:txBody>
          <a:bodyPr>
            <a:normAutofit/>
          </a:bodyPr>
          <a:lstStyle/>
          <a:p>
            <a:endParaRPr lang="ru-RU" dirty="0" smtClean="0"/>
          </a:p>
          <a:p>
            <a:r>
              <a:rPr lang="ru-RU" b="1" u="sng" dirty="0" smtClean="0"/>
              <a:t>Добавлены и скорректированы операции по счету 020500000: </a:t>
            </a:r>
          </a:p>
          <a:p>
            <a:r>
              <a:rPr lang="ru-RU" b="1" dirty="0" smtClean="0"/>
              <a:t>Дт 720531560     Кт 740110130 </a:t>
            </a:r>
            <a:r>
              <a:rPr lang="ru-RU" dirty="0" smtClean="0"/>
              <a:t>- начисление доходов медицинскими учреждениями по программе ОМС; </a:t>
            </a:r>
          </a:p>
          <a:p>
            <a:r>
              <a:rPr lang="ru-RU" b="1" dirty="0" smtClean="0"/>
              <a:t>Дт 220520000    Кт 240110120 </a:t>
            </a:r>
            <a:r>
              <a:rPr lang="ru-RU" dirty="0" smtClean="0"/>
              <a:t>– начисление доходов от аренды имущества; </a:t>
            </a:r>
          </a:p>
          <a:p>
            <a:r>
              <a:rPr lang="ru-RU" b="1" dirty="0" smtClean="0"/>
              <a:t>Дт 220500000    Кт 240110100 </a:t>
            </a:r>
            <a:r>
              <a:rPr lang="ru-RU" dirty="0" smtClean="0"/>
              <a:t>– начисление доходов по безвозмездным поступлениям, пожертвованиям, грантам; </a:t>
            </a:r>
          </a:p>
          <a:p>
            <a:r>
              <a:rPr lang="ru-RU" b="1" dirty="0" smtClean="0"/>
              <a:t>Дт 020531560    Кт 040140130 </a:t>
            </a:r>
            <a:r>
              <a:rPr lang="ru-RU" dirty="0" smtClean="0"/>
              <a:t>– начисление доходов по сданным этапам долгосрочных договоров. </a:t>
            </a:r>
          </a:p>
          <a:p>
            <a:endParaRPr lang="ru-RU"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332656"/>
            <a:ext cx="6347713" cy="720080"/>
          </a:xfrm>
        </p:spPr>
        <p:txBody>
          <a:bodyPr>
            <a:normAutofit fontScale="90000"/>
          </a:bodyPr>
          <a:lstStyle/>
          <a:p>
            <a:r>
              <a:rPr lang="ru-RU" b="1" dirty="0" smtClean="0"/>
              <a:t>Учет 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609599" y="980728"/>
            <a:ext cx="6347714" cy="5060635"/>
          </a:xfrm>
        </p:spPr>
        <p:txBody>
          <a:bodyPr>
            <a:normAutofit fontScale="92500" lnSpcReduction="10000"/>
          </a:bodyPr>
          <a:lstStyle/>
          <a:p>
            <a:endParaRPr lang="ru-RU" dirty="0" smtClean="0"/>
          </a:p>
          <a:p>
            <a:r>
              <a:rPr lang="ru-RU" b="1" dirty="0" smtClean="0"/>
              <a:t>Добавлены и скорректированы операции по счету 020500000: </a:t>
            </a:r>
          </a:p>
          <a:p>
            <a:r>
              <a:rPr lang="ru-RU" b="1" dirty="0" smtClean="0"/>
              <a:t>Дт 020983560    Кт 040140172 </a:t>
            </a:r>
            <a:r>
              <a:rPr lang="ru-RU" dirty="0" smtClean="0"/>
              <a:t>- </a:t>
            </a:r>
            <a:r>
              <a:rPr lang="ru-RU" i="1" dirty="0" smtClean="0"/>
              <a:t>начисление задолженности покупателей по договору с переходом права собственности не в текущем периоде; </a:t>
            </a:r>
          </a:p>
          <a:p>
            <a:r>
              <a:rPr lang="ru-RU" b="1" dirty="0" smtClean="0"/>
              <a:t>Дт 020581560    Кт 040140180 </a:t>
            </a:r>
            <a:r>
              <a:rPr lang="ru-RU" dirty="0" smtClean="0"/>
              <a:t>– </a:t>
            </a:r>
            <a:r>
              <a:rPr lang="ru-RU" i="1" dirty="0" smtClean="0"/>
              <a:t>начисление доходов будущих периодов по соглашениям о предоставлении грантов, субсидий в том числе на иные цели не в текущем периоде; </a:t>
            </a:r>
          </a:p>
          <a:p>
            <a:r>
              <a:rPr lang="ru-RU" b="1" dirty="0" smtClean="0"/>
              <a:t>Дт 230200000    Кт 220500000 </a:t>
            </a:r>
            <a:r>
              <a:rPr lang="ru-RU" i="1" dirty="0" smtClean="0"/>
              <a:t>– зачет взаимных требований. </a:t>
            </a:r>
          </a:p>
          <a:p>
            <a:endParaRPr lang="ru-RU" dirty="0" smtClean="0"/>
          </a:p>
          <a:p>
            <a:r>
              <a:rPr lang="ru-RU" b="1" dirty="0" smtClean="0">
                <a:solidFill>
                  <a:schemeClr val="accent5">
                    <a:lumMod val="75000"/>
                  </a:schemeClr>
                </a:solidFill>
              </a:rPr>
              <a:t>В счете 020600000 дополнено: </a:t>
            </a:r>
          </a:p>
          <a:p>
            <a:r>
              <a:rPr lang="ru-RU" b="1" dirty="0" smtClean="0">
                <a:solidFill>
                  <a:schemeClr val="accent5">
                    <a:lumMod val="75000"/>
                  </a:schemeClr>
                </a:solidFill>
              </a:rPr>
              <a:t>Дт 030211000    Кт 020611000 </a:t>
            </a:r>
            <a:r>
              <a:rPr lang="ru-RU" dirty="0" smtClean="0">
                <a:solidFill>
                  <a:schemeClr val="accent5">
                    <a:lumMod val="75000"/>
                  </a:schemeClr>
                </a:solidFill>
              </a:rPr>
              <a:t>- перерасчет излишне выплаченной заработной платы методом «Красное </a:t>
            </a:r>
            <a:r>
              <a:rPr lang="ru-RU" dirty="0" err="1" smtClean="0">
                <a:solidFill>
                  <a:schemeClr val="accent5">
                    <a:lumMod val="75000"/>
                  </a:schemeClr>
                </a:solidFill>
              </a:rPr>
              <a:t>сторно</a:t>
            </a:r>
            <a:r>
              <a:rPr lang="ru-RU" dirty="0" smtClean="0">
                <a:solidFill>
                  <a:schemeClr val="accent5">
                    <a:lumMod val="75000"/>
                  </a:schemeClr>
                </a:solidFill>
              </a:rPr>
              <a:t>»; </a:t>
            </a:r>
          </a:p>
          <a:p>
            <a:endParaRPr lang="ru-RU" dirty="0" smtClean="0"/>
          </a:p>
          <a:p>
            <a:endParaRPr lang="ru-RU" dirty="0" smtClean="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288032"/>
          </a:xfrm>
        </p:spPr>
        <p:txBody>
          <a:bodyPr>
            <a:normAutofit fontScale="90000"/>
          </a:bodyPr>
          <a:lstStyle/>
          <a:p>
            <a:endParaRPr lang="ru-RU" dirty="0"/>
          </a:p>
        </p:txBody>
      </p:sp>
      <p:sp>
        <p:nvSpPr>
          <p:cNvPr id="3" name="Содержимое 2"/>
          <p:cNvSpPr>
            <a:spLocks noGrp="1"/>
          </p:cNvSpPr>
          <p:nvPr>
            <p:ph idx="1"/>
          </p:nvPr>
        </p:nvSpPr>
        <p:spPr>
          <a:xfrm>
            <a:off x="467544" y="620688"/>
            <a:ext cx="6489769" cy="5420675"/>
          </a:xfrm>
        </p:spPr>
        <p:txBody>
          <a:bodyPr>
            <a:normAutofit/>
          </a:bodyPr>
          <a:lstStyle/>
          <a:p>
            <a:endParaRPr lang="ru-RU" dirty="0" smtClean="0"/>
          </a:p>
          <a:p>
            <a:r>
              <a:rPr lang="ru-RU" b="1" dirty="0" smtClean="0"/>
              <a:t>В счете 020800000 дополнено</a:t>
            </a:r>
            <a:r>
              <a:rPr lang="ru-RU" dirty="0" smtClean="0"/>
              <a:t>: </a:t>
            </a:r>
          </a:p>
          <a:p>
            <a:r>
              <a:rPr lang="ru-RU" b="1" dirty="0" smtClean="0"/>
              <a:t>Дт 020800000    Кт 021003660 </a:t>
            </a:r>
            <a:r>
              <a:rPr lang="ru-RU" i="1" dirty="0" smtClean="0"/>
              <a:t>– получение наличных средств и оплата за приобретенные товары и услуги картой, выданной органом ФК; </a:t>
            </a:r>
          </a:p>
          <a:p>
            <a:r>
              <a:rPr lang="ru-RU" b="1" dirty="0" smtClean="0"/>
              <a:t>Дт 020800000    Кт 040110171 </a:t>
            </a:r>
            <a:r>
              <a:rPr lang="ru-RU" i="1" dirty="0" smtClean="0"/>
              <a:t>– положительная курсовая разница по суммам в иностранной валюте; </a:t>
            </a:r>
          </a:p>
          <a:p>
            <a:r>
              <a:rPr lang="ru-RU" b="1" dirty="0" smtClean="0"/>
              <a:t>Дт 040110171      Кт 020800000 </a:t>
            </a:r>
            <a:r>
              <a:rPr lang="ru-RU" dirty="0" smtClean="0"/>
              <a:t>- </a:t>
            </a:r>
            <a:r>
              <a:rPr lang="ru-RU" i="1" dirty="0" smtClean="0"/>
              <a:t>отрицательная курсовая разница; </a:t>
            </a:r>
          </a:p>
          <a:p>
            <a:r>
              <a:rPr lang="ru-RU" b="1" dirty="0" smtClean="0"/>
              <a:t>Дт 020800000       Кт 040110173 </a:t>
            </a:r>
            <a:r>
              <a:rPr lang="ru-RU" dirty="0" smtClean="0"/>
              <a:t>- </a:t>
            </a:r>
            <a:r>
              <a:rPr lang="ru-RU" i="1" dirty="0" smtClean="0"/>
              <a:t>списание невостребованной кредиторской задолженности; </a:t>
            </a:r>
          </a:p>
          <a:p>
            <a:endParaRPr lang="ru-RU" dirty="0" smtClean="0"/>
          </a:p>
          <a:p>
            <a:r>
              <a:rPr lang="ru-RU" dirty="0" smtClean="0"/>
              <a:t>Одновременно счет 20 «Задолженность, невостребованная кредиторами». </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504056"/>
          </a:xfrm>
        </p:spPr>
        <p:txBody>
          <a:bodyPr>
            <a:normAutofit fontScale="90000"/>
          </a:bodyPr>
          <a:lstStyle/>
          <a:p>
            <a:r>
              <a:rPr lang="ru-RU" b="1" dirty="0" smtClean="0"/>
              <a:t>Учет финансовых активов </a:t>
            </a:r>
            <a:r>
              <a:rPr lang="ru-RU" dirty="0" smtClean="0"/>
              <a:t/>
            </a:r>
            <a:br>
              <a:rPr lang="ru-RU" dirty="0" smtClean="0"/>
            </a:br>
            <a:endParaRPr lang="ru-RU" dirty="0"/>
          </a:p>
        </p:txBody>
      </p:sp>
      <p:sp>
        <p:nvSpPr>
          <p:cNvPr id="3" name="Содержимое 2"/>
          <p:cNvSpPr>
            <a:spLocks noGrp="1"/>
          </p:cNvSpPr>
          <p:nvPr>
            <p:ph idx="1"/>
          </p:nvPr>
        </p:nvSpPr>
        <p:spPr>
          <a:xfrm>
            <a:off x="395536" y="836712"/>
            <a:ext cx="7200800" cy="5204651"/>
          </a:xfrm>
        </p:spPr>
        <p:txBody>
          <a:bodyPr>
            <a:normAutofit fontScale="92500" lnSpcReduction="20000"/>
          </a:bodyPr>
          <a:lstStyle/>
          <a:p>
            <a:endParaRPr lang="ru-RU" dirty="0" smtClean="0"/>
          </a:p>
          <a:p>
            <a:r>
              <a:rPr lang="ru-RU" b="1" dirty="0" smtClean="0"/>
              <a:t>Счет 020900000 приведен в соответствие с Инструкцией 157н: </a:t>
            </a:r>
          </a:p>
          <a:p>
            <a:r>
              <a:rPr lang="ru-RU" b="1" dirty="0" smtClean="0"/>
              <a:t>Дт 220900000     Кт 240110172 </a:t>
            </a:r>
            <a:r>
              <a:rPr lang="ru-RU" dirty="0" smtClean="0"/>
              <a:t>– </a:t>
            </a:r>
            <a:r>
              <a:rPr lang="ru-RU" i="1" dirty="0" smtClean="0"/>
              <a:t>недостачи, хищения и ущерб НФА; </a:t>
            </a:r>
          </a:p>
          <a:p>
            <a:r>
              <a:rPr lang="ru-RU" b="1" dirty="0" smtClean="0"/>
              <a:t>Дт 020930560       Кт 040110130 </a:t>
            </a:r>
            <a:r>
              <a:rPr lang="ru-RU" dirty="0" smtClean="0"/>
              <a:t>– </a:t>
            </a:r>
            <a:r>
              <a:rPr lang="ru-RU" i="1" dirty="0" smtClean="0"/>
              <a:t>задолженности по излишним выплатам </a:t>
            </a:r>
            <a:r>
              <a:rPr lang="ru-RU" i="1" dirty="0" err="1" smtClean="0"/>
              <a:t>з</a:t>
            </a:r>
            <a:r>
              <a:rPr lang="ru-RU" i="1" dirty="0" smtClean="0"/>
              <a:t>/</a:t>
            </a:r>
            <a:r>
              <a:rPr lang="ru-RU" i="1" dirty="0" err="1" smtClean="0"/>
              <a:t>п</a:t>
            </a:r>
            <a:r>
              <a:rPr lang="ru-RU" i="1" dirty="0" smtClean="0"/>
              <a:t>, отпускных, по решению суда; </a:t>
            </a:r>
          </a:p>
          <a:p>
            <a:r>
              <a:rPr lang="ru-RU" b="1" dirty="0" smtClean="0"/>
              <a:t>Дт 020940560         Кт 040110140 </a:t>
            </a:r>
            <a:r>
              <a:rPr lang="ru-RU" dirty="0" smtClean="0"/>
              <a:t>– </a:t>
            </a:r>
            <a:r>
              <a:rPr lang="ru-RU" i="1" dirty="0" smtClean="0"/>
              <a:t>проценты за пользование чужими средствами, страховые случаи, штрафы и иные выплаты за нарушение условий договоров. </a:t>
            </a:r>
          </a:p>
          <a:p>
            <a:endParaRPr lang="ru-RU" dirty="0" smtClean="0"/>
          </a:p>
          <a:p>
            <a:r>
              <a:rPr lang="ru-RU" b="1" dirty="0" smtClean="0">
                <a:solidFill>
                  <a:srgbClr val="7030A0"/>
                </a:solidFill>
              </a:rPr>
              <a:t>Добавлены операции по счету 020900000: </a:t>
            </a:r>
          </a:p>
          <a:p>
            <a:r>
              <a:rPr lang="ru-RU" b="1" dirty="0" smtClean="0">
                <a:solidFill>
                  <a:srgbClr val="7030A0"/>
                </a:solidFill>
              </a:rPr>
              <a:t>Дт 020930000     Кт 020600000, 020800000 </a:t>
            </a:r>
            <a:r>
              <a:rPr lang="ru-RU" dirty="0" smtClean="0">
                <a:solidFill>
                  <a:srgbClr val="7030A0"/>
                </a:solidFill>
              </a:rPr>
              <a:t>– </a:t>
            </a:r>
            <a:r>
              <a:rPr lang="ru-RU" i="1" dirty="0" smtClean="0">
                <a:solidFill>
                  <a:srgbClr val="7030A0"/>
                </a:solidFill>
              </a:rPr>
              <a:t>перенос непогашенных задолженностей; </a:t>
            </a:r>
          </a:p>
          <a:p>
            <a:r>
              <a:rPr lang="ru-RU" b="1" dirty="0" smtClean="0">
                <a:solidFill>
                  <a:srgbClr val="7030A0"/>
                </a:solidFill>
              </a:rPr>
              <a:t>Дт 230200000       Кт 220940660 </a:t>
            </a:r>
            <a:r>
              <a:rPr lang="ru-RU" dirty="0" smtClean="0">
                <a:solidFill>
                  <a:srgbClr val="7030A0"/>
                </a:solidFill>
              </a:rPr>
              <a:t>– </a:t>
            </a:r>
            <a:r>
              <a:rPr lang="ru-RU" i="1" dirty="0" smtClean="0">
                <a:solidFill>
                  <a:srgbClr val="7030A0"/>
                </a:solidFill>
              </a:rPr>
              <a:t>взаимозачет по обязательствам и нарушениям условий договоров; </a:t>
            </a:r>
          </a:p>
          <a:p>
            <a:r>
              <a:rPr lang="ru-RU" b="1" dirty="0" smtClean="0">
                <a:solidFill>
                  <a:srgbClr val="7030A0"/>
                </a:solidFill>
              </a:rPr>
              <a:t>Дт 230406830         Кт 220940660 </a:t>
            </a:r>
            <a:r>
              <a:rPr lang="ru-RU" dirty="0" smtClean="0">
                <a:solidFill>
                  <a:srgbClr val="7030A0"/>
                </a:solidFill>
              </a:rPr>
              <a:t>- </a:t>
            </a:r>
            <a:r>
              <a:rPr lang="ru-RU" i="1" dirty="0" smtClean="0">
                <a:solidFill>
                  <a:srgbClr val="7030A0"/>
                </a:solidFill>
              </a:rPr>
              <a:t>в части обязательств по договору, принятых за счет иных источников финансового обеспечения. </a:t>
            </a:r>
          </a:p>
          <a:p>
            <a:endParaRPr lang="ru-RU" dirty="0" smtClean="0"/>
          </a:p>
          <a:p>
            <a:endParaRPr lang="ru-RU" dirty="0" smtClean="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216024"/>
          </a:xfrm>
        </p:spPr>
        <p:txBody>
          <a:bodyPr>
            <a:normAutofit fontScale="90000"/>
          </a:bodyPr>
          <a:lstStyle/>
          <a:p>
            <a:endParaRPr lang="ru-RU" dirty="0"/>
          </a:p>
        </p:txBody>
      </p:sp>
      <p:sp>
        <p:nvSpPr>
          <p:cNvPr id="3" name="Содержимое 2"/>
          <p:cNvSpPr>
            <a:spLocks noGrp="1"/>
          </p:cNvSpPr>
          <p:nvPr>
            <p:ph idx="1"/>
          </p:nvPr>
        </p:nvSpPr>
        <p:spPr>
          <a:xfrm>
            <a:off x="323528" y="836712"/>
            <a:ext cx="6633785" cy="5204651"/>
          </a:xfrm>
        </p:spPr>
        <p:txBody>
          <a:bodyPr>
            <a:normAutofit lnSpcReduction="10000"/>
          </a:bodyPr>
          <a:lstStyle/>
          <a:p>
            <a:r>
              <a:rPr lang="ru-RU" b="1" dirty="0" smtClean="0"/>
              <a:t>Скорректировано название счета 021010000 «Расчеты по налоговым вычетам по НДС»: </a:t>
            </a:r>
          </a:p>
          <a:p>
            <a:r>
              <a:rPr lang="ru-RU" dirty="0" smtClean="0"/>
              <a:t>Добавлены субсчета в соответствии с Инструкцией 157н: </a:t>
            </a:r>
          </a:p>
          <a:p>
            <a:r>
              <a:rPr lang="ru-RU" dirty="0" smtClean="0"/>
              <a:t>021011000 «Расчеты по НДС по авансам полученным»; </a:t>
            </a:r>
          </a:p>
          <a:p>
            <a:r>
              <a:rPr lang="ru-RU" dirty="0" smtClean="0"/>
              <a:t>021012000 «Расчеты по НДС по приобретенным материальным ценностям, работам, услугам». </a:t>
            </a:r>
          </a:p>
          <a:p>
            <a:r>
              <a:rPr lang="ru-RU" dirty="0" smtClean="0"/>
              <a:t>Добавлены описания операций. </a:t>
            </a:r>
          </a:p>
          <a:p>
            <a:endParaRPr lang="ru-RU" dirty="0" smtClean="0"/>
          </a:p>
          <a:p>
            <a:endParaRPr lang="ru-RU" dirty="0" smtClean="0"/>
          </a:p>
          <a:p>
            <a:r>
              <a:rPr lang="ru-RU" b="1" dirty="0" smtClean="0">
                <a:solidFill>
                  <a:srgbClr val="7030A0"/>
                </a:solidFill>
              </a:rPr>
              <a:t>Изменены операции счета 021006000 «Расчеты с учредителем»: </a:t>
            </a:r>
          </a:p>
          <a:p>
            <a:r>
              <a:rPr lang="ru-RU" b="1" dirty="0" smtClean="0">
                <a:solidFill>
                  <a:srgbClr val="7030A0"/>
                </a:solidFill>
              </a:rPr>
              <a:t>Дт 040110172    Кт 021006660 </a:t>
            </a:r>
            <a:r>
              <a:rPr lang="ru-RU" dirty="0" smtClean="0">
                <a:solidFill>
                  <a:srgbClr val="7030A0"/>
                </a:solidFill>
              </a:rPr>
              <a:t>– </a:t>
            </a:r>
            <a:r>
              <a:rPr lang="ru-RU" i="1" dirty="0" smtClean="0">
                <a:solidFill>
                  <a:srgbClr val="7030A0"/>
                </a:solidFill>
              </a:rPr>
              <a:t>в сумме балансовой стоимости принятого к учету ОЦИ; </a:t>
            </a:r>
          </a:p>
          <a:p>
            <a:r>
              <a:rPr lang="ru-RU" b="1" dirty="0" smtClean="0">
                <a:solidFill>
                  <a:srgbClr val="7030A0"/>
                </a:solidFill>
              </a:rPr>
              <a:t>Дт 040110172    Кт 021006660 </a:t>
            </a:r>
            <a:r>
              <a:rPr lang="ru-RU" dirty="0" smtClean="0">
                <a:solidFill>
                  <a:srgbClr val="7030A0"/>
                </a:solidFill>
              </a:rPr>
              <a:t>- </a:t>
            </a:r>
            <a:r>
              <a:rPr lang="ru-RU" i="1" dirty="0" smtClean="0">
                <a:solidFill>
                  <a:srgbClr val="7030A0"/>
                </a:solidFill>
              </a:rPr>
              <a:t>в сумме балансовой стоимости выбывающего ОЦИ методом «Красное </a:t>
            </a:r>
            <a:r>
              <a:rPr lang="ru-RU" i="1" dirty="0" err="1" smtClean="0">
                <a:solidFill>
                  <a:srgbClr val="7030A0"/>
                </a:solidFill>
              </a:rPr>
              <a:t>сторно</a:t>
            </a:r>
            <a:r>
              <a:rPr lang="ru-RU" i="1" dirty="0" smtClean="0">
                <a:solidFill>
                  <a:srgbClr val="7030A0"/>
                </a:solidFill>
              </a:rPr>
              <a:t>». </a:t>
            </a:r>
          </a:p>
          <a:p>
            <a:endParaRPr lang="ru-RU" dirty="0" smtClean="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432048"/>
          </a:xfrm>
        </p:spPr>
        <p:txBody>
          <a:bodyPr>
            <a:normAutofit fontScale="90000"/>
          </a:bodyPr>
          <a:lstStyle/>
          <a:p>
            <a:r>
              <a:rPr lang="ru-RU" dirty="0" smtClean="0"/>
              <a:t>Обязательства</a:t>
            </a:r>
            <a:endParaRPr lang="ru-RU" dirty="0"/>
          </a:p>
        </p:txBody>
      </p:sp>
      <p:sp>
        <p:nvSpPr>
          <p:cNvPr id="3" name="Содержимое 2"/>
          <p:cNvSpPr>
            <a:spLocks noGrp="1"/>
          </p:cNvSpPr>
          <p:nvPr>
            <p:ph idx="1"/>
          </p:nvPr>
        </p:nvSpPr>
        <p:spPr>
          <a:xfrm>
            <a:off x="395536" y="980728"/>
            <a:ext cx="6561777" cy="5060635"/>
          </a:xfrm>
        </p:spPr>
        <p:txBody>
          <a:bodyPr>
            <a:normAutofit fontScale="92500" lnSpcReduction="20000"/>
          </a:bodyPr>
          <a:lstStyle/>
          <a:p>
            <a:endParaRPr lang="ru-RU" dirty="0" smtClean="0"/>
          </a:p>
          <a:p>
            <a:r>
              <a:rPr lang="ru-RU" b="1" dirty="0" smtClean="0"/>
              <a:t>Скорректированы операции счета 030304000 «Расчеты по налогу на добавленную стоимость»: </a:t>
            </a:r>
          </a:p>
          <a:p>
            <a:r>
              <a:rPr lang="ru-RU" b="1" dirty="0" smtClean="0"/>
              <a:t>Дт 240110100   Кт 030304730 </a:t>
            </a:r>
            <a:r>
              <a:rPr lang="ru-RU" i="1" dirty="0" smtClean="0"/>
              <a:t>– начислен НДС при реализации; </a:t>
            </a:r>
          </a:p>
          <a:p>
            <a:r>
              <a:rPr lang="ru-RU" b="1" dirty="0" smtClean="0"/>
              <a:t>Дт 221011560     Кт 230304730 </a:t>
            </a:r>
            <a:r>
              <a:rPr lang="ru-RU" dirty="0" smtClean="0"/>
              <a:t>– </a:t>
            </a:r>
            <a:r>
              <a:rPr lang="ru-RU" i="1" dirty="0" smtClean="0"/>
              <a:t>начислен НДС по авансам полученным; </a:t>
            </a:r>
          </a:p>
          <a:p>
            <a:r>
              <a:rPr lang="ru-RU" b="1" dirty="0" smtClean="0"/>
              <a:t>Дт 030304830       Кт 021012660 </a:t>
            </a:r>
            <a:r>
              <a:rPr lang="ru-RU" dirty="0" smtClean="0"/>
              <a:t>– </a:t>
            </a:r>
            <a:r>
              <a:rPr lang="ru-RU" i="1" dirty="0" smtClean="0"/>
              <a:t>отражен НДС к вычету. </a:t>
            </a:r>
          </a:p>
          <a:p>
            <a:endParaRPr lang="ru-RU" dirty="0" smtClean="0"/>
          </a:p>
          <a:p>
            <a:r>
              <a:rPr lang="ru-RU" b="1" dirty="0" smtClean="0">
                <a:solidFill>
                  <a:srgbClr val="7030A0"/>
                </a:solidFill>
              </a:rPr>
              <a:t>Скорректированы операции счета 030304000 «Расчеты по налогу на добавленную стоимость»: </a:t>
            </a:r>
          </a:p>
          <a:p>
            <a:r>
              <a:rPr lang="ru-RU" dirty="0" smtClean="0">
                <a:solidFill>
                  <a:srgbClr val="7030A0"/>
                </a:solidFill>
              </a:rPr>
              <a:t>Дт 240110100 Кт 030304730 – </a:t>
            </a:r>
            <a:r>
              <a:rPr lang="ru-RU" i="1" dirty="0" smtClean="0">
                <a:solidFill>
                  <a:srgbClr val="7030A0"/>
                </a:solidFill>
              </a:rPr>
              <a:t>начислен НДС при реализации; </a:t>
            </a:r>
          </a:p>
          <a:p>
            <a:r>
              <a:rPr lang="ru-RU" dirty="0" smtClean="0">
                <a:solidFill>
                  <a:srgbClr val="7030A0"/>
                </a:solidFill>
              </a:rPr>
              <a:t>Дт 221011560 Кт 230304730 </a:t>
            </a:r>
            <a:r>
              <a:rPr lang="ru-RU" i="1" dirty="0" smtClean="0">
                <a:solidFill>
                  <a:srgbClr val="7030A0"/>
                </a:solidFill>
              </a:rPr>
              <a:t>– начислен НДС по авансам полученным; </a:t>
            </a:r>
          </a:p>
          <a:p>
            <a:r>
              <a:rPr lang="ru-RU" dirty="0" smtClean="0">
                <a:solidFill>
                  <a:srgbClr val="7030A0"/>
                </a:solidFill>
              </a:rPr>
              <a:t>Дт 030304830 Кт 021012660 – </a:t>
            </a:r>
            <a:r>
              <a:rPr lang="ru-RU" i="1" dirty="0" smtClean="0">
                <a:solidFill>
                  <a:srgbClr val="7030A0"/>
                </a:solidFill>
              </a:rPr>
              <a:t>отражен НДС к вычету </a:t>
            </a:r>
          </a:p>
          <a:p>
            <a:endParaRPr lang="ru-RU" dirty="0" smtClean="0"/>
          </a:p>
          <a:p>
            <a:endParaRPr lang="ru-RU"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648072"/>
          </a:xfrm>
        </p:spPr>
        <p:txBody>
          <a:bodyPr>
            <a:normAutofit/>
          </a:bodyPr>
          <a:lstStyle/>
          <a:p>
            <a:endParaRPr lang="ru-RU" dirty="0"/>
          </a:p>
        </p:txBody>
      </p:sp>
      <p:sp>
        <p:nvSpPr>
          <p:cNvPr id="3" name="Содержимое 2"/>
          <p:cNvSpPr>
            <a:spLocks noGrp="1"/>
          </p:cNvSpPr>
          <p:nvPr>
            <p:ph idx="1"/>
          </p:nvPr>
        </p:nvSpPr>
        <p:spPr>
          <a:xfrm>
            <a:off x="609599" y="1052736"/>
            <a:ext cx="6347714" cy="4988627"/>
          </a:xfrm>
        </p:spPr>
        <p:txBody>
          <a:bodyPr>
            <a:normAutofit fontScale="92500" lnSpcReduction="10000"/>
          </a:bodyPr>
          <a:lstStyle/>
          <a:p>
            <a:endParaRPr lang="ru-RU" dirty="0" smtClean="0"/>
          </a:p>
          <a:p>
            <a:r>
              <a:rPr lang="ru-RU" b="1" dirty="0" smtClean="0"/>
              <a:t>Скорректированы операции счета 030300000: </a:t>
            </a:r>
          </a:p>
          <a:p>
            <a:r>
              <a:rPr lang="ru-RU" b="1" dirty="0" smtClean="0"/>
              <a:t>Дт 040120200, 040110100, 010900000, 010600000</a:t>
            </a:r>
          </a:p>
          <a:p>
            <a:r>
              <a:rPr lang="ru-RU" b="1" dirty="0" smtClean="0"/>
              <a:t> Кт 030300000 </a:t>
            </a:r>
            <a:r>
              <a:rPr lang="ru-RU" dirty="0" smtClean="0"/>
              <a:t>– </a:t>
            </a:r>
            <a:r>
              <a:rPr lang="ru-RU" i="1" dirty="0" smtClean="0"/>
              <a:t>начислены суммы иных налогов, сборов, обязательных платежей. </a:t>
            </a:r>
          </a:p>
          <a:p>
            <a:endParaRPr lang="ru-RU" dirty="0" smtClean="0"/>
          </a:p>
          <a:p>
            <a:endParaRPr lang="ru-RU" dirty="0" smtClean="0"/>
          </a:p>
          <a:p>
            <a:endParaRPr lang="ru-RU" dirty="0" smtClean="0"/>
          </a:p>
          <a:p>
            <a:r>
              <a:rPr lang="ru-RU" b="1" dirty="0" smtClean="0"/>
              <a:t>Скорректированы операции счета 030401000: </a:t>
            </a:r>
          </a:p>
          <a:p>
            <a:r>
              <a:rPr lang="ru-RU" b="1" dirty="0" smtClean="0"/>
              <a:t>Дт 330401830  Кт 330406730 (было 340110173) </a:t>
            </a:r>
            <a:r>
              <a:rPr lang="ru-RU" dirty="0" smtClean="0"/>
              <a:t>– </a:t>
            </a:r>
            <a:r>
              <a:rPr lang="ru-RU" i="1" dirty="0" smtClean="0"/>
              <a:t>списание невостребованной задолженности по средствам, полученным во временное распоряжение; </a:t>
            </a:r>
          </a:p>
          <a:p>
            <a:r>
              <a:rPr lang="ru-RU" b="1" dirty="0" smtClean="0"/>
              <a:t>Дт 330401830     Кт 330406730 </a:t>
            </a:r>
            <a:r>
              <a:rPr lang="ru-RU" dirty="0" smtClean="0"/>
              <a:t>– </a:t>
            </a:r>
            <a:r>
              <a:rPr lang="ru-RU" i="1" dirty="0" smtClean="0"/>
              <a:t>удержание штрафов при нарушении условий договоров из сумм задатков и залогов. </a:t>
            </a:r>
          </a:p>
          <a:p>
            <a:endParaRPr lang="ru-RU" dirty="0" smtClean="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576064"/>
          </a:xfrm>
        </p:spPr>
        <p:txBody>
          <a:bodyPr>
            <a:normAutofit fontScale="90000"/>
          </a:bodyPr>
          <a:lstStyle/>
          <a:p>
            <a:endParaRPr lang="ru-RU" dirty="0"/>
          </a:p>
        </p:txBody>
      </p:sp>
      <p:sp>
        <p:nvSpPr>
          <p:cNvPr id="3" name="Содержимое 2"/>
          <p:cNvSpPr>
            <a:spLocks noGrp="1"/>
          </p:cNvSpPr>
          <p:nvPr>
            <p:ph idx="1"/>
          </p:nvPr>
        </p:nvSpPr>
        <p:spPr>
          <a:xfrm>
            <a:off x="609599" y="908720"/>
            <a:ext cx="6347714" cy="5132643"/>
          </a:xfrm>
        </p:spPr>
        <p:txBody>
          <a:bodyPr>
            <a:normAutofit/>
          </a:bodyPr>
          <a:lstStyle/>
          <a:p>
            <a:endParaRPr lang="ru-RU" dirty="0" smtClean="0"/>
          </a:p>
          <a:p>
            <a:r>
              <a:rPr lang="ru-RU" b="1" dirty="0" smtClean="0">
                <a:solidFill>
                  <a:schemeClr val="accent1">
                    <a:lumMod val="75000"/>
                  </a:schemeClr>
                </a:solidFill>
              </a:rPr>
              <a:t>Скорректированы операции счета 030403000: </a:t>
            </a:r>
          </a:p>
          <a:p>
            <a:r>
              <a:rPr lang="ru-RU" b="1" dirty="0" smtClean="0"/>
              <a:t>Дт 030403830    Кт 020900000 </a:t>
            </a:r>
            <a:r>
              <a:rPr lang="ru-RU" dirty="0" smtClean="0"/>
              <a:t>– зачтено произведенное удержание из </a:t>
            </a:r>
            <a:r>
              <a:rPr lang="ru-RU" dirty="0" err="1" smtClean="0"/>
              <a:t>з</a:t>
            </a:r>
            <a:r>
              <a:rPr lang="ru-RU" dirty="0" smtClean="0"/>
              <a:t>/</a:t>
            </a:r>
            <a:r>
              <a:rPr lang="ru-RU" dirty="0" err="1" smtClean="0"/>
              <a:t>п</a:t>
            </a:r>
            <a:r>
              <a:rPr lang="ru-RU" dirty="0" smtClean="0"/>
              <a:t> на сумму ущерба; </a:t>
            </a:r>
          </a:p>
          <a:p>
            <a:r>
              <a:rPr lang="ru-RU" b="1" dirty="0" smtClean="0"/>
              <a:t>Дт 030403830   Кт 030406730 </a:t>
            </a:r>
            <a:r>
              <a:rPr lang="ru-RU" dirty="0" smtClean="0"/>
              <a:t>– зачтено произведенное удержание из </a:t>
            </a:r>
            <a:r>
              <a:rPr lang="ru-RU" dirty="0" err="1" smtClean="0"/>
              <a:t>з</a:t>
            </a:r>
            <a:r>
              <a:rPr lang="ru-RU" dirty="0" smtClean="0"/>
              <a:t>/</a:t>
            </a:r>
            <a:r>
              <a:rPr lang="ru-RU" dirty="0" err="1" smtClean="0"/>
              <a:t>п</a:t>
            </a:r>
            <a:r>
              <a:rPr lang="ru-RU" dirty="0" smtClean="0"/>
              <a:t>, стипендии, иных доходов по иному виду финансового обеспечения (деятельности). </a:t>
            </a:r>
          </a:p>
          <a:p>
            <a:r>
              <a:rPr lang="ru-RU" b="1" dirty="0" smtClean="0"/>
              <a:t>Дт 030403830   Кт 040110173 </a:t>
            </a:r>
            <a:r>
              <a:rPr lang="ru-RU" dirty="0" smtClean="0"/>
              <a:t>- списание невостребованной кредиторской задолженности; </a:t>
            </a:r>
          </a:p>
          <a:p>
            <a:endParaRPr lang="ru-RU" dirty="0" smtClean="0"/>
          </a:p>
          <a:p>
            <a:r>
              <a:rPr lang="ru-RU" dirty="0" smtClean="0"/>
              <a:t>Одновременно счет 20 «Задолженность, невостребованная кредиторами». </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504056"/>
          </a:xfrm>
        </p:spPr>
        <p:txBody>
          <a:bodyPr>
            <a:normAutofit fontScale="90000"/>
          </a:bodyPr>
          <a:lstStyle/>
          <a:p>
            <a:endParaRPr lang="ru-RU" dirty="0"/>
          </a:p>
        </p:txBody>
      </p:sp>
      <p:sp>
        <p:nvSpPr>
          <p:cNvPr id="3" name="Содержимое 2"/>
          <p:cNvSpPr>
            <a:spLocks noGrp="1"/>
          </p:cNvSpPr>
          <p:nvPr>
            <p:ph idx="1"/>
          </p:nvPr>
        </p:nvSpPr>
        <p:spPr>
          <a:xfrm>
            <a:off x="323528" y="764704"/>
            <a:ext cx="7200800" cy="6093296"/>
          </a:xfrm>
        </p:spPr>
        <p:txBody>
          <a:bodyPr>
            <a:normAutofit fontScale="85000" lnSpcReduction="20000"/>
          </a:bodyPr>
          <a:lstStyle/>
          <a:p>
            <a:endParaRPr lang="ru-RU" dirty="0" smtClean="0"/>
          </a:p>
          <a:p>
            <a:r>
              <a:rPr lang="ru-RU" b="1" dirty="0" smtClean="0">
                <a:solidFill>
                  <a:schemeClr val="accent2">
                    <a:lumMod val="50000"/>
                  </a:schemeClr>
                </a:solidFill>
              </a:rPr>
              <a:t>Скорректированы и добавлены операции счета 030406000: </a:t>
            </a:r>
          </a:p>
          <a:p>
            <a:r>
              <a:rPr lang="ru-RU" b="1" dirty="0" smtClean="0">
                <a:solidFill>
                  <a:schemeClr val="accent2">
                    <a:lumMod val="50000"/>
                  </a:schemeClr>
                </a:solidFill>
              </a:rPr>
              <a:t>Создание объекта НФА за счет разных источников: </a:t>
            </a:r>
          </a:p>
          <a:p>
            <a:endParaRPr lang="ru-RU" dirty="0" smtClean="0"/>
          </a:p>
          <a:p>
            <a:r>
              <a:rPr lang="ru-RU" dirty="0" smtClean="0"/>
              <a:t>Дт 030406830        Кт 010600000 – передача вложений; </a:t>
            </a:r>
          </a:p>
          <a:p>
            <a:r>
              <a:rPr lang="ru-RU" dirty="0" smtClean="0"/>
              <a:t>Дт 410600000         Кт 430406730 – принятие к учету вложений; </a:t>
            </a:r>
          </a:p>
          <a:p>
            <a:endParaRPr lang="ru-RU" dirty="0" smtClean="0"/>
          </a:p>
          <a:p>
            <a:r>
              <a:rPr lang="ru-RU" u="sng" dirty="0" smtClean="0">
                <a:solidFill>
                  <a:srgbClr val="0070C0"/>
                </a:solidFill>
              </a:rPr>
              <a:t>Реорганизация: </a:t>
            </a:r>
            <a:endParaRPr lang="ru-RU" dirty="0" smtClean="0">
              <a:solidFill>
                <a:srgbClr val="0070C0"/>
              </a:solidFill>
            </a:endParaRPr>
          </a:p>
          <a:p>
            <a:r>
              <a:rPr lang="ru-RU" b="1" dirty="0" smtClean="0">
                <a:solidFill>
                  <a:srgbClr val="0070C0"/>
                </a:solidFill>
              </a:rPr>
              <a:t>Дт 010000000, 020000000  Кт 030406000 </a:t>
            </a:r>
            <a:r>
              <a:rPr lang="ru-RU" i="1" dirty="0" smtClean="0">
                <a:solidFill>
                  <a:srgbClr val="0070C0"/>
                </a:solidFill>
              </a:rPr>
              <a:t>– принятие к учету нефинансовых, финансовых активов; </a:t>
            </a:r>
          </a:p>
          <a:p>
            <a:r>
              <a:rPr lang="ru-RU" b="1" dirty="0" smtClean="0">
                <a:solidFill>
                  <a:srgbClr val="0070C0"/>
                </a:solidFill>
              </a:rPr>
              <a:t>Дт 040120000, 040150000       Кт 030406730 </a:t>
            </a:r>
            <a:r>
              <a:rPr lang="ru-RU" dirty="0" smtClean="0">
                <a:solidFill>
                  <a:srgbClr val="0070C0"/>
                </a:solidFill>
              </a:rPr>
              <a:t>– </a:t>
            </a:r>
            <a:r>
              <a:rPr lang="ru-RU" i="1" dirty="0" smtClean="0">
                <a:solidFill>
                  <a:srgbClr val="0070C0"/>
                </a:solidFill>
              </a:rPr>
              <a:t>принятие к учету финансового результата в части расходов; </a:t>
            </a:r>
          </a:p>
          <a:p>
            <a:r>
              <a:rPr lang="ru-RU" b="1" dirty="0" smtClean="0">
                <a:solidFill>
                  <a:srgbClr val="0070C0"/>
                </a:solidFill>
              </a:rPr>
              <a:t>Дт 030406830        Кт 030100000, 030200000, 030300000, 030400000, 040110000, 040140000, 040160000 – </a:t>
            </a:r>
            <a:r>
              <a:rPr lang="ru-RU" i="1" dirty="0" smtClean="0">
                <a:solidFill>
                  <a:srgbClr val="0070C0"/>
                </a:solidFill>
              </a:rPr>
              <a:t>принятие к учету обязательств, финансового результата по доходам; </a:t>
            </a:r>
          </a:p>
          <a:p>
            <a:endParaRPr lang="ru-RU" dirty="0" smtClean="0"/>
          </a:p>
          <a:p>
            <a:r>
              <a:rPr lang="ru-RU" dirty="0" smtClean="0">
                <a:solidFill>
                  <a:schemeClr val="accent3">
                    <a:lumMod val="50000"/>
                  </a:schemeClr>
                </a:solidFill>
              </a:rPr>
              <a:t>Погашение задолженности от другого источника:</a:t>
            </a:r>
          </a:p>
          <a:p>
            <a:r>
              <a:rPr lang="ru-RU" dirty="0" smtClean="0">
                <a:solidFill>
                  <a:schemeClr val="accent3">
                    <a:lumMod val="50000"/>
                  </a:schemeClr>
                </a:solidFill>
              </a:rPr>
              <a:t>зачет встречных требований дебиторской задолженности за счет иного финансового источника. </a:t>
            </a:r>
          </a:p>
          <a:p>
            <a:r>
              <a:rPr lang="ru-RU" dirty="0" err="1" smtClean="0">
                <a:solidFill>
                  <a:schemeClr val="accent3">
                    <a:lumMod val="50000"/>
                  </a:schemeClr>
                </a:solidFill>
              </a:rPr>
              <a:t>Д-т</a:t>
            </a:r>
            <a:r>
              <a:rPr lang="ru-RU" dirty="0" smtClean="0">
                <a:solidFill>
                  <a:schemeClr val="accent3">
                    <a:lumMod val="50000"/>
                  </a:schemeClr>
                </a:solidFill>
              </a:rPr>
              <a:t> 030406830  </a:t>
            </a:r>
          </a:p>
          <a:p>
            <a:r>
              <a:rPr lang="ru-RU" dirty="0" smtClean="0">
                <a:solidFill>
                  <a:schemeClr val="accent3">
                    <a:lumMod val="50000"/>
                  </a:schemeClr>
                </a:solidFill>
              </a:rPr>
              <a:t> </a:t>
            </a:r>
            <a:r>
              <a:rPr lang="ru-RU" dirty="0" err="1" smtClean="0">
                <a:solidFill>
                  <a:schemeClr val="accent3">
                    <a:lumMod val="50000"/>
                  </a:schemeClr>
                </a:solidFill>
              </a:rPr>
              <a:t>К-т</a:t>
            </a:r>
            <a:r>
              <a:rPr lang="ru-RU" dirty="0" smtClean="0">
                <a:solidFill>
                  <a:schemeClr val="accent3">
                    <a:lumMod val="50000"/>
                  </a:schemeClr>
                </a:solidFill>
              </a:rPr>
              <a:t> 020500000, 020900000, 020600000, 020700000, 020800000</a:t>
            </a:r>
            <a:endParaRPr lang="ru-RU" dirty="0">
              <a:solidFill>
                <a:schemeClr val="accent3">
                  <a:lumMod val="50000"/>
                </a:schemeClr>
              </a:solidFill>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504056"/>
          </a:xfrm>
        </p:spPr>
        <p:txBody>
          <a:bodyPr>
            <a:normAutofit fontScale="90000"/>
          </a:bodyPr>
          <a:lstStyle/>
          <a:p>
            <a:r>
              <a:rPr lang="ru-RU" dirty="0" smtClean="0"/>
              <a:t>Финансовый результат</a:t>
            </a:r>
            <a:endParaRPr lang="ru-RU" dirty="0"/>
          </a:p>
        </p:txBody>
      </p:sp>
      <p:sp>
        <p:nvSpPr>
          <p:cNvPr id="3" name="Содержимое 2"/>
          <p:cNvSpPr>
            <a:spLocks noGrp="1"/>
          </p:cNvSpPr>
          <p:nvPr>
            <p:ph idx="1"/>
          </p:nvPr>
        </p:nvSpPr>
        <p:spPr>
          <a:xfrm>
            <a:off x="251520" y="908720"/>
            <a:ext cx="7200800" cy="5132643"/>
          </a:xfrm>
        </p:spPr>
        <p:txBody>
          <a:bodyPr/>
          <a:lstStyle/>
          <a:p>
            <a:pPr algn="ctr"/>
            <a:endParaRPr lang="ru-RU" b="1" dirty="0" smtClean="0"/>
          </a:p>
          <a:p>
            <a:pPr algn="ctr"/>
            <a:r>
              <a:rPr lang="ru-RU" b="1" dirty="0" smtClean="0"/>
              <a:t>Добавлен счет 040160000 «Резервы предстоящих расходов</a:t>
            </a:r>
            <a:r>
              <a:rPr lang="ru-RU" dirty="0" smtClean="0"/>
              <a:t>»: </a:t>
            </a:r>
          </a:p>
          <a:p>
            <a:r>
              <a:rPr lang="ru-RU" b="1" dirty="0" smtClean="0"/>
              <a:t>Дт 010600, 010900, 040120200   Кт </a:t>
            </a:r>
            <a:r>
              <a:rPr lang="ru-RU" b="1" i="1" dirty="0" smtClean="0"/>
              <a:t>040160000 </a:t>
            </a:r>
            <a:r>
              <a:rPr lang="ru-RU" i="1" dirty="0" smtClean="0"/>
              <a:t>– формирование резервов; </a:t>
            </a:r>
          </a:p>
          <a:p>
            <a:endParaRPr lang="ru-RU" dirty="0" smtClean="0"/>
          </a:p>
          <a:p>
            <a:r>
              <a:rPr lang="ru-RU" b="1" dirty="0" smtClean="0"/>
              <a:t>Дт 040160000    Кт 030200, 030300</a:t>
            </a:r>
            <a:r>
              <a:rPr lang="ru-RU" dirty="0" smtClean="0"/>
              <a:t> </a:t>
            </a:r>
            <a:r>
              <a:rPr lang="ru-RU" i="1" dirty="0" smtClean="0"/>
              <a:t>– использование резервов. </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1955304"/>
          </a:xfrm>
        </p:spPr>
        <p:txBody>
          <a:bodyPr>
            <a:normAutofit fontScale="90000"/>
          </a:bodyPr>
          <a:lstStyle/>
          <a:p>
            <a:pPr>
              <a:lnSpc>
                <a:spcPct val="100000"/>
              </a:lnSpc>
              <a:defRPr/>
            </a:pPr>
            <a:r>
              <a:rPr lang="ru-RU" b="1" dirty="0" smtClean="0">
                <a:solidFill>
                  <a:schemeClr val="accent2">
                    <a:lumMod val="75000"/>
                  </a:schemeClr>
                </a:solidFill>
              </a:rPr>
              <a:t>Полномочия финансового органа субъекта Российской Федерации в части бюджетной классификации</a:t>
            </a:r>
            <a:endParaRPr lang="ru-RU" b="1" dirty="0">
              <a:solidFill>
                <a:schemeClr val="accent2">
                  <a:lumMod val="75000"/>
                </a:schemeClr>
              </a:solidFill>
            </a:endParaRPr>
          </a:p>
        </p:txBody>
      </p:sp>
      <p:sp>
        <p:nvSpPr>
          <p:cNvPr id="55299" name="Объект 2"/>
          <p:cNvSpPr>
            <a:spLocks noGrp="1"/>
          </p:cNvSpPr>
          <p:nvPr>
            <p:ph idx="1"/>
          </p:nvPr>
        </p:nvSpPr>
        <p:spPr>
          <a:xfrm>
            <a:off x="374650" y="3068960"/>
            <a:ext cx="8769350" cy="2014215"/>
          </a:xfrm>
        </p:spPr>
        <p:txBody>
          <a:bodyPr/>
          <a:lstStyle/>
          <a:p>
            <a:pPr marL="0" indent="0">
              <a:lnSpc>
                <a:spcPct val="100000"/>
              </a:lnSpc>
              <a:spcBef>
                <a:spcPct val="0"/>
              </a:spcBef>
              <a:buFont typeface="Symbol" pitchFamily="18" charset="2"/>
              <a:buNone/>
            </a:pPr>
            <a:r>
              <a:rPr lang="ru-RU" altLang="ru-RU" dirty="0" smtClean="0"/>
              <a:t>Установление перечня:</a:t>
            </a:r>
          </a:p>
          <a:p>
            <a:pPr marL="914400" lvl="1" indent="-514350">
              <a:lnSpc>
                <a:spcPct val="100000"/>
              </a:lnSpc>
              <a:spcBef>
                <a:spcPct val="0"/>
              </a:spcBef>
              <a:buFont typeface="Symbol" pitchFamily="18" charset="2"/>
              <a:buAutoNum type="arabicPeriod"/>
            </a:pPr>
            <a:r>
              <a:rPr lang="ru-RU" altLang="ru-RU" dirty="0" smtClean="0"/>
              <a:t>кодов целевых статей расходов (ст. 21 БК РФ)</a:t>
            </a:r>
          </a:p>
          <a:p>
            <a:pPr marL="914400" lvl="1" indent="-514350">
              <a:lnSpc>
                <a:spcPct val="100000"/>
              </a:lnSpc>
              <a:spcBef>
                <a:spcPct val="0"/>
              </a:spcBef>
              <a:buFont typeface="Symbol" pitchFamily="18" charset="2"/>
              <a:buAutoNum type="arabicPeriod"/>
            </a:pPr>
            <a:r>
              <a:rPr lang="ru-RU" altLang="ru-RU" dirty="0" smtClean="0"/>
              <a:t>кодов подвидов доходов (ст. 20 БК РФ)</a:t>
            </a:r>
          </a:p>
          <a:p>
            <a:pPr marL="914400" lvl="1" indent="-514350">
              <a:lnSpc>
                <a:spcPct val="100000"/>
              </a:lnSpc>
              <a:spcBef>
                <a:spcPct val="0"/>
              </a:spcBef>
              <a:buFont typeface="Symbol" pitchFamily="18" charset="2"/>
              <a:buAutoNum type="arabicPeriod"/>
            </a:pPr>
            <a:r>
              <a:rPr lang="ru-RU" altLang="ru-RU" dirty="0" smtClean="0"/>
              <a:t>кодов видов источников финансирования дефицита бюджетов (ст. 23 БК РФ)</a:t>
            </a:r>
          </a:p>
          <a:p>
            <a:pPr marL="0" indent="0">
              <a:lnSpc>
                <a:spcPct val="100000"/>
              </a:lnSpc>
              <a:spcBef>
                <a:spcPct val="0"/>
              </a:spcBef>
              <a:buFont typeface="Symbol" pitchFamily="18" charset="2"/>
              <a:buNone/>
            </a:pPr>
            <a:endParaRPr lang="ru-RU" altLang="ru-RU" sz="1400" dirty="0" smtClean="0"/>
          </a:p>
        </p:txBody>
      </p:sp>
      <p:sp>
        <p:nvSpPr>
          <p:cNvPr id="4" name="Номер слайда 3"/>
          <p:cNvSpPr>
            <a:spLocks noGrp="1"/>
          </p:cNvSpPr>
          <p:nvPr>
            <p:ph type="sldNum" sz="quarter" idx="12"/>
          </p:nvPr>
        </p:nvSpPr>
        <p:spPr/>
        <p:txBody>
          <a:bodyPr/>
          <a:lstStyle/>
          <a:p>
            <a:pPr>
              <a:defRPr/>
            </a:pPr>
            <a:r>
              <a:rPr lang="en-GB" altLang="ru-RU" smtClean="0"/>
              <a:t>СЛАЙД</a:t>
            </a:r>
            <a:r>
              <a:rPr lang="en-GB" altLang="ru-RU" sz="1400" smtClean="0"/>
              <a:t> </a:t>
            </a:r>
            <a:fld id="{32E611A9-7706-482E-8DC9-BB6D89AD78ED}" type="slidenum">
              <a:rPr lang="en-GB" altLang="ru-RU" sz="1400" smtClean="0"/>
              <a:pPr>
                <a:defRPr/>
              </a:pPr>
              <a:t>16</a:t>
            </a:fld>
            <a:endParaRPr lang="en-GB" altLang="ru-RU" sz="140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332656"/>
            <a:ext cx="6347713" cy="648072"/>
          </a:xfrm>
        </p:spPr>
        <p:txBody>
          <a:bodyPr/>
          <a:lstStyle/>
          <a:p>
            <a:r>
              <a:rPr lang="ru-RU" dirty="0" smtClean="0"/>
              <a:t>Финансовый результат</a:t>
            </a:r>
            <a:endParaRPr lang="ru-RU" dirty="0"/>
          </a:p>
        </p:txBody>
      </p:sp>
      <p:sp>
        <p:nvSpPr>
          <p:cNvPr id="3" name="Содержимое 2"/>
          <p:cNvSpPr>
            <a:spLocks noGrp="1"/>
          </p:cNvSpPr>
          <p:nvPr>
            <p:ph idx="1"/>
          </p:nvPr>
        </p:nvSpPr>
        <p:spPr>
          <a:xfrm>
            <a:off x="251520" y="908720"/>
            <a:ext cx="7632848" cy="5132643"/>
          </a:xfrm>
        </p:spPr>
        <p:txBody>
          <a:bodyPr>
            <a:normAutofit lnSpcReduction="10000"/>
          </a:bodyPr>
          <a:lstStyle/>
          <a:p>
            <a:endParaRPr lang="ru-RU" dirty="0" smtClean="0"/>
          </a:p>
          <a:p>
            <a:r>
              <a:rPr lang="ru-RU" b="1" dirty="0" smtClean="0"/>
              <a:t>Скорректированы операции по счету 040110000 «Доходы экономического субъекта»: </a:t>
            </a:r>
          </a:p>
          <a:p>
            <a:endParaRPr lang="ru-RU" b="1" dirty="0" smtClean="0"/>
          </a:p>
          <a:p>
            <a:r>
              <a:rPr lang="ru-RU" b="1" dirty="0" smtClean="0">
                <a:solidFill>
                  <a:schemeClr val="accent3">
                    <a:lumMod val="50000"/>
                  </a:schemeClr>
                </a:solidFill>
              </a:rPr>
              <a:t>Дт 220521560   Кт 240110120 </a:t>
            </a:r>
            <a:r>
              <a:rPr lang="ru-RU" i="1" dirty="0" smtClean="0">
                <a:solidFill>
                  <a:schemeClr val="accent3">
                    <a:lumMod val="50000"/>
                  </a:schemeClr>
                </a:solidFill>
              </a:rPr>
              <a:t>– начисление доходов от сдачи в аренду НФА, НМА, НПА и др.; </a:t>
            </a:r>
          </a:p>
          <a:p>
            <a:r>
              <a:rPr lang="ru-RU" b="1" dirty="0" smtClean="0">
                <a:solidFill>
                  <a:schemeClr val="accent3">
                    <a:lumMod val="50000"/>
                  </a:schemeClr>
                </a:solidFill>
              </a:rPr>
              <a:t>Дт 220983000 (было 020571560)  Кт 240110172 – </a:t>
            </a:r>
            <a:r>
              <a:rPr lang="ru-RU" i="1" dirty="0" smtClean="0">
                <a:solidFill>
                  <a:schemeClr val="accent3">
                    <a:lumMod val="50000"/>
                  </a:schemeClr>
                </a:solidFill>
              </a:rPr>
              <a:t>начисление доходов от реализации имущества</a:t>
            </a:r>
            <a:r>
              <a:rPr lang="ru-RU" dirty="0" smtClean="0"/>
              <a:t>;</a:t>
            </a:r>
          </a:p>
          <a:p>
            <a:r>
              <a:rPr lang="ru-RU" dirty="0" smtClean="0"/>
              <a:t> </a:t>
            </a:r>
          </a:p>
          <a:p>
            <a:r>
              <a:rPr lang="ru-RU" b="1" dirty="0" smtClean="0">
                <a:solidFill>
                  <a:schemeClr val="accent2">
                    <a:lumMod val="50000"/>
                  </a:schemeClr>
                </a:solidFill>
              </a:rPr>
              <a:t>Дт 0205, 0208, 0209, 0301, 0302, 030402000   Кт 040110173 </a:t>
            </a:r>
            <a:r>
              <a:rPr lang="ru-RU" dirty="0" smtClean="0">
                <a:solidFill>
                  <a:schemeClr val="accent2">
                    <a:lumMod val="50000"/>
                  </a:schemeClr>
                </a:solidFill>
              </a:rPr>
              <a:t>– </a:t>
            </a:r>
            <a:r>
              <a:rPr lang="ru-RU" i="1" dirty="0" smtClean="0">
                <a:solidFill>
                  <a:schemeClr val="accent2">
                    <a:lumMod val="50000"/>
                  </a:schemeClr>
                </a:solidFill>
              </a:rPr>
              <a:t>начисление доходов при списании невостребованной кредиторской задолженности; </a:t>
            </a:r>
          </a:p>
          <a:p>
            <a:endParaRPr lang="ru-RU" i="1" dirty="0" smtClean="0">
              <a:solidFill>
                <a:schemeClr val="accent2">
                  <a:lumMod val="50000"/>
                </a:schemeClr>
              </a:solidFill>
            </a:endParaRPr>
          </a:p>
          <a:p>
            <a:r>
              <a:rPr lang="ru-RU" i="1" dirty="0" smtClean="0">
                <a:solidFill>
                  <a:schemeClr val="accent2">
                    <a:lumMod val="50000"/>
                  </a:schemeClr>
                </a:solidFill>
              </a:rPr>
              <a:t>Одновременно счет 20 «Задолженность, невостребованная кредитором». </a:t>
            </a:r>
            <a:endParaRPr lang="ru-RU" i="1" dirty="0">
              <a:solidFill>
                <a:schemeClr val="accent2">
                  <a:lumMod val="50000"/>
                </a:schemeClr>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371128"/>
          </a:xfrm>
        </p:spPr>
        <p:txBody>
          <a:bodyPr>
            <a:normAutofit fontScale="90000"/>
          </a:bodyPr>
          <a:lstStyle/>
          <a:p>
            <a:endParaRPr lang="ru-RU" dirty="0"/>
          </a:p>
        </p:txBody>
      </p:sp>
      <p:sp>
        <p:nvSpPr>
          <p:cNvPr id="3" name="Содержимое 2"/>
          <p:cNvSpPr>
            <a:spLocks noGrp="1"/>
          </p:cNvSpPr>
          <p:nvPr>
            <p:ph idx="1"/>
          </p:nvPr>
        </p:nvSpPr>
        <p:spPr>
          <a:xfrm>
            <a:off x="609599" y="1340768"/>
            <a:ext cx="6347714" cy="4700595"/>
          </a:xfrm>
        </p:spPr>
        <p:txBody>
          <a:bodyPr>
            <a:normAutofit fontScale="77500" lnSpcReduction="20000"/>
          </a:bodyPr>
          <a:lstStyle/>
          <a:p>
            <a:endParaRPr lang="ru-RU" dirty="0" smtClean="0"/>
          </a:p>
          <a:p>
            <a:r>
              <a:rPr lang="ru-RU" dirty="0" smtClean="0"/>
              <a:t>Уточнены операции по счету 040110000 «Доходы экономического субъекта»: </a:t>
            </a:r>
          </a:p>
          <a:p>
            <a:r>
              <a:rPr lang="ru-RU" b="1" dirty="0" smtClean="0"/>
              <a:t>Дт 040110172      Кт 010000000, 020000000 </a:t>
            </a:r>
            <a:r>
              <a:rPr lang="ru-RU" dirty="0" smtClean="0"/>
              <a:t>– </a:t>
            </a:r>
            <a:r>
              <a:rPr lang="ru-RU" i="1" dirty="0" smtClean="0"/>
              <a:t>списана балансовая стоимость НПА, остаточная стоимость НФА, НМА, балансовая стоимость финансовых активов при реализации; </a:t>
            </a:r>
          </a:p>
          <a:p>
            <a:r>
              <a:rPr lang="ru-RU" b="1" dirty="0" smtClean="0"/>
              <a:t>Дт 040110130      Кт 010960200 </a:t>
            </a:r>
            <a:r>
              <a:rPr lang="ru-RU" i="1" dirty="0" smtClean="0"/>
              <a:t>– определение финансового результата от оказания услуг, реализации продукции </a:t>
            </a:r>
          </a:p>
          <a:p>
            <a:endParaRPr lang="ru-RU" dirty="0" smtClean="0"/>
          </a:p>
          <a:p>
            <a:endParaRPr lang="ru-RU" dirty="0" smtClean="0"/>
          </a:p>
          <a:p>
            <a:r>
              <a:rPr lang="ru-RU" dirty="0" smtClean="0">
                <a:solidFill>
                  <a:srgbClr val="7030A0"/>
                </a:solidFill>
              </a:rPr>
              <a:t>Дополнены операции по счету 040130000 «Финансовый результат прошлых отчетных периодов»: </a:t>
            </a:r>
          </a:p>
          <a:p>
            <a:r>
              <a:rPr lang="ru-RU" b="1" dirty="0" smtClean="0">
                <a:solidFill>
                  <a:srgbClr val="7030A0"/>
                </a:solidFill>
              </a:rPr>
              <a:t>Дт 030406000      </a:t>
            </a:r>
            <a:r>
              <a:rPr lang="ru-RU" b="1" dirty="0" err="1" smtClean="0">
                <a:solidFill>
                  <a:srgbClr val="7030A0"/>
                </a:solidFill>
              </a:rPr>
              <a:t>К-т</a:t>
            </a:r>
            <a:r>
              <a:rPr lang="ru-RU" b="1" dirty="0" smtClean="0">
                <a:solidFill>
                  <a:srgbClr val="7030A0"/>
                </a:solidFill>
              </a:rPr>
              <a:t> 040130000; </a:t>
            </a:r>
          </a:p>
          <a:p>
            <a:r>
              <a:rPr lang="ru-RU" b="1" dirty="0" err="1" smtClean="0">
                <a:solidFill>
                  <a:srgbClr val="7030A0"/>
                </a:solidFill>
              </a:rPr>
              <a:t>Д-т</a:t>
            </a:r>
            <a:r>
              <a:rPr lang="ru-RU" b="1" dirty="0" smtClean="0">
                <a:solidFill>
                  <a:srgbClr val="7030A0"/>
                </a:solidFill>
              </a:rPr>
              <a:t> 040130000    </a:t>
            </a:r>
            <a:r>
              <a:rPr lang="ru-RU" b="1" dirty="0" err="1" smtClean="0">
                <a:solidFill>
                  <a:srgbClr val="7030A0"/>
                </a:solidFill>
              </a:rPr>
              <a:t>К-т</a:t>
            </a:r>
            <a:r>
              <a:rPr lang="ru-RU" b="1" dirty="0" smtClean="0">
                <a:solidFill>
                  <a:srgbClr val="7030A0"/>
                </a:solidFill>
              </a:rPr>
              <a:t> 030406000 </a:t>
            </a:r>
            <a:r>
              <a:rPr lang="ru-RU" i="1" dirty="0" smtClean="0">
                <a:solidFill>
                  <a:srgbClr val="7030A0"/>
                </a:solidFill>
              </a:rPr>
              <a:t>– закрытие расчетов между источниками финансирования. </a:t>
            </a:r>
          </a:p>
          <a:p>
            <a:r>
              <a:rPr lang="ru-RU" dirty="0" smtClean="0">
                <a:solidFill>
                  <a:srgbClr val="7030A0"/>
                </a:solidFill>
              </a:rPr>
              <a:t>Операции по незавершенным расчетам между источниками финансового обеспечения при завершении финансового года не формируются. </a:t>
            </a:r>
          </a:p>
          <a:p>
            <a:endParaRPr lang="ru-RU"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371128"/>
          </a:xfrm>
        </p:spPr>
        <p:txBody>
          <a:bodyPr>
            <a:normAutofit fontScale="90000"/>
          </a:bodyPr>
          <a:lstStyle/>
          <a:p>
            <a:endParaRPr lang="ru-RU" dirty="0"/>
          </a:p>
        </p:txBody>
      </p:sp>
      <p:sp>
        <p:nvSpPr>
          <p:cNvPr id="3" name="Содержимое 2"/>
          <p:cNvSpPr>
            <a:spLocks noGrp="1"/>
          </p:cNvSpPr>
          <p:nvPr>
            <p:ph idx="1"/>
          </p:nvPr>
        </p:nvSpPr>
        <p:spPr>
          <a:xfrm>
            <a:off x="609599" y="1052736"/>
            <a:ext cx="6347714" cy="4988627"/>
          </a:xfrm>
        </p:spPr>
        <p:txBody>
          <a:bodyPr/>
          <a:lstStyle/>
          <a:p>
            <a:endParaRPr lang="ru-RU" dirty="0" smtClean="0"/>
          </a:p>
          <a:p>
            <a:r>
              <a:rPr lang="ru-RU" b="1" dirty="0" smtClean="0"/>
              <a:t>Дополнены операции по счетам 040140000 «Доходы будущих периодов»</a:t>
            </a:r>
          </a:p>
          <a:p>
            <a:endParaRPr lang="ru-RU" b="1" dirty="0" smtClean="0"/>
          </a:p>
          <a:p>
            <a:r>
              <a:rPr lang="ru-RU" b="1" dirty="0" smtClean="0"/>
              <a:t> 040150000 «Расходы будущих периодов»: </a:t>
            </a:r>
          </a:p>
          <a:p>
            <a:endParaRPr lang="ru-RU" b="1" dirty="0" smtClean="0"/>
          </a:p>
          <a:p>
            <a:r>
              <a:rPr lang="ru-RU" b="1" dirty="0" smtClean="0"/>
              <a:t>Дт 020983560    Кт 040140172 </a:t>
            </a:r>
            <a:r>
              <a:rPr lang="ru-RU" dirty="0" smtClean="0"/>
              <a:t>– </a:t>
            </a:r>
            <a:r>
              <a:rPr lang="ru-RU" i="1" dirty="0" smtClean="0"/>
              <a:t>при реализации имущества в рассрочку с переходом права собственности на объект в следующем году (годах) после завершения расчетов; </a:t>
            </a:r>
          </a:p>
          <a:p>
            <a:endParaRPr lang="ru-RU" i="1" dirty="0" smtClean="0"/>
          </a:p>
          <a:p>
            <a:r>
              <a:rPr lang="ru-RU" b="1" dirty="0" smtClean="0"/>
              <a:t>Дт 040120273      Кт 040150000 </a:t>
            </a:r>
            <a:r>
              <a:rPr lang="ru-RU" dirty="0" smtClean="0"/>
              <a:t>– </a:t>
            </a:r>
            <a:r>
              <a:rPr lang="ru-RU" i="1" dirty="0" smtClean="0"/>
              <a:t>списание расходов по оплате неотработанных отпусков уволившихся </a:t>
            </a:r>
          </a:p>
          <a:p>
            <a:endParaRPr lang="ru-RU"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576064"/>
          </a:xfrm>
        </p:spPr>
        <p:txBody>
          <a:bodyPr>
            <a:normAutofit fontScale="90000"/>
          </a:bodyPr>
          <a:lstStyle/>
          <a:p>
            <a:r>
              <a:rPr lang="ru-RU" b="1" dirty="0" smtClean="0"/>
              <a:t>Санкционирование</a:t>
            </a:r>
            <a:endParaRPr lang="ru-RU" dirty="0"/>
          </a:p>
        </p:txBody>
      </p:sp>
      <p:sp>
        <p:nvSpPr>
          <p:cNvPr id="3" name="Содержимое 2"/>
          <p:cNvSpPr>
            <a:spLocks noGrp="1"/>
          </p:cNvSpPr>
          <p:nvPr>
            <p:ph idx="1"/>
          </p:nvPr>
        </p:nvSpPr>
        <p:spPr>
          <a:xfrm>
            <a:off x="251520" y="1052736"/>
            <a:ext cx="6705793" cy="5472608"/>
          </a:xfrm>
        </p:spPr>
        <p:txBody>
          <a:bodyPr>
            <a:normAutofit fontScale="70000" lnSpcReduction="20000"/>
          </a:bodyPr>
          <a:lstStyle/>
          <a:p>
            <a:endParaRPr lang="ru-RU" dirty="0" smtClean="0"/>
          </a:p>
          <a:p>
            <a:r>
              <a:rPr lang="ru-RU" b="1" dirty="0" smtClean="0"/>
              <a:t>Раздел приведен в соответствие с Инструкций 157н. </a:t>
            </a:r>
          </a:p>
          <a:p>
            <a:r>
              <a:rPr lang="ru-RU" dirty="0" smtClean="0"/>
              <a:t>Счет 050200000 «Обязательства»: </a:t>
            </a:r>
          </a:p>
          <a:p>
            <a:r>
              <a:rPr lang="ru-RU" dirty="0" smtClean="0"/>
              <a:t>в разрезе финансовых периодов: </a:t>
            </a:r>
          </a:p>
          <a:p>
            <a:r>
              <a:rPr lang="ru-RU" dirty="0" smtClean="0"/>
              <a:t>050210000 «Обязательства на текущий финансовый год»; </a:t>
            </a:r>
          </a:p>
          <a:p>
            <a:r>
              <a:rPr lang="ru-RU" dirty="0" smtClean="0"/>
              <a:t>050220000 «Обязательства на первый год, следующий за текущим (на очередной финансовый год)»; </a:t>
            </a:r>
          </a:p>
          <a:p>
            <a:r>
              <a:rPr lang="ru-RU" dirty="0" smtClean="0"/>
              <a:t>050230000 «Обязательства на второй год, следующий за текущим (на первый год, следующий за очередным)»; </a:t>
            </a:r>
          </a:p>
          <a:p>
            <a:r>
              <a:rPr lang="ru-RU" dirty="0" smtClean="0"/>
              <a:t>050240000 «Обязательства на второй год, следующий за очередным»; </a:t>
            </a:r>
          </a:p>
          <a:p>
            <a:r>
              <a:rPr lang="ru-RU" dirty="0" smtClean="0"/>
              <a:t>050290000 «Обязательства на иные очередные годы (за пределами планового периода)»; </a:t>
            </a:r>
          </a:p>
          <a:p>
            <a:endParaRPr lang="ru-RU" dirty="0" smtClean="0"/>
          </a:p>
          <a:p>
            <a:r>
              <a:rPr lang="ru-RU" dirty="0" smtClean="0"/>
              <a:t>в разрезе объектов учета: </a:t>
            </a:r>
          </a:p>
          <a:p>
            <a:r>
              <a:rPr lang="ru-RU" dirty="0" smtClean="0"/>
              <a:t>050201000 «Принятые обязательства»; </a:t>
            </a:r>
          </a:p>
          <a:p>
            <a:r>
              <a:rPr lang="ru-RU" dirty="0" smtClean="0"/>
              <a:t>050202000 «Принятые денежные обязательства»; </a:t>
            </a:r>
          </a:p>
          <a:p>
            <a:r>
              <a:rPr lang="ru-RU" dirty="0" smtClean="0"/>
              <a:t>050207000 «Принимаемые обязательства»; </a:t>
            </a:r>
          </a:p>
          <a:p>
            <a:r>
              <a:rPr lang="ru-RU" dirty="0" smtClean="0"/>
              <a:t>050209000 «Отложенные обязательства». </a:t>
            </a:r>
          </a:p>
          <a:p>
            <a:endParaRPr lang="ru-RU" dirty="0" smtClean="0"/>
          </a:p>
          <a:p>
            <a:r>
              <a:rPr lang="ru-RU" b="1" dirty="0" smtClean="0"/>
              <a:t> </a:t>
            </a:r>
            <a:endParaRPr lang="ru-RU"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299120"/>
          </a:xfrm>
        </p:spPr>
        <p:txBody>
          <a:bodyPr>
            <a:normAutofit fontScale="90000"/>
          </a:bodyPr>
          <a:lstStyle/>
          <a:p>
            <a:endParaRPr lang="ru-RU" dirty="0"/>
          </a:p>
        </p:txBody>
      </p:sp>
      <p:sp>
        <p:nvSpPr>
          <p:cNvPr id="3" name="Содержимое 2"/>
          <p:cNvSpPr>
            <a:spLocks noGrp="1"/>
          </p:cNvSpPr>
          <p:nvPr>
            <p:ph idx="1"/>
          </p:nvPr>
        </p:nvSpPr>
        <p:spPr>
          <a:xfrm>
            <a:off x="609599" y="1052736"/>
            <a:ext cx="6347714" cy="4988627"/>
          </a:xfrm>
        </p:spPr>
        <p:txBody>
          <a:bodyPr>
            <a:normAutofit/>
          </a:bodyPr>
          <a:lstStyle/>
          <a:p>
            <a:endParaRPr lang="ru-RU" dirty="0" smtClean="0"/>
          </a:p>
          <a:p>
            <a:r>
              <a:rPr lang="ru-RU" b="1" dirty="0" smtClean="0"/>
              <a:t>Счет 050207000 «Принимаемые обязательства» </a:t>
            </a:r>
            <a:r>
              <a:rPr lang="ru-RU" dirty="0" smtClean="0">
                <a:solidFill>
                  <a:srgbClr val="002060"/>
                </a:solidFill>
              </a:rPr>
              <a:t>Письмо МИНФИНА РОССИИ от 07.04.2015 № 02-07-07/19450 «О порядке отражения в учете операций с принимаемыми и отложенными обязательствами»: </a:t>
            </a:r>
          </a:p>
          <a:p>
            <a:r>
              <a:rPr lang="ru-RU" b="1" dirty="0" smtClean="0"/>
              <a:t>Дт 05060000  Кт 050207000 </a:t>
            </a:r>
            <a:r>
              <a:rPr lang="ru-RU" dirty="0" smtClean="0"/>
              <a:t>– </a:t>
            </a:r>
            <a:r>
              <a:rPr lang="ru-RU" i="1" dirty="0" smtClean="0"/>
              <a:t>принимаемые обязательства при определении поставщиков конкурентным способом в размере НМЦК; </a:t>
            </a:r>
          </a:p>
          <a:p>
            <a:r>
              <a:rPr lang="ru-RU" b="1" dirty="0" smtClean="0"/>
              <a:t>Дт 050207000   Кт 050201000 </a:t>
            </a:r>
            <a:r>
              <a:rPr lang="ru-RU" dirty="0" smtClean="0"/>
              <a:t>– </a:t>
            </a:r>
            <a:r>
              <a:rPr lang="ru-RU" i="1" dirty="0" smtClean="0"/>
              <a:t>приняты обязательства согласно контракту, заключенному по итогам конкурентных способов определения поставщиков; </a:t>
            </a:r>
          </a:p>
          <a:p>
            <a:r>
              <a:rPr lang="ru-RU" b="1" dirty="0" smtClean="0"/>
              <a:t>Дт 050207000    Кт 050600000 </a:t>
            </a:r>
            <a:r>
              <a:rPr lang="ru-RU" dirty="0" smtClean="0"/>
              <a:t>– </a:t>
            </a:r>
            <a:r>
              <a:rPr lang="ru-RU" i="1" dirty="0" smtClean="0"/>
              <a:t>отражены суммы экономии, полученной при осуществлении закупки конкурентным способом. </a:t>
            </a:r>
          </a:p>
          <a:p>
            <a:endParaRPr lang="ru-RU" dirty="0" smtClean="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332656"/>
            <a:ext cx="6347713" cy="288032"/>
          </a:xfrm>
        </p:spPr>
        <p:txBody>
          <a:bodyPr>
            <a:normAutofit fontScale="90000"/>
          </a:bodyPr>
          <a:lstStyle/>
          <a:p>
            <a:endParaRPr lang="ru-RU" dirty="0"/>
          </a:p>
        </p:txBody>
      </p:sp>
      <p:sp>
        <p:nvSpPr>
          <p:cNvPr id="3" name="Содержимое 2"/>
          <p:cNvSpPr>
            <a:spLocks noGrp="1"/>
          </p:cNvSpPr>
          <p:nvPr>
            <p:ph idx="1"/>
          </p:nvPr>
        </p:nvSpPr>
        <p:spPr>
          <a:xfrm>
            <a:off x="609599" y="836712"/>
            <a:ext cx="6347714" cy="5204651"/>
          </a:xfrm>
        </p:spPr>
        <p:txBody>
          <a:bodyPr>
            <a:normAutofit fontScale="92500" lnSpcReduction="10000"/>
          </a:bodyPr>
          <a:lstStyle/>
          <a:p>
            <a:endParaRPr lang="ru-RU" dirty="0" smtClean="0"/>
          </a:p>
          <a:p>
            <a:r>
              <a:rPr lang="ru-RU" dirty="0" smtClean="0"/>
              <a:t>Счет 050209000 «Отложенные обязательства» </a:t>
            </a:r>
            <a:r>
              <a:rPr lang="ru-RU" u="sng" dirty="0" smtClean="0"/>
              <a:t>Письмо МИНФИНА РОССИИ от 07.04.2015 № 02-07-07/19450 </a:t>
            </a:r>
            <a:r>
              <a:rPr lang="ru-RU" dirty="0" smtClean="0"/>
              <a:t>«О порядке отражения в учете операций с принимаемыми и отложенными обязательствами»: </a:t>
            </a:r>
          </a:p>
          <a:p>
            <a:r>
              <a:rPr lang="ru-RU" dirty="0" smtClean="0"/>
              <a:t>Формирование резерва: </a:t>
            </a:r>
          </a:p>
          <a:p>
            <a:r>
              <a:rPr lang="ru-RU" dirty="0" smtClean="0"/>
              <a:t>Суммы сформированных резервов предстоящих расходов отражаются</a:t>
            </a:r>
          </a:p>
          <a:p>
            <a:r>
              <a:rPr lang="ru-RU" b="1" dirty="0" smtClean="0"/>
              <a:t>Дт 0 506 90 000   Кт 0 502 99 000</a:t>
            </a:r>
          </a:p>
          <a:p>
            <a:r>
              <a:rPr lang="ru-RU" dirty="0" smtClean="0"/>
              <a:t>Сумма уменьшения обязательств по сформированному резерву предстоящих расходов, а также принятие обязательства за счет указанного резерва отражается способом «</a:t>
            </a:r>
            <a:r>
              <a:rPr lang="ru-RU" b="1" dirty="0" smtClean="0"/>
              <a:t>Красное </a:t>
            </a:r>
            <a:r>
              <a:rPr lang="ru-RU" b="1" dirty="0" err="1" smtClean="0"/>
              <a:t>сторно</a:t>
            </a:r>
            <a:r>
              <a:rPr lang="ru-RU" b="1" dirty="0" smtClean="0"/>
              <a:t>»; </a:t>
            </a:r>
          </a:p>
          <a:p>
            <a:endParaRPr lang="ru-RU" b="1" dirty="0" smtClean="0"/>
          </a:p>
          <a:p>
            <a:r>
              <a:rPr lang="ru-RU" u="sng" dirty="0" smtClean="0">
                <a:solidFill>
                  <a:srgbClr val="002060"/>
                </a:solidFill>
              </a:rPr>
              <a:t>Использование резерва: </a:t>
            </a:r>
          </a:p>
          <a:p>
            <a:r>
              <a:rPr lang="ru-RU" u="sng" dirty="0" smtClean="0">
                <a:solidFill>
                  <a:srgbClr val="002060"/>
                </a:solidFill>
              </a:rPr>
              <a:t>Дт 0 502 09 000    Кт 0 502 01 000</a:t>
            </a:r>
          </a:p>
          <a:p>
            <a:endParaRPr lang="ru-RU" dirty="0" smtClean="0"/>
          </a:p>
          <a:p>
            <a:endParaRPr lang="ru-RU"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609600"/>
            <a:ext cx="6347713" cy="587152"/>
          </a:xfrm>
        </p:spPr>
        <p:txBody>
          <a:bodyPr>
            <a:normAutofit fontScale="90000"/>
          </a:bodyPr>
          <a:lstStyle/>
          <a:p>
            <a:endParaRPr lang="ru-RU" dirty="0"/>
          </a:p>
        </p:txBody>
      </p:sp>
      <p:sp>
        <p:nvSpPr>
          <p:cNvPr id="3" name="Содержимое 2"/>
          <p:cNvSpPr>
            <a:spLocks noGrp="1"/>
          </p:cNvSpPr>
          <p:nvPr>
            <p:ph idx="1"/>
          </p:nvPr>
        </p:nvSpPr>
        <p:spPr>
          <a:xfrm>
            <a:off x="609599" y="1196752"/>
            <a:ext cx="6347714" cy="4844611"/>
          </a:xfrm>
        </p:spPr>
        <p:txBody>
          <a:bodyPr>
            <a:normAutofit fontScale="85000" lnSpcReduction="20000"/>
          </a:bodyPr>
          <a:lstStyle/>
          <a:p>
            <a:endParaRPr lang="ru-RU" dirty="0" smtClean="0"/>
          </a:p>
          <a:p>
            <a:r>
              <a:rPr lang="ru-RU" dirty="0" smtClean="0"/>
              <a:t>Аналитика счетов 050400000 «Сметные (плановые) назначения»; </a:t>
            </a:r>
          </a:p>
          <a:p>
            <a:r>
              <a:rPr lang="ru-RU" dirty="0" smtClean="0"/>
              <a:t>050600000 «Право на принятие обязательств»; </a:t>
            </a:r>
          </a:p>
          <a:p>
            <a:r>
              <a:rPr lang="ru-RU" dirty="0" smtClean="0"/>
              <a:t>050700000 «Утвержденный объем финансового обеспечения»; </a:t>
            </a:r>
          </a:p>
          <a:p>
            <a:r>
              <a:rPr lang="ru-RU" dirty="0" smtClean="0"/>
              <a:t>050800000 «Получено финансового обеспечения» </a:t>
            </a:r>
          </a:p>
          <a:p>
            <a:r>
              <a:rPr lang="ru-RU" dirty="0" smtClean="0"/>
              <a:t>Составлена в разрезе финансовых периодов: </a:t>
            </a:r>
          </a:p>
          <a:p>
            <a:r>
              <a:rPr lang="ru-RU" dirty="0" smtClean="0"/>
              <a:t>50010000 «Текущий финансовый год»; </a:t>
            </a:r>
          </a:p>
          <a:p>
            <a:r>
              <a:rPr lang="ru-RU" dirty="0" smtClean="0"/>
              <a:t>050020000 «Первый год, следующий за текущим (очередной финансовый год)»; </a:t>
            </a:r>
          </a:p>
          <a:p>
            <a:r>
              <a:rPr lang="ru-RU" dirty="0" smtClean="0"/>
              <a:t>050030000 «Второй год, следующий за текущим (первый, следующий за очередным)»; </a:t>
            </a:r>
          </a:p>
          <a:p>
            <a:r>
              <a:rPr lang="ru-RU" dirty="0" smtClean="0"/>
              <a:t>050040000 «Второй год, следующий за очередным»; </a:t>
            </a:r>
          </a:p>
          <a:p>
            <a:r>
              <a:rPr lang="ru-RU" dirty="0" smtClean="0"/>
              <a:t>050090000 «Иные очередные годы (за пределами планового периода)». </a:t>
            </a:r>
          </a:p>
          <a:p>
            <a:endParaRPr lang="ru-RU" dirty="0" smtClean="0"/>
          </a:p>
          <a:p>
            <a:r>
              <a:rPr lang="ru-RU" dirty="0" smtClean="0"/>
              <a:t>в 24 - 26 разрядах номера счета - код КОСГУ.</a:t>
            </a:r>
            <a:endParaRPr lang="ru-RU"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360040"/>
          </a:xfrm>
        </p:spPr>
        <p:txBody>
          <a:bodyPr>
            <a:normAutofit fontScale="90000"/>
          </a:bodyPr>
          <a:lstStyle/>
          <a:p>
            <a:endParaRPr lang="ru-RU" dirty="0"/>
          </a:p>
        </p:txBody>
      </p:sp>
      <p:sp>
        <p:nvSpPr>
          <p:cNvPr id="3" name="Содержимое 2"/>
          <p:cNvSpPr>
            <a:spLocks noGrp="1"/>
          </p:cNvSpPr>
          <p:nvPr>
            <p:ph idx="1"/>
          </p:nvPr>
        </p:nvSpPr>
        <p:spPr>
          <a:xfrm>
            <a:off x="251520" y="692696"/>
            <a:ext cx="7272808" cy="5832648"/>
          </a:xfrm>
        </p:spPr>
        <p:txBody>
          <a:bodyPr>
            <a:normAutofit/>
          </a:bodyPr>
          <a:lstStyle/>
          <a:p>
            <a:r>
              <a:rPr lang="ru-RU" dirty="0" smtClean="0"/>
              <a:t>Счет 050209000 «Отложенные обязательства» </a:t>
            </a:r>
          </a:p>
          <a:p>
            <a:r>
              <a:rPr lang="ru-RU" i="1" dirty="0" smtClean="0">
                <a:solidFill>
                  <a:schemeClr val="accent2">
                    <a:lumMod val="50000"/>
                  </a:schemeClr>
                </a:solidFill>
              </a:rPr>
              <a:t>Письмо МИНФИНА РОССИИ от 07.04.2015 № 02-07-07/19450 «О порядке отражения в учете операций с принимаемыми и отложенными обязательствами»: </a:t>
            </a:r>
          </a:p>
          <a:p>
            <a:r>
              <a:rPr lang="ru-RU" dirty="0" smtClean="0"/>
              <a:t>Принято обязательство на сумму созданного резерва на оплату отпусков за фактически отработанное время </a:t>
            </a:r>
          </a:p>
          <a:p>
            <a:r>
              <a:rPr lang="ru-RU" b="1" dirty="0" smtClean="0"/>
              <a:t>	Дт 0 506 90 211 Кт	0 502 99 211 	</a:t>
            </a:r>
          </a:p>
          <a:p>
            <a:pPr>
              <a:buNone/>
            </a:pPr>
            <a:r>
              <a:rPr lang="ru-RU" dirty="0" smtClean="0"/>
              <a:t> 	Принято обязательство по оплате компенсации за неиспользованный отпуск за счет ранее созданного резерва 	</a:t>
            </a:r>
          </a:p>
          <a:p>
            <a:pPr>
              <a:buNone/>
            </a:pPr>
            <a:r>
              <a:rPr lang="ru-RU" dirty="0" smtClean="0"/>
              <a:t>	Принято обязательство текущего финансового года по оплате компенсации за неиспользованный отпуск </a:t>
            </a:r>
          </a:p>
          <a:p>
            <a:r>
              <a:rPr lang="ru-RU" b="1" dirty="0" smtClean="0"/>
              <a:t>Дт 0 506 10 211    Кт 	0 502 11 211 </a:t>
            </a:r>
            <a:r>
              <a:rPr lang="ru-RU" dirty="0" smtClean="0"/>
              <a:t>	</a:t>
            </a:r>
          </a:p>
          <a:p>
            <a:r>
              <a:rPr lang="ru-RU" dirty="0" smtClean="0"/>
              <a:t>	Уменьшено отложенное обязательство по оплате отпуска за фактически отработанное время (</a:t>
            </a:r>
            <a:r>
              <a:rPr lang="ru-RU" dirty="0" err="1" smtClean="0"/>
              <a:t>сторно</a:t>
            </a:r>
            <a:r>
              <a:rPr lang="ru-RU" dirty="0" smtClean="0"/>
              <a:t>) 	</a:t>
            </a:r>
          </a:p>
          <a:p>
            <a:r>
              <a:rPr lang="ru-RU" b="1" dirty="0" smtClean="0"/>
              <a:t>Дт 0 506 90 211 	Кт 0 502 99 211 	</a:t>
            </a: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Заголовок 1"/>
          <p:cNvSpPr>
            <a:spLocks noGrp="1"/>
          </p:cNvSpPr>
          <p:nvPr>
            <p:ph type="title"/>
          </p:nvPr>
        </p:nvSpPr>
        <p:spPr>
          <a:xfrm>
            <a:off x="323528" y="260648"/>
            <a:ext cx="7200799" cy="1669752"/>
          </a:xfrm>
        </p:spPr>
        <p:txBody>
          <a:bodyPr>
            <a:noAutofit/>
          </a:bodyPr>
          <a:lstStyle/>
          <a:p>
            <a:pPr>
              <a:lnSpc>
                <a:spcPct val="100000"/>
              </a:lnSpc>
            </a:pPr>
            <a:r>
              <a:rPr lang="ru-RU" altLang="ru-RU" sz="2800" dirty="0" smtClean="0"/>
              <a:t>Полномочия финансового органа субъекта Российской Федерации в части бюджетной классификации</a:t>
            </a:r>
          </a:p>
        </p:txBody>
      </p:sp>
      <p:sp>
        <p:nvSpPr>
          <p:cNvPr id="3" name="Объект 2"/>
          <p:cNvSpPr>
            <a:spLocks noGrp="1"/>
          </p:cNvSpPr>
          <p:nvPr>
            <p:ph idx="1"/>
          </p:nvPr>
        </p:nvSpPr>
        <p:spPr>
          <a:xfrm>
            <a:off x="609598" y="1844824"/>
            <a:ext cx="6986737" cy="4536504"/>
          </a:xfrm>
        </p:spPr>
        <p:txBody>
          <a:bodyPr>
            <a:normAutofit fontScale="92500" lnSpcReduction="20000"/>
          </a:bodyPr>
          <a:lstStyle/>
          <a:p>
            <a:pPr marL="0" indent="0">
              <a:lnSpc>
                <a:spcPct val="100000"/>
              </a:lnSpc>
              <a:spcBef>
                <a:spcPts val="0"/>
              </a:spcBef>
              <a:buFont typeface="Symbol" pitchFamily="18" charset="2"/>
              <a:buNone/>
              <a:defRPr/>
            </a:pPr>
            <a:r>
              <a:rPr lang="ru-RU" b="1" dirty="0" smtClean="0">
                <a:solidFill>
                  <a:schemeClr val="accent2">
                    <a:lumMod val="50000"/>
                  </a:schemeClr>
                </a:solidFill>
              </a:rPr>
              <a:t>Принцип единства назначения кодов (Указания № 65н):</a:t>
            </a:r>
          </a:p>
          <a:p>
            <a:pPr marL="0" indent="0">
              <a:lnSpc>
                <a:spcPct val="100000"/>
              </a:lnSpc>
              <a:spcBef>
                <a:spcPts val="0"/>
              </a:spcBef>
              <a:buFont typeface="Symbol" pitchFamily="18" charset="2"/>
              <a:buNone/>
              <a:defRPr/>
            </a:pPr>
            <a:endParaRPr lang="ru-RU" sz="1400" dirty="0" smtClean="0"/>
          </a:p>
          <a:p>
            <a:pPr marL="0" indent="0">
              <a:lnSpc>
                <a:spcPct val="100000"/>
              </a:lnSpc>
              <a:spcBef>
                <a:spcPts val="0"/>
              </a:spcBef>
              <a:buFont typeface="Symbol" pitchFamily="18" charset="2"/>
              <a:buNone/>
              <a:defRPr/>
            </a:pPr>
            <a:r>
              <a:rPr lang="ru-RU" sz="1400" dirty="0" smtClean="0"/>
              <a:t>«</a:t>
            </a:r>
            <a:r>
              <a:rPr lang="ru-RU" sz="2000" dirty="0" smtClean="0"/>
              <a:t>При </a:t>
            </a:r>
            <a:r>
              <a:rPr lang="ru-RU" sz="2000" dirty="0"/>
              <a:t>формировании кода бюджетной классификации Российской Федерации:</a:t>
            </a:r>
          </a:p>
          <a:p>
            <a:pPr>
              <a:lnSpc>
                <a:spcPct val="100000"/>
              </a:lnSpc>
              <a:spcBef>
                <a:spcPts val="0"/>
              </a:spcBef>
              <a:defRPr/>
            </a:pPr>
            <a:r>
              <a:rPr lang="ru-RU" sz="2000" b="1" dirty="0" smtClean="0">
                <a:solidFill>
                  <a:schemeClr val="accent2">
                    <a:lumMod val="50000"/>
                  </a:schemeClr>
                </a:solidFill>
              </a:rPr>
              <a:t>ОБЕСПЕЧИВАЕТСЯ СОПОСТАВИМОСТЬ ПОКАЗАТЕЛЕЙ </a:t>
            </a:r>
            <a:r>
              <a:rPr lang="ru-RU" sz="2000" dirty="0" smtClean="0"/>
              <a:t>всех бюджетов , </a:t>
            </a:r>
            <a:r>
              <a:rPr lang="ru-RU" sz="2000" dirty="0"/>
              <a:t>а также показателей бюджетов муниципальных образований, входящих в состав субъекта Российской Федерации с учетом общих требований к формированию кодов (отдельных составных частей кодов) бюджетной классификации Российской Федерации, установленных </a:t>
            </a:r>
            <a:r>
              <a:rPr lang="ru-RU" sz="2000" dirty="0" smtClean="0"/>
              <a:t>Указаниями № 65н;</a:t>
            </a:r>
            <a:endParaRPr lang="ru-RU" sz="2000" dirty="0"/>
          </a:p>
          <a:p>
            <a:pPr>
              <a:lnSpc>
                <a:spcPct val="100000"/>
              </a:lnSpc>
              <a:spcBef>
                <a:spcPts val="0"/>
              </a:spcBef>
              <a:defRPr/>
            </a:pPr>
            <a:r>
              <a:rPr lang="ru-RU" sz="2000" b="1" dirty="0">
                <a:solidFill>
                  <a:schemeClr val="accent2">
                    <a:lumMod val="50000"/>
                  </a:schemeClr>
                </a:solidFill>
              </a:rPr>
              <a:t>обеспечивается сопоставимость показателей</a:t>
            </a:r>
            <a:r>
              <a:rPr lang="ru-RU" sz="2000" dirty="0"/>
              <a:t> бюджетов муниципальных образований, входящих в состав субъекта Российской Федерации при дополнительной детализации отдельных составных частей кода бюджетной классификации Российской Федерации с учетом общих требований, установленных </a:t>
            </a:r>
            <a:r>
              <a:rPr lang="ru-RU" sz="2000" dirty="0" smtClean="0"/>
              <a:t>Указаниями № 65н.»</a:t>
            </a:r>
            <a:endParaRPr lang="ru-RU" sz="2000" dirty="0"/>
          </a:p>
          <a:p>
            <a:pPr marL="0" indent="0">
              <a:lnSpc>
                <a:spcPct val="100000"/>
              </a:lnSpc>
              <a:spcBef>
                <a:spcPts val="0"/>
              </a:spcBef>
              <a:buFont typeface="Symbol" pitchFamily="18" charset="2"/>
              <a:buNone/>
              <a:defRPr/>
            </a:pPr>
            <a:endParaRPr lang="ru-RU" sz="1400" dirty="0"/>
          </a:p>
        </p:txBody>
      </p:sp>
      <p:sp>
        <p:nvSpPr>
          <p:cNvPr id="4" name="Номер слайда 3"/>
          <p:cNvSpPr>
            <a:spLocks noGrp="1"/>
          </p:cNvSpPr>
          <p:nvPr>
            <p:ph type="sldNum" sz="quarter" idx="12"/>
          </p:nvPr>
        </p:nvSpPr>
        <p:spPr/>
        <p:txBody>
          <a:bodyPr/>
          <a:lstStyle/>
          <a:p>
            <a:pPr>
              <a:defRPr/>
            </a:pPr>
            <a:r>
              <a:rPr lang="en-GB" altLang="ru-RU" smtClean="0"/>
              <a:t>СЛАЙД</a:t>
            </a:r>
            <a:r>
              <a:rPr lang="en-GB" altLang="ru-RU" sz="1400" smtClean="0"/>
              <a:t> </a:t>
            </a:r>
            <a:fld id="{07FFC603-8220-48A8-A2C4-26B590431B8D}" type="slidenum">
              <a:rPr lang="en-GB" altLang="ru-RU" sz="1400" smtClean="0"/>
              <a:pPr>
                <a:defRPr/>
              </a:pPr>
              <a:t>17</a:t>
            </a:fld>
            <a:endParaRPr lang="en-GB" altLang="ru-RU" sz="14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Заголовок 1"/>
          <p:cNvSpPr>
            <a:spLocks noGrp="1"/>
          </p:cNvSpPr>
          <p:nvPr>
            <p:ph type="title"/>
          </p:nvPr>
        </p:nvSpPr>
        <p:spPr/>
        <p:txBody>
          <a:bodyPr/>
          <a:lstStyle/>
          <a:p>
            <a:r>
              <a:rPr lang="ru-RU" altLang="ru-RU" b="1" smtClean="0"/>
              <a:t>КВР                                          КОСГУ</a:t>
            </a:r>
          </a:p>
        </p:txBody>
      </p:sp>
      <p:sp>
        <p:nvSpPr>
          <p:cNvPr id="58371" name="Содержимое 2"/>
          <p:cNvSpPr>
            <a:spLocks noGrp="1"/>
          </p:cNvSpPr>
          <p:nvPr>
            <p:ph sz="half" idx="1"/>
          </p:nvPr>
        </p:nvSpPr>
        <p:spPr>
          <a:xfrm>
            <a:off x="179388" y="1196975"/>
            <a:ext cx="3960812" cy="4465638"/>
          </a:xfrm>
        </p:spPr>
        <p:txBody>
          <a:bodyPr/>
          <a:lstStyle/>
          <a:p>
            <a:pPr>
              <a:lnSpc>
                <a:spcPct val="100000"/>
              </a:lnSpc>
              <a:buFont typeface="Symbol" pitchFamily="18" charset="2"/>
              <a:buNone/>
            </a:pPr>
            <a:r>
              <a:rPr lang="ru-RU" altLang="ru-RU" sz="2600" smtClean="0"/>
              <a:t>Выплаты </a:t>
            </a:r>
            <a:r>
              <a:rPr lang="ru-RU" altLang="ru-RU" sz="2600" b="1" smtClean="0"/>
              <a:t>ПЕРСОНАЛУ</a:t>
            </a:r>
          </a:p>
          <a:p>
            <a:pPr>
              <a:lnSpc>
                <a:spcPct val="100000"/>
              </a:lnSpc>
              <a:buFont typeface="Symbol" pitchFamily="18" charset="2"/>
              <a:buNone/>
            </a:pPr>
            <a:r>
              <a:rPr lang="ru-RU" altLang="ru-RU" sz="2600" b="1" smtClean="0"/>
              <a:t>ФОТ  (111 </a:t>
            </a:r>
            <a:r>
              <a:rPr lang="ru-RU" altLang="ru-RU" sz="2000" smtClean="0">
                <a:latin typeface="Arial" panose="020B0604020202020204" pitchFamily="34" charset="0"/>
                <a:cs typeface="Times New Roman" panose="02020603050405020304" pitchFamily="18" charset="0"/>
              </a:rPr>
              <a:t>фонд оплаты</a:t>
            </a:r>
          </a:p>
          <a:p>
            <a:pPr>
              <a:lnSpc>
                <a:spcPct val="100000"/>
              </a:lnSpc>
              <a:buFont typeface="Symbol" pitchFamily="18" charset="2"/>
              <a:buNone/>
            </a:pPr>
            <a:r>
              <a:rPr lang="ru-RU" altLang="ru-RU" sz="2000" smtClean="0">
                <a:latin typeface="Arial" panose="020B0604020202020204" pitchFamily="34" charset="0"/>
                <a:cs typeface="Times New Roman" panose="02020603050405020304" pitchFamily="18" charset="0"/>
              </a:rPr>
              <a:t> труда учреждений </a:t>
            </a:r>
            <a:r>
              <a:rPr lang="ru-RU" altLang="ru-RU" sz="2400" smtClean="0">
                <a:latin typeface="Arial" panose="020B0604020202020204" pitchFamily="34" charset="0"/>
                <a:cs typeface="Times New Roman" panose="02020603050405020304" pitchFamily="18" charset="0"/>
              </a:rPr>
              <a:t>)</a:t>
            </a:r>
            <a:endParaRPr lang="ru-RU" altLang="ru-RU" sz="2600" b="1" smtClean="0"/>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ВНЕ ФОТ (112 </a:t>
            </a:r>
            <a:r>
              <a:rPr lang="ru-RU" altLang="ru-RU" sz="2000" smtClean="0">
                <a:latin typeface="Arial" panose="020B0604020202020204" pitchFamily="34" charset="0"/>
                <a:cs typeface="Times New Roman" panose="02020603050405020304" pitchFamily="18" charset="0"/>
              </a:rPr>
              <a:t>иные</a:t>
            </a:r>
          </a:p>
          <a:p>
            <a:pPr>
              <a:lnSpc>
                <a:spcPct val="100000"/>
              </a:lnSpc>
              <a:buFont typeface="Symbol" pitchFamily="18" charset="2"/>
              <a:buNone/>
            </a:pPr>
            <a:r>
              <a:rPr lang="ru-RU" altLang="ru-RU" sz="2000" smtClean="0">
                <a:latin typeface="Arial" panose="020B0604020202020204" pitchFamily="34" charset="0"/>
                <a:cs typeface="Times New Roman" panose="02020603050405020304" pitchFamily="18" charset="0"/>
              </a:rPr>
              <a:t> выплаты персоналу  учреждений,</a:t>
            </a:r>
          </a:p>
          <a:p>
            <a:pPr>
              <a:lnSpc>
                <a:spcPct val="100000"/>
              </a:lnSpc>
              <a:buFont typeface="Symbol" pitchFamily="18" charset="2"/>
              <a:buNone/>
            </a:pPr>
            <a:r>
              <a:rPr lang="ru-RU" altLang="ru-RU" sz="2000" smtClean="0">
                <a:latin typeface="Arial" panose="020B0604020202020204" pitchFamily="34" charset="0"/>
                <a:cs typeface="Times New Roman" panose="02020603050405020304" pitchFamily="18" charset="0"/>
              </a:rPr>
              <a:t> за исключением ФОТ</a:t>
            </a:r>
            <a:r>
              <a:rPr lang="ru-RU" altLang="ru-RU" sz="2400" smtClean="0">
                <a:latin typeface="Arial" panose="020B0604020202020204" pitchFamily="34" charset="0"/>
                <a:cs typeface="Times New Roman" panose="02020603050405020304" pitchFamily="18" charset="0"/>
              </a:rPr>
              <a:t>)</a:t>
            </a:r>
          </a:p>
          <a:p>
            <a:pPr>
              <a:lnSpc>
                <a:spcPct val="100000"/>
              </a:lnSpc>
              <a:buFont typeface="Symbol" pitchFamily="18" charset="2"/>
              <a:buNone/>
            </a:pPr>
            <a:r>
              <a:rPr lang="ru-RU" altLang="ru-RU" sz="2600" b="1" smtClean="0"/>
              <a:t>ВЗНОСЫ (119 </a:t>
            </a:r>
            <a:r>
              <a:rPr lang="ru-RU" altLang="ru-RU" sz="2000" smtClean="0">
                <a:latin typeface="Arial" panose="020B0604020202020204" pitchFamily="34" charset="0"/>
                <a:cs typeface="Times New Roman" panose="02020603050405020304" pitchFamily="18" charset="0"/>
              </a:rPr>
              <a:t>взносы по обязат. соц. страхованию на выплаты работникам учреждений)</a:t>
            </a:r>
          </a:p>
          <a:p>
            <a:pPr>
              <a:lnSpc>
                <a:spcPct val="100000"/>
              </a:lnSpc>
              <a:buFont typeface="Symbol" pitchFamily="18" charset="2"/>
              <a:buNone/>
            </a:pPr>
            <a:endParaRPr lang="ru-RU" altLang="ru-RU" sz="2600" b="1" smtClean="0"/>
          </a:p>
          <a:p>
            <a:pPr>
              <a:lnSpc>
                <a:spcPct val="100000"/>
              </a:lnSpc>
              <a:buFont typeface="Symbol" pitchFamily="18" charset="2"/>
              <a:buNone/>
            </a:pPr>
            <a:endParaRPr lang="ru-RU" altLang="ru-RU" sz="2600" smtClean="0"/>
          </a:p>
          <a:p>
            <a:pPr>
              <a:lnSpc>
                <a:spcPct val="100000"/>
              </a:lnSpc>
              <a:buFont typeface="Symbol" pitchFamily="18" charset="2"/>
              <a:buNone/>
            </a:pPr>
            <a:endParaRPr lang="ru-RU" altLang="ru-RU" sz="2600" b="1" smtClean="0"/>
          </a:p>
        </p:txBody>
      </p:sp>
      <p:sp>
        <p:nvSpPr>
          <p:cNvPr id="4" name="Содержимое 3"/>
          <p:cNvSpPr>
            <a:spLocks noGrp="1"/>
          </p:cNvSpPr>
          <p:nvPr>
            <p:ph sz="half" idx="2"/>
          </p:nvPr>
        </p:nvSpPr>
        <p:spPr>
          <a:xfrm>
            <a:off x="4067175" y="1196975"/>
            <a:ext cx="720725" cy="5113338"/>
          </a:xfrm>
          <a:solidFill>
            <a:schemeClr val="accent1">
              <a:lumMod val="40000"/>
              <a:lumOff val="60000"/>
            </a:schemeClr>
          </a:solidFill>
        </p:spPr>
        <p:txBody>
          <a:bodyPr/>
          <a:lstStyle/>
          <a:p>
            <a:pPr>
              <a:lnSpc>
                <a:spcPct val="100000"/>
              </a:lnSpc>
              <a:buFont typeface="Symbol" pitchFamily="18" charset="2"/>
              <a:buNone/>
              <a:defRPr/>
            </a:pPr>
            <a:r>
              <a:rPr lang="ru-RU" sz="2600" b="1" dirty="0" smtClean="0"/>
              <a:t>100</a:t>
            </a:r>
          </a:p>
          <a:p>
            <a:pPr>
              <a:lnSpc>
                <a:spcPct val="100000"/>
              </a:lnSpc>
              <a:buFont typeface="Symbol" pitchFamily="18" charset="2"/>
              <a:buNone/>
              <a:defRPr/>
            </a:pPr>
            <a:r>
              <a:rPr lang="ru-RU" sz="2600" b="1" dirty="0" smtClean="0">
                <a:solidFill>
                  <a:srgbClr val="7361E1"/>
                </a:solidFill>
              </a:rPr>
              <a:t>111</a:t>
            </a:r>
          </a:p>
          <a:p>
            <a:pPr>
              <a:lnSpc>
                <a:spcPct val="100000"/>
              </a:lnSpc>
              <a:buFont typeface="Symbol" pitchFamily="18" charset="2"/>
              <a:buNone/>
              <a:defRPr/>
            </a:pPr>
            <a:r>
              <a:rPr lang="ru-RU" sz="2600" b="1" dirty="0" smtClean="0"/>
              <a:t>121</a:t>
            </a:r>
          </a:p>
          <a:p>
            <a:pPr>
              <a:lnSpc>
                <a:spcPct val="100000"/>
              </a:lnSpc>
              <a:buFont typeface="Symbol" pitchFamily="18" charset="2"/>
              <a:buNone/>
              <a:defRPr/>
            </a:pPr>
            <a:endParaRPr lang="ru-RU" sz="1000" b="1" dirty="0" smtClean="0"/>
          </a:p>
          <a:p>
            <a:pPr>
              <a:lnSpc>
                <a:spcPct val="100000"/>
              </a:lnSpc>
              <a:buFont typeface="Symbol" pitchFamily="18" charset="2"/>
              <a:buNone/>
              <a:defRPr/>
            </a:pPr>
            <a:endParaRPr lang="ru-RU" sz="1000" b="1" dirty="0" smtClean="0"/>
          </a:p>
          <a:p>
            <a:pPr>
              <a:lnSpc>
                <a:spcPct val="100000"/>
              </a:lnSpc>
              <a:buFont typeface="Symbol" pitchFamily="18" charset="2"/>
              <a:buNone/>
              <a:defRPr/>
            </a:pPr>
            <a:r>
              <a:rPr lang="ru-RU" sz="2600" b="1" dirty="0" smtClean="0">
                <a:solidFill>
                  <a:srgbClr val="7361E1"/>
                </a:solidFill>
              </a:rPr>
              <a:t>112</a:t>
            </a:r>
          </a:p>
          <a:p>
            <a:pPr>
              <a:lnSpc>
                <a:spcPct val="100000"/>
              </a:lnSpc>
              <a:buFont typeface="Symbol" pitchFamily="18" charset="2"/>
              <a:buNone/>
              <a:defRPr/>
            </a:pPr>
            <a:r>
              <a:rPr lang="ru-RU" sz="2600" b="1" dirty="0" smtClean="0"/>
              <a:t>122</a:t>
            </a:r>
          </a:p>
          <a:p>
            <a:pPr>
              <a:lnSpc>
                <a:spcPct val="100000"/>
              </a:lnSpc>
              <a:buFont typeface="Symbol" pitchFamily="18" charset="2"/>
              <a:buNone/>
              <a:defRPr/>
            </a:pPr>
            <a:endParaRPr lang="ru-RU" sz="1000" b="1" dirty="0" smtClean="0"/>
          </a:p>
          <a:p>
            <a:pPr>
              <a:lnSpc>
                <a:spcPct val="100000"/>
              </a:lnSpc>
              <a:buFont typeface="Symbol" pitchFamily="18" charset="2"/>
              <a:buNone/>
              <a:defRPr/>
            </a:pPr>
            <a:endParaRPr lang="ru-RU" sz="1000" b="1" dirty="0" smtClean="0"/>
          </a:p>
          <a:p>
            <a:pPr>
              <a:lnSpc>
                <a:spcPct val="100000"/>
              </a:lnSpc>
              <a:buFont typeface="Symbol" pitchFamily="18" charset="2"/>
              <a:buNone/>
              <a:defRPr/>
            </a:pPr>
            <a:r>
              <a:rPr lang="ru-RU" sz="2600" b="1" dirty="0" smtClean="0">
                <a:solidFill>
                  <a:srgbClr val="7361E1"/>
                </a:solidFill>
              </a:rPr>
              <a:t>119</a:t>
            </a:r>
          </a:p>
          <a:p>
            <a:pPr>
              <a:lnSpc>
                <a:spcPct val="100000"/>
              </a:lnSpc>
              <a:buFont typeface="Symbol" pitchFamily="18" charset="2"/>
              <a:buNone/>
              <a:defRPr/>
            </a:pPr>
            <a:r>
              <a:rPr lang="ru-RU" sz="2600" b="1" dirty="0" smtClean="0"/>
              <a:t>129</a:t>
            </a:r>
          </a:p>
        </p:txBody>
      </p:sp>
      <p:sp>
        <p:nvSpPr>
          <p:cNvPr id="5" name="Номер слайда 4"/>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en-GB" altLang="ru-RU">
                <a:solidFill>
                  <a:srgbClr val="000000"/>
                </a:solidFill>
                <a:latin typeface="Times New Roman" panose="02020603050405020304" pitchFamily="18" charset="0"/>
              </a:rPr>
              <a:t>СЛАЙД</a:t>
            </a:r>
            <a:r>
              <a:rPr lang="en-GB" altLang="ru-RU" sz="1400">
                <a:solidFill>
                  <a:srgbClr val="000000"/>
                </a:solidFill>
                <a:latin typeface="Times New Roman" panose="02020603050405020304" pitchFamily="18" charset="0"/>
              </a:rPr>
              <a:t> </a:t>
            </a:r>
            <a:fld id="{1B60D354-DB41-443B-BC09-685D7B0604AC}" type="slidenum">
              <a:rPr lang="en-GB" altLang="ru-RU" sz="1400">
                <a:solidFill>
                  <a:srgbClr val="000000"/>
                </a:solidFill>
                <a:latin typeface="Times New Roman" panose="02020603050405020304" pitchFamily="18" charset="0"/>
              </a:rPr>
              <a:pPr eaLnBrk="1" hangingPunct="1"/>
              <a:t>18</a:t>
            </a:fld>
            <a:endParaRPr lang="en-GB" altLang="ru-RU" sz="1400">
              <a:solidFill>
                <a:srgbClr val="000000"/>
              </a:solidFill>
              <a:latin typeface="Times New Roman" panose="02020603050405020304" pitchFamily="18" charset="0"/>
            </a:endParaRPr>
          </a:p>
        </p:txBody>
      </p:sp>
      <p:sp>
        <p:nvSpPr>
          <p:cNvPr id="6" name="Содержимое 3"/>
          <p:cNvSpPr txBox="1">
            <a:spLocks/>
          </p:cNvSpPr>
          <p:nvPr/>
        </p:nvSpPr>
        <p:spPr bwMode="auto">
          <a:xfrm>
            <a:off x="4787900" y="1196975"/>
            <a:ext cx="4500563" cy="4535488"/>
          </a:xfrm>
          <a:prstGeom prst="rect">
            <a:avLst/>
          </a:prstGeom>
          <a:noFill/>
          <a:ln w="9525">
            <a:noFill/>
            <a:miter lim="800000"/>
            <a:headEnd/>
            <a:tailEnd/>
          </a:ln>
        </p:spPr>
        <p:txBody>
          <a:bodyPr lIns="90000" tIns="46800" rIns="90000" bIns="46800"/>
          <a:lstStyle/>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Эконом. Содержание выплат</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211 - Заработная плата</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212 - Надбавки в рамках ФОТ</a:t>
            </a:r>
          </a:p>
          <a:p>
            <a:pPr marL="319088" indent="-319088" defTabSz="449263" eaLnBrk="0" fontAlgn="base" hangingPunct="0">
              <a:spcBef>
                <a:spcPts val="650"/>
              </a:spcBef>
              <a:spcAft>
                <a:spcPct val="0"/>
              </a:spcAft>
              <a:buClr>
                <a:srgbClr val="000000"/>
              </a:buClr>
              <a:buSzPct val="100000"/>
              <a:defRPr/>
            </a:pPr>
            <a:r>
              <a:rPr lang="ru-RU" sz="2400" b="1" i="1" dirty="0">
                <a:solidFill>
                  <a:srgbClr val="000000"/>
                </a:solidFill>
              </a:rPr>
              <a:t>Выплаты на командировки</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222, 226 – Проезд, Проживание </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212 – Суточные</a:t>
            </a:r>
          </a:p>
          <a:p>
            <a:pPr marL="319088" indent="-319088" defTabSz="449263" eaLnBrk="0" fontAlgn="base" hangingPunct="0">
              <a:spcBef>
                <a:spcPts val="650"/>
              </a:spcBef>
              <a:spcAft>
                <a:spcPct val="0"/>
              </a:spcAft>
              <a:buClr>
                <a:srgbClr val="000000"/>
              </a:buClr>
              <a:buSzPct val="100000"/>
              <a:defRPr/>
            </a:pPr>
            <a:r>
              <a:rPr lang="ru-RU" sz="2400" b="1" i="1" dirty="0">
                <a:solidFill>
                  <a:srgbClr val="000000"/>
                </a:solidFill>
              </a:rPr>
              <a:t>Соц. Выплаты персоналу</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262 – выходные пособия бывшим работникам</a:t>
            </a:r>
          </a:p>
          <a:p>
            <a:pPr marL="319088" indent="-319088" defTabSz="449263" eaLnBrk="0" fontAlgn="base" hangingPunct="0">
              <a:spcBef>
                <a:spcPts val="650"/>
              </a:spcBef>
              <a:spcAft>
                <a:spcPct val="0"/>
              </a:spcAft>
              <a:buClr>
                <a:srgbClr val="000000"/>
              </a:buClr>
              <a:buSzPct val="100000"/>
              <a:defRPr/>
            </a:pPr>
            <a:r>
              <a:rPr lang="ru-RU" sz="2400" b="1" i="1" dirty="0">
                <a:solidFill>
                  <a:srgbClr val="000000"/>
                </a:solidFill>
              </a:rPr>
              <a:t>Взносы </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213 – </a:t>
            </a:r>
            <a:r>
              <a:rPr lang="ru-RU" sz="2400" dirty="0" err="1">
                <a:solidFill>
                  <a:srgbClr val="000000"/>
                </a:solidFill>
              </a:rPr>
              <a:t>Обязат</a:t>
            </a:r>
            <a:r>
              <a:rPr lang="ru-RU" sz="2400" dirty="0">
                <a:solidFill>
                  <a:srgbClr val="000000"/>
                </a:solidFill>
              </a:rPr>
              <a:t>. </a:t>
            </a:r>
            <a:r>
              <a:rPr lang="ru-RU" sz="2400" dirty="0" err="1">
                <a:solidFill>
                  <a:srgbClr val="000000"/>
                </a:solidFill>
              </a:rPr>
              <a:t>Соц.Страхование</a:t>
            </a:r>
            <a:endParaRPr lang="ru-RU" sz="2400" dirty="0">
              <a:solidFill>
                <a:srgbClr val="000000"/>
              </a:solidFill>
            </a:endParaRPr>
          </a:p>
          <a:p>
            <a:pPr marL="319088" indent="-319088" defTabSz="449263" eaLnBrk="0" fontAlgn="base" hangingPunct="0">
              <a:spcBef>
                <a:spcPts val="650"/>
              </a:spcBef>
              <a:spcAft>
                <a:spcPct val="0"/>
              </a:spcAft>
              <a:buClr>
                <a:srgbClr val="000000"/>
              </a:buClr>
              <a:buSzPct val="100000"/>
              <a:buFont typeface="Symbol" pitchFamily="18" charset="2"/>
              <a:buNone/>
              <a:defRPr/>
            </a:pPr>
            <a:endParaRPr lang="ru-RU" sz="2200" kern="0" dirty="0">
              <a:solidFill>
                <a:srgbClr val="000000"/>
              </a:solidFill>
            </a:endParaRPr>
          </a:p>
        </p:txBody>
      </p:sp>
    </p:spTree>
    <p:extLst>
      <p:ext uri="{BB962C8B-B14F-4D97-AF65-F5344CB8AC3E}">
        <p14:creationId xmlns:p14="http://schemas.microsoft.com/office/powerpoint/2010/main" val="2722688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Заголовок 1"/>
          <p:cNvSpPr>
            <a:spLocks noGrp="1"/>
          </p:cNvSpPr>
          <p:nvPr>
            <p:ph type="title"/>
          </p:nvPr>
        </p:nvSpPr>
        <p:spPr/>
        <p:txBody>
          <a:bodyPr/>
          <a:lstStyle/>
          <a:p>
            <a:r>
              <a:rPr lang="ru-RU" altLang="ru-RU" b="1" smtClean="0"/>
              <a:t>КВР                                          КОСГУ</a:t>
            </a:r>
          </a:p>
        </p:txBody>
      </p:sp>
      <p:sp>
        <p:nvSpPr>
          <p:cNvPr id="59395" name="Содержимое 2"/>
          <p:cNvSpPr>
            <a:spLocks noGrp="1"/>
          </p:cNvSpPr>
          <p:nvPr>
            <p:ph sz="half" idx="1"/>
          </p:nvPr>
        </p:nvSpPr>
        <p:spPr>
          <a:xfrm>
            <a:off x="160338" y="1484313"/>
            <a:ext cx="4699000" cy="4535487"/>
          </a:xfrm>
        </p:spPr>
        <p:txBody>
          <a:bodyPr/>
          <a:lstStyle/>
          <a:p>
            <a:pPr>
              <a:lnSpc>
                <a:spcPct val="100000"/>
              </a:lnSpc>
              <a:buFont typeface="Symbol" pitchFamily="18" charset="2"/>
              <a:buNone/>
            </a:pPr>
            <a:r>
              <a:rPr lang="ru-RU" altLang="ru-RU" sz="2600" smtClean="0"/>
              <a:t>Выплаты </a:t>
            </a:r>
            <a:r>
              <a:rPr lang="ru-RU" altLang="ru-RU" sz="2600" b="1" smtClean="0"/>
              <a:t>социальные</a:t>
            </a:r>
          </a:p>
          <a:p>
            <a:pPr>
              <a:lnSpc>
                <a:spcPct val="100000"/>
              </a:lnSpc>
              <a:buFont typeface="Symbol" pitchFamily="18" charset="2"/>
              <a:buNone/>
            </a:pPr>
            <a:r>
              <a:rPr lang="ru-RU" altLang="ru-RU" sz="2600" b="1" smtClean="0"/>
              <a:t>НАСЕЛЕНИЮ </a:t>
            </a:r>
          </a:p>
          <a:p>
            <a:pPr>
              <a:lnSpc>
                <a:spcPct val="100000"/>
              </a:lnSpc>
              <a:buFont typeface="Symbol" pitchFamily="18" charset="2"/>
              <a:buNone/>
            </a:pPr>
            <a:r>
              <a:rPr lang="ru-RU" altLang="ru-RU" sz="2600" b="1" smtClean="0"/>
              <a:t>ПНО</a:t>
            </a:r>
          </a:p>
          <a:p>
            <a:pPr>
              <a:lnSpc>
                <a:spcPct val="100000"/>
              </a:lnSpc>
              <a:buFont typeface="Symbol" pitchFamily="18" charset="2"/>
              <a:buNone/>
            </a:pPr>
            <a:endParaRPr lang="ru-RU" altLang="ru-RU" sz="2600" b="1" smtClean="0"/>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Не ПНО</a:t>
            </a:r>
          </a:p>
          <a:p>
            <a:pPr>
              <a:lnSpc>
                <a:spcPct val="100000"/>
              </a:lnSpc>
              <a:buFont typeface="Wingdings" panose="05000000000000000000" pitchFamily="2" charset="2"/>
              <a:buChar char="ü"/>
            </a:pPr>
            <a:r>
              <a:rPr lang="ru-RU" altLang="ru-RU" sz="2600" b="1" i="1" smtClean="0"/>
              <a:t>Компенсации, Пособия</a:t>
            </a:r>
          </a:p>
          <a:p>
            <a:pPr>
              <a:lnSpc>
                <a:spcPct val="100000"/>
              </a:lnSpc>
              <a:buFont typeface="Wingdings" panose="05000000000000000000" pitchFamily="2" charset="2"/>
              <a:buChar char="ü"/>
            </a:pPr>
            <a:r>
              <a:rPr lang="ru-RU" altLang="ru-RU" sz="2600" b="1" i="1" smtClean="0"/>
              <a:t>Стипендии</a:t>
            </a:r>
          </a:p>
          <a:p>
            <a:pPr>
              <a:lnSpc>
                <a:spcPct val="100000"/>
              </a:lnSpc>
              <a:buFont typeface="Wingdings" panose="05000000000000000000" pitchFamily="2" charset="2"/>
              <a:buChar char="ü"/>
            </a:pPr>
            <a:r>
              <a:rPr lang="ru-RU" altLang="ru-RU" sz="2600" b="1" i="1" smtClean="0"/>
              <a:t>Прочие соц. выплаты</a:t>
            </a:r>
          </a:p>
        </p:txBody>
      </p:sp>
      <p:sp>
        <p:nvSpPr>
          <p:cNvPr id="4" name="Содержимое 3"/>
          <p:cNvSpPr>
            <a:spLocks noGrp="1"/>
          </p:cNvSpPr>
          <p:nvPr>
            <p:ph sz="half" idx="2"/>
          </p:nvPr>
        </p:nvSpPr>
        <p:spPr>
          <a:xfrm>
            <a:off x="3995738" y="1484313"/>
            <a:ext cx="792162" cy="5040312"/>
          </a:xfrm>
          <a:solidFill>
            <a:schemeClr val="accent1">
              <a:lumMod val="40000"/>
              <a:lumOff val="60000"/>
            </a:schemeClr>
          </a:solidFill>
        </p:spPr>
        <p:txBody>
          <a:bodyPr/>
          <a:lstStyle/>
          <a:p>
            <a:pPr>
              <a:lnSpc>
                <a:spcPct val="100000"/>
              </a:lnSpc>
              <a:buFont typeface="Symbol" pitchFamily="18" charset="2"/>
              <a:buNone/>
              <a:defRPr/>
            </a:pPr>
            <a:r>
              <a:rPr lang="ru-RU" sz="2600" b="1" dirty="0" smtClean="0"/>
              <a:t>300</a:t>
            </a:r>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t>310</a:t>
            </a:r>
          </a:p>
          <a:p>
            <a:pPr>
              <a:lnSpc>
                <a:spcPct val="100000"/>
              </a:lnSpc>
              <a:buFont typeface="Symbol" pitchFamily="18" charset="2"/>
              <a:buNone/>
              <a:defRPr/>
            </a:pPr>
            <a:r>
              <a:rPr lang="ru-RU" sz="2600" b="1" dirty="0" smtClean="0"/>
              <a:t>330</a:t>
            </a:r>
          </a:p>
          <a:p>
            <a:pPr>
              <a:lnSpc>
                <a:spcPct val="100000"/>
              </a:lnSpc>
              <a:buFont typeface="Symbol" pitchFamily="18" charset="2"/>
              <a:buNone/>
              <a:defRPr/>
            </a:pPr>
            <a:endParaRPr lang="ru-RU" sz="2600" b="1" dirty="0"/>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t>320</a:t>
            </a:r>
          </a:p>
          <a:p>
            <a:pPr>
              <a:lnSpc>
                <a:spcPct val="100000"/>
              </a:lnSpc>
              <a:buFont typeface="Symbol" pitchFamily="18" charset="2"/>
              <a:buNone/>
              <a:defRPr/>
            </a:pPr>
            <a:r>
              <a:rPr lang="ru-RU" sz="2600" b="1" dirty="0" smtClean="0"/>
              <a:t>340</a:t>
            </a:r>
            <a:endParaRPr lang="ru-RU" sz="2600" b="1" dirty="0"/>
          </a:p>
          <a:p>
            <a:pPr>
              <a:lnSpc>
                <a:spcPct val="100000"/>
              </a:lnSpc>
              <a:buFont typeface="Symbol" pitchFamily="18" charset="2"/>
              <a:buNone/>
              <a:defRPr/>
            </a:pPr>
            <a:r>
              <a:rPr lang="ru-RU" sz="2600" b="1" dirty="0" smtClean="0"/>
              <a:t>350</a:t>
            </a:r>
          </a:p>
          <a:p>
            <a:pPr>
              <a:lnSpc>
                <a:spcPct val="100000"/>
              </a:lnSpc>
              <a:buFont typeface="Symbol" pitchFamily="18" charset="2"/>
              <a:buNone/>
              <a:defRPr/>
            </a:pPr>
            <a:r>
              <a:rPr lang="ru-RU" sz="2600" b="1" dirty="0" smtClean="0"/>
              <a:t>360</a:t>
            </a:r>
            <a:endParaRPr lang="ru-RU" sz="2600" b="1" dirty="0"/>
          </a:p>
        </p:txBody>
      </p:sp>
      <p:sp>
        <p:nvSpPr>
          <p:cNvPr id="5" name="Номер слайда 4"/>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en-GB" altLang="ru-RU">
                <a:solidFill>
                  <a:srgbClr val="000000"/>
                </a:solidFill>
                <a:latin typeface="Times New Roman" panose="02020603050405020304" pitchFamily="18" charset="0"/>
              </a:rPr>
              <a:t>СЛАЙД</a:t>
            </a:r>
            <a:r>
              <a:rPr lang="en-GB" altLang="ru-RU" sz="1400">
                <a:solidFill>
                  <a:srgbClr val="000000"/>
                </a:solidFill>
                <a:latin typeface="Times New Roman" panose="02020603050405020304" pitchFamily="18" charset="0"/>
              </a:rPr>
              <a:t> </a:t>
            </a:r>
            <a:fld id="{55F0943D-6B7B-4741-BF6D-8BA884E46BE0}" type="slidenum">
              <a:rPr lang="en-GB" altLang="ru-RU" sz="1400">
                <a:solidFill>
                  <a:srgbClr val="000000"/>
                </a:solidFill>
                <a:latin typeface="Times New Roman" panose="02020603050405020304" pitchFamily="18" charset="0"/>
              </a:rPr>
              <a:pPr eaLnBrk="1" hangingPunct="1"/>
              <a:t>19</a:t>
            </a:fld>
            <a:endParaRPr lang="en-GB" altLang="ru-RU" sz="1400">
              <a:solidFill>
                <a:srgbClr val="000000"/>
              </a:solidFill>
              <a:latin typeface="Times New Roman" panose="02020603050405020304" pitchFamily="18" charset="0"/>
            </a:endParaRPr>
          </a:p>
        </p:txBody>
      </p:sp>
      <p:sp>
        <p:nvSpPr>
          <p:cNvPr id="6" name="Содержимое 3"/>
          <p:cNvSpPr txBox="1">
            <a:spLocks/>
          </p:cNvSpPr>
          <p:nvPr/>
        </p:nvSpPr>
        <p:spPr bwMode="auto">
          <a:xfrm>
            <a:off x="4859338" y="1484313"/>
            <a:ext cx="4033837" cy="4535487"/>
          </a:xfrm>
          <a:prstGeom prst="rect">
            <a:avLst/>
          </a:prstGeom>
          <a:noFill/>
          <a:ln w="9525">
            <a:noFill/>
            <a:miter lim="800000"/>
            <a:headEnd/>
            <a:tailEnd/>
          </a:ln>
        </p:spPr>
        <p:txBody>
          <a:bodyPr lIns="90000" tIns="46800" rIns="90000" bIns="46800"/>
          <a:lstStyle/>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Эконом. Содержание выплат</a:t>
            </a:r>
          </a:p>
          <a:p>
            <a:pPr marL="319088" indent="-319088" defTabSz="449263" eaLnBrk="0" fontAlgn="base" hangingPunct="0">
              <a:spcBef>
                <a:spcPts val="650"/>
              </a:spcBef>
              <a:spcAft>
                <a:spcPct val="0"/>
              </a:spcAft>
              <a:buClr>
                <a:srgbClr val="000000"/>
              </a:buClr>
              <a:buSzPct val="100000"/>
              <a:defRPr/>
            </a:pPr>
            <a:r>
              <a:rPr lang="ru-RU" sz="2400" b="1" i="1" dirty="0">
                <a:solidFill>
                  <a:srgbClr val="000000"/>
                </a:solidFill>
              </a:rPr>
              <a:t>Соц. Выплаты персоналу</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261 – Пенсии, иные пенсионные выплаты</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262 – Пособия по социальной помощи населению</a:t>
            </a:r>
          </a:p>
          <a:p>
            <a:pPr marL="319088" indent="-319088" defTabSz="449263" eaLnBrk="0" fontAlgn="base" hangingPunct="0">
              <a:spcBef>
                <a:spcPts val="650"/>
              </a:spcBef>
              <a:spcAft>
                <a:spcPct val="0"/>
              </a:spcAft>
              <a:buClr>
                <a:srgbClr val="000000"/>
              </a:buClr>
              <a:buSzPct val="100000"/>
              <a:defRPr/>
            </a:pPr>
            <a:endParaRPr lang="ru-RU" sz="2400" dirty="0">
              <a:solidFill>
                <a:srgbClr val="000000"/>
              </a:solidFill>
            </a:endParaRP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262 – пособия, компенсации;</a:t>
            </a:r>
          </a:p>
          <a:p>
            <a:pPr marL="319088" indent="-319088" defTabSz="449263" eaLnBrk="0" fontAlgn="base" hangingPunct="0">
              <a:spcBef>
                <a:spcPts val="650"/>
              </a:spcBef>
              <a:spcAft>
                <a:spcPct val="0"/>
              </a:spcAft>
              <a:buClr>
                <a:srgbClr val="000000"/>
              </a:buClr>
              <a:buSzPct val="100000"/>
              <a:defRPr/>
            </a:pPr>
            <a:r>
              <a:rPr lang="ru-RU" sz="2400" dirty="0">
                <a:solidFill>
                  <a:srgbClr val="000000"/>
                </a:solidFill>
              </a:rPr>
              <a:t>290 - стипендии</a:t>
            </a:r>
          </a:p>
          <a:p>
            <a:pPr marL="319088" indent="-319088" defTabSz="449263" eaLnBrk="0" fontAlgn="base" hangingPunct="0">
              <a:spcBef>
                <a:spcPts val="650"/>
              </a:spcBef>
              <a:spcAft>
                <a:spcPct val="0"/>
              </a:spcAft>
              <a:buClr>
                <a:srgbClr val="000000"/>
              </a:buClr>
              <a:buSzPct val="100000"/>
              <a:defRPr/>
            </a:pPr>
            <a:endParaRPr lang="ru-RU" sz="2400" dirty="0">
              <a:solidFill>
                <a:srgbClr val="000000"/>
              </a:solidFill>
            </a:endParaRPr>
          </a:p>
          <a:p>
            <a:pPr marL="319088" indent="-319088" defTabSz="449263" eaLnBrk="0" fontAlgn="base" hangingPunct="0">
              <a:spcBef>
                <a:spcPts val="650"/>
              </a:spcBef>
              <a:spcAft>
                <a:spcPct val="0"/>
              </a:spcAft>
              <a:buClr>
                <a:srgbClr val="000000"/>
              </a:buClr>
              <a:buSzPct val="100000"/>
              <a:buFont typeface="Symbol" pitchFamily="18" charset="2"/>
              <a:buNone/>
              <a:defRPr/>
            </a:pPr>
            <a:endParaRPr lang="ru-RU" sz="2200" kern="0" dirty="0">
              <a:solidFill>
                <a:srgbClr val="000000"/>
              </a:solidFill>
            </a:endParaRPr>
          </a:p>
        </p:txBody>
      </p:sp>
    </p:spTree>
    <p:extLst>
      <p:ext uri="{BB962C8B-B14F-4D97-AF65-F5344CB8AC3E}">
        <p14:creationId xmlns:p14="http://schemas.microsoft.com/office/powerpoint/2010/main" val="34855021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488831" cy="1669752"/>
          </a:xfrm>
        </p:spPr>
        <p:txBody>
          <a:bodyPr>
            <a:noAutofit/>
          </a:bodyPr>
          <a:lstStyle/>
          <a:p>
            <a:pPr algn="ctr"/>
            <a:r>
              <a:rPr lang="ru-RU" altLang="ru-RU" sz="2000" b="1" dirty="0" smtClean="0">
                <a:solidFill>
                  <a:schemeClr val="accent2">
                    <a:lumMod val="50000"/>
                  </a:schemeClr>
                </a:solidFill>
              </a:rPr>
              <a:t>БЮДЖЕТНЫЙ    КОДЕКС   РФ с бюджета 2016 года  </a:t>
            </a:r>
            <a:r>
              <a:rPr lang="ru-RU" altLang="ru-RU" sz="2000" dirty="0" smtClean="0">
                <a:solidFill>
                  <a:schemeClr val="accent2">
                    <a:lumMod val="50000"/>
                  </a:schemeClr>
                </a:solidFill>
              </a:rPr>
              <a:t/>
            </a:r>
            <a:br>
              <a:rPr lang="ru-RU" altLang="ru-RU" sz="2000" dirty="0" smtClean="0">
                <a:solidFill>
                  <a:schemeClr val="accent2">
                    <a:lumMod val="50000"/>
                  </a:schemeClr>
                </a:solidFill>
              </a:rPr>
            </a:br>
            <a:r>
              <a:rPr lang="ru-RU" altLang="ru-RU" sz="2000" dirty="0" smtClean="0">
                <a:solidFill>
                  <a:schemeClr val="accent2">
                    <a:lumMod val="50000"/>
                  </a:schemeClr>
                </a:solidFill>
              </a:rPr>
              <a:t>Статья 18. Бюджетная классификация Российской Федерации</a:t>
            </a:r>
            <a:endParaRPr lang="ru-RU" sz="2000" dirty="0">
              <a:solidFill>
                <a:schemeClr val="accent2">
                  <a:lumMod val="50000"/>
                </a:schemeClr>
              </a:solidFill>
            </a:endParaRPr>
          </a:p>
        </p:txBody>
      </p:sp>
      <p:sp>
        <p:nvSpPr>
          <p:cNvPr id="3" name="Содержимое 2"/>
          <p:cNvSpPr>
            <a:spLocks noGrp="1"/>
          </p:cNvSpPr>
          <p:nvPr>
            <p:ph idx="1"/>
          </p:nvPr>
        </p:nvSpPr>
        <p:spPr>
          <a:xfrm>
            <a:off x="179512" y="1412776"/>
            <a:ext cx="7920880" cy="4968552"/>
          </a:xfrm>
        </p:spPr>
        <p:txBody>
          <a:bodyPr>
            <a:normAutofit/>
          </a:bodyPr>
          <a:lstStyle/>
          <a:p>
            <a:pPr>
              <a:lnSpc>
                <a:spcPct val="100000"/>
              </a:lnSpc>
              <a:buFont typeface="Symbol" pitchFamily="18" charset="2"/>
              <a:buNone/>
            </a:pPr>
            <a:r>
              <a:rPr lang="ru-RU" altLang="ru-RU" sz="2000" b="1" dirty="0" smtClean="0">
                <a:solidFill>
                  <a:schemeClr val="tx1"/>
                </a:solidFill>
              </a:rPr>
              <a:t>БЮДЖЕТНАЯ      КЛАССИФИКАЦИЯ Российской федерации</a:t>
            </a:r>
          </a:p>
          <a:p>
            <a:pPr>
              <a:lnSpc>
                <a:spcPct val="100000"/>
              </a:lnSpc>
              <a:buFont typeface="Symbol" pitchFamily="18" charset="2"/>
              <a:buNone/>
            </a:pPr>
            <a:r>
              <a:rPr lang="ru-RU" altLang="ru-RU" sz="2000" b="1" dirty="0" smtClean="0">
                <a:solidFill>
                  <a:schemeClr val="tx1"/>
                </a:solidFill>
              </a:rPr>
              <a:t> является группировкой:</a:t>
            </a:r>
          </a:p>
          <a:p>
            <a:pPr>
              <a:lnSpc>
                <a:spcPct val="100000"/>
              </a:lnSpc>
              <a:buFont typeface="Symbol" pitchFamily="18" charset="2"/>
              <a:buNone/>
            </a:pPr>
            <a:r>
              <a:rPr lang="ru-RU" altLang="ru-RU" sz="2000" dirty="0" smtClean="0">
                <a:solidFill>
                  <a:schemeClr val="tx1"/>
                </a:solidFill>
              </a:rPr>
              <a:t>     </a:t>
            </a:r>
            <a:r>
              <a:rPr lang="ru-RU" altLang="ru-RU" sz="2000" b="1" i="1" dirty="0" smtClean="0">
                <a:solidFill>
                  <a:schemeClr val="tx1"/>
                </a:solidFill>
              </a:rPr>
              <a:t>ДОХОДОВ, РАСХОДОВ И ИСТОЧНИКОВ </a:t>
            </a:r>
            <a:r>
              <a:rPr lang="ru-RU" altLang="ru-RU" sz="2000" i="1" dirty="0" smtClean="0">
                <a:solidFill>
                  <a:schemeClr val="tx1"/>
                </a:solidFill>
              </a:rPr>
              <a:t>финансирования дефицитов бюджетов бюджетной системы Российской Федерации, используемой</a:t>
            </a:r>
          </a:p>
          <a:p>
            <a:pPr>
              <a:lnSpc>
                <a:spcPct val="100000"/>
              </a:lnSpc>
              <a:buFont typeface="Symbol" pitchFamily="18" charset="2"/>
              <a:buNone/>
            </a:pPr>
            <a:r>
              <a:rPr lang="ru-RU" altLang="ru-RU" sz="2000" dirty="0" smtClean="0">
                <a:solidFill>
                  <a:schemeClr val="tx1"/>
                </a:solidFill>
              </a:rPr>
              <a:t>                 </a:t>
            </a:r>
            <a:r>
              <a:rPr lang="ru-RU" altLang="ru-RU" sz="2000" b="1" i="1" dirty="0" smtClean="0">
                <a:solidFill>
                  <a:srgbClr val="FF0000"/>
                </a:solidFill>
              </a:rPr>
              <a:t>ДЛЯ СОСТАВЛЕНИЯ И ИСПОЛНЕНИЯ БЮДЖЕТОВ</a:t>
            </a:r>
            <a:r>
              <a:rPr lang="ru-RU" altLang="ru-RU" sz="2000" b="1" i="1" dirty="0" smtClean="0">
                <a:solidFill>
                  <a:schemeClr val="tx1"/>
                </a:solidFill>
              </a:rPr>
              <a:t>;</a:t>
            </a:r>
          </a:p>
          <a:p>
            <a:pPr>
              <a:lnSpc>
                <a:spcPct val="100000"/>
              </a:lnSpc>
              <a:buFont typeface="Symbol" pitchFamily="18" charset="2"/>
              <a:buNone/>
            </a:pPr>
            <a:r>
              <a:rPr lang="ru-RU" altLang="ru-RU" sz="2000" dirty="0" smtClean="0">
                <a:solidFill>
                  <a:schemeClr val="tx1"/>
                </a:solidFill>
              </a:rPr>
              <a:t>     </a:t>
            </a:r>
            <a:r>
              <a:rPr lang="ru-RU" altLang="ru-RU" sz="2000" b="1" i="1" dirty="0" smtClean="0">
                <a:solidFill>
                  <a:schemeClr val="tx1"/>
                </a:solidFill>
              </a:rPr>
              <a:t>доходов, расходов и источников </a:t>
            </a:r>
            <a:r>
              <a:rPr lang="ru-RU" altLang="ru-RU" sz="2000" dirty="0" smtClean="0">
                <a:solidFill>
                  <a:schemeClr val="tx1"/>
                </a:solidFill>
              </a:rPr>
              <a:t>финансирования дефицитов бюджетов и (или</a:t>
            </a:r>
            <a:r>
              <a:rPr lang="ru-RU" altLang="ru-RU" sz="2000" b="1" i="1" dirty="0" smtClean="0">
                <a:solidFill>
                  <a:schemeClr val="tx1"/>
                </a:solidFill>
              </a:rPr>
              <a:t>) ОПЕРАЦИЙ СЕКТОРА ГОСУДАРСТВЕННОГО УПРАВЛЕНИЯ</a:t>
            </a:r>
            <a:r>
              <a:rPr lang="ru-RU" altLang="ru-RU" sz="2000" dirty="0" smtClean="0">
                <a:solidFill>
                  <a:schemeClr val="tx1"/>
                </a:solidFill>
              </a:rPr>
              <a:t>, используемой</a:t>
            </a:r>
          </a:p>
          <a:p>
            <a:pPr lvl="3">
              <a:lnSpc>
                <a:spcPct val="100000"/>
              </a:lnSpc>
              <a:buFont typeface="Symbol" pitchFamily="18" charset="2"/>
              <a:buNone/>
            </a:pPr>
            <a:r>
              <a:rPr lang="ru-RU" altLang="ru-RU" sz="1600" dirty="0" smtClean="0">
                <a:solidFill>
                  <a:schemeClr val="tx1"/>
                </a:solidFill>
              </a:rPr>
              <a:t>     </a:t>
            </a:r>
            <a:r>
              <a:rPr lang="ru-RU" altLang="ru-RU" sz="1600" b="1" i="1" dirty="0" smtClean="0">
                <a:solidFill>
                  <a:srgbClr val="FF0000"/>
                </a:solidFill>
              </a:rPr>
              <a:t>ДЛЯ ведения БЮДЖЕТНОГО (БУХГАЛТЕРСКОГО) УЧЕТА, СОСТАВЛЕНИЯ </a:t>
            </a:r>
            <a:r>
              <a:rPr lang="ru-RU" altLang="ru-RU" sz="1600" b="1" i="1" dirty="0" smtClean="0">
                <a:solidFill>
                  <a:schemeClr val="tx1"/>
                </a:solidFill>
              </a:rPr>
              <a:t>бюджетной </a:t>
            </a:r>
            <a:r>
              <a:rPr lang="ru-RU" altLang="ru-RU" sz="1600" dirty="0" smtClean="0">
                <a:solidFill>
                  <a:schemeClr val="tx1"/>
                </a:solidFill>
              </a:rPr>
              <a:t>(бухгалтерской) </a:t>
            </a:r>
            <a:r>
              <a:rPr lang="ru-RU" altLang="ru-RU" sz="1600" b="1" i="1" dirty="0" smtClean="0">
                <a:solidFill>
                  <a:schemeClr val="tx1"/>
                </a:solidFill>
              </a:rPr>
              <a:t>и иной </a:t>
            </a:r>
            <a:r>
              <a:rPr lang="ru-RU" altLang="ru-RU" sz="1600" dirty="0" smtClean="0">
                <a:solidFill>
                  <a:schemeClr val="tx1"/>
                </a:solidFill>
              </a:rPr>
              <a:t>финансовой </a:t>
            </a:r>
            <a:r>
              <a:rPr lang="ru-RU" altLang="ru-RU" sz="1600" b="1" i="1" dirty="0" smtClean="0">
                <a:solidFill>
                  <a:srgbClr val="FF0000"/>
                </a:solidFill>
              </a:rPr>
              <a:t>ОТЧЕТНОСТИ,</a:t>
            </a:r>
            <a:r>
              <a:rPr lang="ru-RU" altLang="ru-RU" sz="1600" b="1" i="1" dirty="0" smtClean="0">
                <a:solidFill>
                  <a:schemeClr val="tx1"/>
                </a:solidFill>
              </a:rPr>
              <a:t> </a:t>
            </a:r>
            <a:r>
              <a:rPr lang="ru-RU" altLang="ru-RU" sz="1600" dirty="0" smtClean="0">
                <a:solidFill>
                  <a:schemeClr val="tx1"/>
                </a:solidFill>
              </a:rPr>
              <a:t>обеспечивающей сопоставимость показателей бюджетов бюджетной системы Российской Федерации.</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Заголовок 1"/>
          <p:cNvSpPr>
            <a:spLocks noGrp="1"/>
          </p:cNvSpPr>
          <p:nvPr>
            <p:ph type="title"/>
          </p:nvPr>
        </p:nvSpPr>
        <p:spPr/>
        <p:txBody>
          <a:bodyPr/>
          <a:lstStyle/>
          <a:p>
            <a:r>
              <a:rPr lang="ru-RU" altLang="ru-RU" b="1" smtClean="0"/>
              <a:t>КВР                                          КОСГУ</a:t>
            </a:r>
          </a:p>
        </p:txBody>
      </p:sp>
      <p:sp>
        <p:nvSpPr>
          <p:cNvPr id="60419" name="Содержимое 2"/>
          <p:cNvSpPr>
            <a:spLocks noGrp="1"/>
          </p:cNvSpPr>
          <p:nvPr>
            <p:ph sz="half" idx="1"/>
          </p:nvPr>
        </p:nvSpPr>
        <p:spPr>
          <a:xfrm>
            <a:off x="160338" y="1484313"/>
            <a:ext cx="4699000" cy="4535487"/>
          </a:xfrm>
        </p:spPr>
        <p:txBody>
          <a:bodyPr/>
          <a:lstStyle/>
          <a:p>
            <a:pPr>
              <a:lnSpc>
                <a:spcPct val="100000"/>
              </a:lnSpc>
              <a:buFont typeface="Symbol" pitchFamily="18" charset="2"/>
              <a:buNone/>
            </a:pPr>
            <a:r>
              <a:rPr lang="ru-RU" altLang="ru-RU" sz="2600" b="1" smtClean="0"/>
              <a:t>ЗАКУПКИ</a:t>
            </a:r>
          </a:p>
          <a:p>
            <a:pPr>
              <a:lnSpc>
                <a:spcPct val="100000"/>
              </a:lnSpc>
              <a:buFont typeface="Symbol" pitchFamily="18" charset="2"/>
              <a:buNone/>
            </a:pPr>
            <a:r>
              <a:rPr lang="ru-RU" altLang="ru-RU" sz="2600" b="1" smtClean="0"/>
              <a:t>НИР, НИОКР</a:t>
            </a:r>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Кап.      РЕМОНТ</a:t>
            </a:r>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Прочие ЗАКУПКИ</a:t>
            </a:r>
          </a:p>
          <a:p>
            <a:pPr>
              <a:lnSpc>
                <a:spcPct val="100000"/>
              </a:lnSpc>
              <a:buFont typeface="Symbol" pitchFamily="18" charset="2"/>
              <a:buNone/>
            </a:pPr>
            <a:endParaRPr lang="ru-RU" altLang="ru-RU" sz="2600" b="1" smtClean="0"/>
          </a:p>
        </p:txBody>
      </p:sp>
      <p:sp>
        <p:nvSpPr>
          <p:cNvPr id="4" name="Содержимое 3"/>
          <p:cNvSpPr>
            <a:spLocks noGrp="1"/>
          </p:cNvSpPr>
          <p:nvPr>
            <p:ph sz="half" idx="2"/>
          </p:nvPr>
        </p:nvSpPr>
        <p:spPr>
          <a:xfrm>
            <a:off x="3779838" y="1484313"/>
            <a:ext cx="877887" cy="4535487"/>
          </a:xfrm>
          <a:solidFill>
            <a:schemeClr val="accent1">
              <a:lumMod val="40000"/>
              <a:lumOff val="60000"/>
            </a:schemeClr>
          </a:solidFill>
        </p:spPr>
        <p:txBody>
          <a:bodyPr/>
          <a:lstStyle/>
          <a:p>
            <a:pPr>
              <a:lnSpc>
                <a:spcPct val="100000"/>
              </a:lnSpc>
              <a:buFont typeface="Symbol" pitchFamily="18" charset="2"/>
              <a:buNone/>
              <a:defRPr/>
            </a:pPr>
            <a:r>
              <a:rPr lang="ru-RU" sz="2600" b="1" dirty="0" smtClean="0"/>
              <a:t>200</a:t>
            </a:r>
          </a:p>
          <a:p>
            <a:pPr>
              <a:lnSpc>
                <a:spcPct val="100000"/>
              </a:lnSpc>
              <a:buFont typeface="Symbol" pitchFamily="18" charset="2"/>
              <a:buNone/>
              <a:defRPr/>
            </a:pPr>
            <a:r>
              <a:rPr lang="ru-RU" sz="2600" b="1" dirty="0" smtClean="0"/>
              <a:t>241</a:t>
            </a:r>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t>243</a:t>
            </a:r>
          </a:p>
          <a:p>
            <a:pPr>
              <a:lnSpc>
                <a:spcPct val="100000"/>
              </a:lnSpc>
              <a:buFont typeface="Symbol" pitchFamily="18" charset="2"/>
              <a:buNone/>
              <a:defRPr/>
            </a:pPr>
            <a:endParaRPr lang="ru-RU" sz="2600" b="1" dirty="0"/>
          </a:p>
          <a:p>
            <a:pPr>
              <a:lnSpc>
                <a:spcPct val="100000"/>
              </a:lnSpc>
              <a:buFont typeface="Symbol" pitchFamily="18" charset="2"/>
              <a:buNone/>
              <a:defRPr/>
            </a:pPr>
            <a:r>
              <a:rPr lang="ru-RU" sz="2600" b="1" dirty="0" smtClean="0"/>
              <a:t>244</a:t>
            </a:r>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solidFill>
                  <a:schemeClr val="accent6">
                    <a:lumMod val="60000"/>
                    <a:lumOff val="40000"/>
                  </a:schemeClr>
                </a:solidFill>
              </a:rPr>
              <a:t>245</a:t>
            </a:r>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1800" b="1" dirty="0" smtClean="0"/>
          </a:p>
        </p:txBody>
      </p:sp>
      <p:sp>
        <p:nvSpPr>
          <p:cNvPr id="5" name="Номер слайда 4"/>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en-GB" altLang="ru-RU">
                <a:solidFill>
                  <a:srgbClr val="000000"/>
                </a:solidFill>
                <a:latin typeface="Times New Roman" panose="02020603050405020304" pitchFamily="18" charset="0"/>
              </a:rPr>
              <a:t>СЛАЙД</a:t>
            </a:r>
            <a:r>
              <a:rPr lang="en-GB" altLang="ru-RU" sz="1400">
                <a:solidFill>
                  <a:srgbClr val="000000"/>
                </a:solidFill>
                <a:latin typeface="Times New Roman" panose="02020603050405020304" pitchFamily="18" charset="0"/>
              </a:rPr>
              <a:t> </a:t>
            </a:r>
            <a:fld id="{124D3AF2-07AB-4EAB-8106-96B4C63A9130}" type="slidenum">
              <a:rPr lang="en-GB" altLang="ru-RU" sz="1400">
                <a:solidFill>
                  <a:srgbClr val="000000"/>
                </a:solidFill>
                <a:latin typeface="Times New Roman" panose="02020603050405020304" pitchFamily="18" charset="0"/>
              </a:rPr>
              <a:pPr eaLnBrk="1" hangingPunct="1"/>
              <a:t>20</a:t>
            </a:fld>
            <a:endParaRPr lang="en-GB" altLang="ru-RU" sz="1400">
              <a:solidFill>
                <a:srgbClr val="000000"/>
              </a:solidFill>
              <a:latin typeface="Times New Roman" panose="02020603050405020304" pitchFamily="18" charset="0"/>
            </a:endParaRPr>
          </a:p>
        </p:txBody>
      </p:sp>
      <p:sp>
        <p:nvSpPr>
          <p:cNvPr id="6" name="Содержимое 3"/>
          <p:cNvSpPr txBox="1">
            <a:spLocks/>
          </p:cNvSpPr>
          <p:nvPr/>
        </p:nvSpPr>
        <p:spPr bwMode="auto">
          <a:xfrm>
            <a:off x="4643438" y="1484313"/>
            <a:ext cx="4249737" cy="4535487"/>
          </a:xfrm>
          <a:prstGeom prst="rect">
            <a:avLst/>
          </a:prstGeom>
          <a:noFill/>
          <a:ln w="9525">
            <a:noFill/>
            <a:miter lim="800000"/>
            <a:headEnd/>
            <a:tailEnd/>
          </a:ln>
        </p:spPr>
        <p:txBody>
          <a:bodyPr lIns="90000" tIns="46800" rIns="90000" bIns="46800"/>
          <a:lstStyle/>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Эконом. Содержание выплат</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223</a:t>
            </a:r>
            <a:r>
              <a:rPr lang="ru-RU" sz="2400" dirty="0">
                <a:solidFill>
                  <a:srgbClr val="000000"/>
                </a:solidFill>
              </a:rPr>
              <a:t> - Коммунальные</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226</a:t>
            </a:r>
            <a:r>
              <a:rPr lang="ru-RU" sz="2400" dirty="0">
                <a:solidFill>
                  <a:srgbClr val="000000"/>
                </a:solidFill>
              </a:rPr>
              <a:t> –  Услуги Прочие</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221</a:t>
            </a:r>
            <a:r>
              <a:rPr lang="ru-RU" sz="2400" dirty="0">
                <a:solidFill>
                  <a:srgbClr val="000000"/>
                </a:solidFill>
              </a:rPr>
              <a:t> – Услуги связи (интернет)</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310</a:t>
            </a:r>
            <a:r>
              <a:rPr lang="ru-RU" sz="2400" dirty="0">
                <a:solidFill>
                  <a:srgbClr val="000000"/>
                </a:solidFill>
              </a:rPr>
              <a:t> – приобретение         оборудования </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340</a:t>
            </a:r>
            <a:r>
              <a:rPr lang="ru-RU" sz="2400" dirty="0">
                <a:solidFill>
                  <a:srgbClr val="000000"/>
                </a:solidFill>
              </a:rPr>
              <a:t> – приобретение материалов</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320</a:t>
            </a:r>
            <a:r>
              <a:rPr lang="ru-RU" sz="2400" dirty="0">
                <a:solidFill>
                  <a:srgbClr val="000000"/>
                </a:solidFill>
              </a:rPr>
              <a:t> – приобретение лицензий на  результаты интеллект.  труда </a:t>
            </a:r>
          </a:p>
          <a:p>
            <a:pPr marL="319088" indent="-319088" defTabSz="449263" eaLnBrk="0" fontAlgn="base" hangingPunct="0">
              <a:spcBef>
                <a:spcPts val="650"/>
              </a:spcBef>
              <a:spcAft>
                <a:spcPct val="0"/>
              </a:spcAft>
              <a:buClr>
                <a:srgbClr val="000000"/>
              </a:buClr>
              <a:buSzPct val="100000"/>
              <a:defRPr/>
            </a:pPr>
            <a:endParaRPr lang="ru-RU" sz="2400" b="1" i="1" dirty="0">
              <a:solidFill>
                <a:srgbClr val="000000"/>
              </a:solidFill>
            </a:endParaRPr>
          </a:p>
          <a:p>
            <a:pPr marL="319088" indent="-319088" defTabSz="449263" eaLnBrk="0" fontAlgn="base" hangingPunct="0">
              <a:spcBef>
                <a:spcPts val="650"/>
              </a:spcBef>
              <a:spcAft>
                <a:spcPct val="0"/>
              </a:spcAft>
              <a:buClr>
                <a:srgbClr val="000000"/>
              </a:buClr>
              <a:buSzPct val="100000"/>
              <a:defRPr/>
            </a:pPr>
            <a:endParaRPr lang="ru-RU" sz="2400" dirty="0">
              <a:solidFill>
                <a:srgbClr val="000000"/>
              </a:solidFill>
            </a:endParaRPr>
          </a:p>
          <a:p>
            <a:pPr marL="319088" indent="-319088" defTabSz="449263" eaLnBrk="0" fontAlgn="base" hangingPunct="0">
              <a:spcBef>
                <a:spcPts val="650"/>
              </a:spcBef>
              <a:spcAft>
                <a:spcPct val="0"/>
              </a:spcAft>
              <a:buClr>
                <a:srgbClr val="000000"/>
              </a:buClr>
              <a:buSzPct val="100000"/>
              <a:buFont typeface="Symbol" pitchFamily="18" charset="2"/>
              <a:buNone/>
              <a:defRPr/>
            </a:pPr>
            <a:endParaRPr lang="ru-RU" sz="2200" kern="0" dirty="0">
              <a:solidFill>
                <a:srgbClr val="000000"/>
              </a:solidFill>
            </a:endParaRPr>
          </a:p>
        </p:txBody>
      </p:sp>
    </p:spTree>
    <p:extLst>
      <p:ext uri="{BB962C8B-B14F-4D97-AF65-F5344CB8AC3E}">
        <p14:creationId xmlns:p14="http://schemas.microsoft.com/office/powerpoint/2010/main" val="8001617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Заголовок 1"/>
          <p:cNvSpPr>
            <a:spLocks noGrp="1"/>
          </p:cNvSpPr>
          <p:nvPr>
            <p:ph type="title"/>
          </p:nvPr>
        </p:nvSpPr>
        <p:spPr/>
        <p:txBody>
          <a:bodyPr/>
          <a:lstStyle/>
          <a:p>
            <a:r>
              <a:rPr lang="ru-RU" altLang="ru-RU" b="1" smtClean="0"/>
              <a:t>КВР                                          КОСГУ</a:t>
            </a:r>
          </a:p>
        </p:txBody>
      </p:sp>
      <p:sp>
        <p:nvSpPr>
          <p:cNvPr id="61443" name="Содержимое 2"/>
          <p:cNvSpPr>
            <a:spLocks noGrp="1"/>
          </p:cNvSpPr>
          <p:nvPr>
            <p:ph sz="half" idx="1"/>
          </p:nvPr>
        </p:nvSpPr>
        <p:spPr>
          <a:xfrm>
            <a:off x="160338" y="1484313"/>
            <a:ext cx="4916487" cy="4535487"/>
          </a:xfrm>
        </p:spPr>
        <p:txBody>
          <a:bodyPr/>
          <a:lstStyle/>
          <a:p>
            <a:pPr>
              <a:lnSpc>
                <a:spcPct val="100000"/>
              </a:lnSpc>
              <a:buFont typeface="Symbol" pitchFamily="18" charset="2"/>
              <a:buNone/>
            </a:pPr>
            <a:r>
              <a:rPr lang="ru-RU" altLang="ru-RU" sz="2600" b="1" smtClean="0"/>
              <a:t>ЗАКУПКИ</a:t>
            </a:r>
          </a:p>
          <a:p>
            <a:pPr>
              <a:lnSpc>
                <a:spcPct val="100000"/>
              </a:lnSpc>
              <a:buFont typeface="Symbol" pitchFamily="18" charset="2"/>
              <a:buNone/>
            </a:pPr>
            <a:r>
              <a:rPr lang="ru-RU" altLang="ru-RU" sz="2600" b="1" smtClean="0"/>
              <a:t>ИНВЕСТИЦ-НЫЕ</a:t>
            </a:r>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На капитальные </a:t>
            </a:r>
          </a:p>
          <a:p>
            <a:pPr>
              <a:lnSpc>
                <a:spcPct val="100000"/>
              </a:lnSpc>
              <a:buFont typeface="Symbol" pitchFamily="18" charset="2"/>
              <a:buNone/>
            </a:pPr>
            <a:r>
              <a:rPr lang="ru-RU" altLang="ru-RU" sz="2600" b="1" smtClean="0"/>
              <a:t>Вложения</a:t>
            </a:r>
          </a:p>
          <a:p>
            <a:pPr>
              <a:lnSpc>
                <a:spcPct val="100000"/>
              </a:lnSpc>
              <a:buFont typeface="Symbol" pitchFamily="18" charset="2"/>
              <a:buNone/>
            </a:pPr>
            <a:endParaRPr lang="ru-RU" altLang="ru-RU" sz="2600" b="1" smtClean="0"/>
          </a:p>
          <a:p>
            <a:pPr>
              <a:lnSpc>
                <a:spcPct val="100000"/>
              </a:lnSpc>
              <a:buFont typeface="Symbol" pitchFamily="18" charset="2"/>
              <a:buNone/>
            </a:pPr>
            <a:r>
              <a:rPr lang="ru-RU" altLang="ru-RU" sz="2600" b="1" smtClean="0"/>
              <a:t>Создание</a:t>
            </a:r>
          </a:p>
          <a:p>
            <a:pPr>
              <a:lnSpc>
                <a:spcPct val="100000"/>
              </a:lnSpc>
              <a:buFont typeface="Symbol" pitchFamily="18" charset="2"/>
              <a:buNone/>
            </a:pPr>
            <a:r>
              <a:rPr lang="ru-RU" altLang="ru-RU" sz="2600" b="1" smtClean="0"/>
              <a:t>Приобретение</a:t>
            </a:r>
          </a:p>
          <a:p>
            <a:pPr>
              <a:lnSpc>
                <a:spcPct val="100000"/>
              </a:lnSpc>
              <a:buFont typeface="Symbol" pitchFamily="18" charset="2"/>
              <a:buNone/>
            </a:pPr>
            <a:r>
              <a:rPr lang="ru-RU" altLang="ru-RU" sz="2600" b="1" smtClean="0"/>
              <a:t> (покупка)</a:t>
            </a:r>
          </a:p>
        </p:txBody>
      </p:sp>
      <p:sp>
        <p:nvSpPr>
          <p:cNvPr id="4" name="Содержимое 3"/>
          <p:cNvSpPr>
            <a:spLocks noGrp="1"/>
          </p:cNvSpPr>
          <p:nvPr>
            <p:ph sz="half" idx="2"/>
          </p:nvPr>
        </p:nvSpPr>
        <p:spPr>
          <a:xfrm>
            <a:off x="3132138" y="1484313"/>
            <a:ext cx="1525587" cy="4535487"/>
          </a:xfrm>
          <a:solidFill>
            <a:schemeClr val="accent1">
              <a:lumMod val="40000"/>
              <a:lumOff val="60000"/>
            </a:schemeClr>
          </a:solidFill>
        </p:spPr>
        <p:txBody>
          <a:bodyPr/>
          <a:lstStyle/>
          <a:p>
            <a:pPr>
              <a:lnSpc>
                <a:spcPct val="100000"/>
              </a:lnSpc>
              <a:buFont typeface="Symbol" pitchFamily="18" charset="2"/>
              <a:buNone/>
              <a:defRPr/>
            </a:pPr>
            <a:r>
              <a:rPr lang="ru-RU" sz="2600" b="1" dirty="0" smtClean="0"/>
              <a:t>400</a:t>
            </a:r>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solidFill>
                  <a:schemeClr val="accent6">
                    <a:lumMod val="60000"/>
                    <a:lumOff val="40000"/>
                  </a:schemeClr>
                </a:solidFill>
              </a:rPr>
              <a:t>ФАИП</a:t>
            </a:r>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2600" b="1" dirty="0" smtClean="0"/>
          </a:p>
          <a:p>
            <a:pPr>
              <a:lnSpc>
                <a:spcPct val="100000"/>
              </a:lnSpc>
              <a:buFont typeface="Symbol" pitchFamily="18" charset="2"/>
              <a:buNone/>
              <a:defRPr/>
            </a:pPr>
            <a:r>
              <a:rPr lang="ru-RU" sz="2600" b="1" dirty="0" smtClean="0">
                <a:solidFill>
                  <a:schemeClr val="accent6">
                    <a:lumMod val="60000"/>
                    <a:lumOff val="40000"/>
                  </a:schemeClr>
                </a:solidFill>
              </a:rPr>
              <a:t>Вне</a:t>
            </a:r>
          </a:p>
          <a:p>
            <a:pPr>
              <a:lnSpc>
                <a:spcPct val="100000"/>
              </a:lnSpc>
              <a:buFont typeface="Symbol" pitchFamily="18" charset="2"/>
              <a:buNone/>
              <a:defRPr/>
            </a:pPr>
            <a:r>
              <a:rPr lang="ru-RU" sz="2600" b="1" dirty="0" smtClean="0">
                <a:solidFill>
                  <a:schemeClr val="accent6">
                    <a:lumMod val="60000"/>
                    <a:lumOff val="40000"/>
                  </a:schemeClr>
                </a:solidFill>
              </a:rPr>
              <a:t>ФАИП</a:t>
            </a:r>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2600" b="1" dirty="0"/>
          </a:p>
          <a:p>
            <a:pPr>
              <a:lnSpc>
                <a:spcPct val="100000"/>
              </a:lnSpc>
              <a:buFont typeface="Symbol" pitchFamily="18" charset="2"/>
              <a:buNone/>
              <a:defRPr/>
            </a:pPr>
            <a:endParaRPr lang="ru-RU" sz="2600" b="1" dirty="0" smtClean="0"/>
          </a:p>
          <a:p>
            <a:pPr>
              <a:lnSpc>
                <a:spcPct val="100000"/>
              </a:lnSpc>
              <a:buFont typeface="Symbol" pitchFamily="18" charset="2"/>
              <a:buNone/>
              <a:defRPr/>
            </a:pPr>
            <a:endParaRPr lang="ru-RU" sz="2600" b="1" dirty="0"/>
          </a:p>
          <a:p>
            <a:pPr>
              <a:lnSpc>
                <a:spcPct val="100000"/>
              </a:lnSpc>
              <a:buFont typeface="Symbol" pitchFamily="18" charset="2"/>
              <a:buNone/>
              <a:defRPr/>
            </a:pPr>
            <a:endParaRPr lang="ru-RU" sz="1800" b="1" dirty="0" smtClean="0"/>
          </a:p>
        </p:txBody>
      </p:sp>
      <p:sp>
        <p:nvSpPr>
          <p:cNvPr id="5" name="Номер слайда 4"/>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en-GB" altLang="ru-RU">
                <a:solidFill>
                  <a:srgbClr val="000000"/>
                </a:solidFill>
                <a:latin typeface="Times New Roman" panose="02020603050405020304" pitchFamily="18" charset="0"/>
              </a:rPr>
              <a:t>СЛАЙД</a:t>
            </a:r>
            <a:r>
              <a:rPr lang="en-GB" altLang="ru-RU" sz="1400">
                <a:solidFill>
                  <a:srgbClr val="000000"/>
                </a:solidFill>
                <a:latin typeface="Times New Roman" panose="02020603050405020304" pitchFamily="18" charset="0"/>
              </a:rPr>
              <a:t> </a:t>
            </a:r>
            <a:fld id="{7EF30C8B-F993-4381-930B-6EE01A58B832}" type="slidenum">
              <a:rPr lang="en-GB" altLang="ru-RU" sz="1400">
                <a:solidFill>
                  <a:srgbClr val="000000"/>
                </a:solidFill>
                <a:latin typeface="Times New Roman" panose="02020603050405020304" pitchFamily="18" charset="0"/>
              </a:rPr>
              <a:pPr eaLnBrk="1" hangingPunct="1"/>
              <a:t>21</a:t>
            </a:fld>
            <a:endParaRPr lang="en-GB" altLang="ru-RU" sz="1400">
              <a:solidFill>
                <a:srgbClr val="000000"/>
              </a:solidFill>
              <a:latin typeface="Times New Roman" panose="02020603050405020304" pitchFamily="18" charset="0"/>
            </a:endParaRPr>
          </a:p>
        </p:txBody>
      </p:sp>
      <p:sp>
        <p:nvSpPr>
          <p:cNvPr id="6" name="Содержимое 3"/>
          <p:cNvSpPr txBox="1">
            <a:spLocks/>
          </p:cNvSpPr>
          <p:nvPr/>
        </p:nvSpPr>
        <p:spPr bwMode="auto">
          <a:xfrm>
            <a:off x="4643438" y="1484313"/>
            <a:ext cx="4249737" cy="4535487"/>
          </a:xfrm>
          <a:prstGeom prst="rect">
            <a:avLst/>
          </a:prstGeom>
          <a:noFill/>
          <a:ln w="9525">
            <a:noFill/>
            <a:miter lim="800000"/>
            <a:headEnd/>
            <a:tailEnd/>
          </a:ln>
        </p:spPr>
        <p:txBody>
          <a:bodyPr lIns="90000" tIns="46800" rIns="90000" bIns="46800"/>
          <a:lstStyle/>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Эконом. Содержание выплат</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226</a:t>
            </a:r>
            <a:r>
              <a:rPr lang="ru-RU" sz="2400" dirty="0">
                <a:solidFill>
                  <a:srgbClr val="000000"/>
                </a:solidFill>
              </a:rPr>
              <a:t> – ПСД, юр услуги,</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          </a:t>
            </a:r>
            <a:r>
              <a:rPr lang="ru-RU" sz="2400" dirty="0">
                <a:solidFill>
                  <a:srgbClr val="000000"/>
                </a:solidFill>
              </a:rPr>
              <a:t>надзор, прочие,  </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310</a:t>
            </a:r>
            <a:r>
              <a:rPr lang="ru-RU" sz="2400" dirty="0">
                <a:solidFill>
                  <a:srgbClr val="000000"/>
                </a:solidFill>
              </a:rPr>
              <a:t> – строительство, покупка недвижимости, оборудования </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340</a:t>
            </a:r>
            <a:r>
              <a:rPr lang="ru-RU" sz="2400" dirty="0">
                <a:solidFill>
                  <a:srgbClr val="000000"/>
                </a:solidFill>
              </a:rPr>
              <a:t> – приобретение материалов</a:t>
            </a:r>
          </a:p>
          <a:p>
            <a:pPr marL="319088" indent="-319088" defTabSz="449263" eaLnBrk="0" fontAlgn="base" hangingPunct="0">
              <a:spcBef>
                <a:spcPts val="650"/>
              </a:spcBef>
              <a:spcAft>
                <a:spcPct val="0"/>
              </a:spcAft>
              <a:buClr>
                <a:srgbClr val="000000"/>
              </a:buClr>
              <a:buSzPct val="100000"/>
              <a:defRPr/>
            </a:pPr>
            <a:r>
              <a:rPr lang="ru-RU" sz="2400" b="1" dirty="0">
                <a:solidFill>
                  <a:srgbClr val="000000"/>
                </a:solidFill>
              </a:rPr>
              <a:t>330</a:t>
            </a:r>
            <a:r>
              <a:rPr lang="ru-RU" sz="2400" dirty="0">
                <a:solidFill>
                  <a:srgbClr val="000000"/>
                </a:solidFill>
              </a:rPr>
              <a:t> – приобретение земельных участков (в </a:t>
            </a:r>
            <a:r>
              <a:rPr lang="ru-RU" sz="2400" dirty="0" err="1">
                <a:solidFill>
                  <a:srgbClr val="000000"/>
                </a:solidFill>
              </a:rPr>
              <a:t>т.ч</a:t>
            </a:r>
            <a:r>
              <a:rPr lang="ru-RU" sz="2400" dirty="0">
                <a:solidFill>
                  <a:srgbClr val="000000"/>
                </a:solidFill>
              </a:rPr>
              <a:t>. под строительство)</a:t>
            </a:r>
          </a:p>
          <a:p>
            <a:pPr marL="319088" indent="-319088" defTabSz="449263" eaLnBrk="0" fontAlgn="base" hangingPunct="0">
              <a:spcBef>
                <a:spcPts val="650"/>
              </a:spcBef>
              <a:spcAft>
                <a:spcPct val="0"/>
              </a:spcAft>
              <a:buClr>
                <a:srgbClr val="000000"/>
              </a:buClr>
              <a:buSzPct val="100000"/>
              <a:defRPr/>
            </a:pPr>
            <a:endParaRPr lang="ru-RU" sz="2400" b="1" i="1" dirty="0">
              <a:solidFill>
                <a:srgbClr val="000000"/>
              </a:solidFill>
            </a:endParaRPr>
          </a:p>
          <a:p>
            <a:pPr marL="319088" indent="-319088" defTabSz="449263" eaLnBrk="0" fontAlgn="base" hangingPunct="0">
              <a:spcBef>
                <a:spcPts val="650"/>
              </a:spcBef>
              <a:spcAft>
                <a:spcPct val="0"/>
              </a:spcAft>
              <a:buClr>
                <a:srgbClr val="000000"/>
              </a:buClr>
              <a:buSzPct val="100000"/>
              <a:defRPr/>
            </a:pPr>
            <a:endParaRPr lang="ru-RU" sz="2400" dirty="0">
              <a:solidFill>
                <a:srgbClr val="000000"/>
              </a:solidFill>
            </a:endParaRPr>
          </a:p>
          <a:p>
            <a:pPr marL="319088" indent="-319088" defTabSz="449263" eaLnBrk="0" fontAlgn="base" hangingPunct="0">
              <a:spcBef>
                <a:spcPts val="650"/>
              </a:spcBef>
              <a:spcAft>
                <a:spcPct val="0"/>
              </a:spcAft>
              <a:buClr>
                <a:srgbClr val="000000"/>
              </a:buClr>
              <a:buSzPct val="100000"/>
              <a:buFont typeface="Symbol" pitchFamily="18" charset="2"/>
              <a:buNone/>
              <a:defRPr/>
            </a:pPr>
            <a:endParaRPr lang="ru-RU" sz="2200" kern="0" dirty="0">
              <a:solidFill>
                <a:srgbClr val="000000"/>
              </a:solidFill>
            </a:endParaRPr>
          </a:p>
        </p:txBody>
      </p:sp>
    </p:spTree>
    <p:extLst>
      <p:ext uri="{BB962C8B-B14F-4D97-AF65-F5344CB8AC3E}">
        <p14:creationId xmlns:p14="http://schemas.microsoft.com/office/powerpoint/2010/main" val="876541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Заголовок 7"/>
          <p:cNvSpPr>
            <a:spLocks noGrp="1"/>
          </p:cNvSpPr>
          <p:nvPr>
            <p:ph type="title"/>
          </p:nvPr>
        </p:nvSpPr>
        <p:spPr>
          <a:xfrm>
            <a:off x="468313" y="549275"/>
            <a:ext cx="8229600" cy="1079500"/>
          </a:xfrm>
        </p:spPr>
        <p:txBody>
          <a:bodyPr/>
          <a:lstStyle/>
          <a:p>
            <a:pPr>
              <a:lnSpc>
                <a:spcPct val="100000"/>
              </a:lnSpc>
            </a:pPr>
            <a:r>
              <a:rPr lang="ru-RU" altLang="ru-RU" b="1" smtClean="0"/>
              <a:t>Структура номера счета </a:t>
            </a:r>
            <a:r>
              <a:rPr lang="ru-RU" altLang="ru-RU" b="1" smtClean="0">
                <a:solidFill>
                  <a:srgbClr val="C00000"/>
                </a:solidFill>
              </a:rPr>
              <a:t> ВАЖНО!</a:t>
            </a:r>
            <a:r>
              <a:rPr lang="ru-RU" altLang="ru-RU" smtClean="0"/>
              <a:t/>
            </a:r>
            <a:br>
              <a:rPr lang="ru-RU" altLang="ru-RU" smtClean="0"/>
            </a:br>
            <a:r>
              <a:rPr lang="ru-RU" altLang="ru-RU" sz="3600" smtClean="0"/>
              <a:t>ПБС и Получателей Субсидий</a:t>
            </a:r>
          </a:p>
        </p:txBody>
      </p:sp>
      <p:sp>
        <p:nvSpPr>
          <p:cNvPr id="16387" name="Объект 8"/>
          <p:cNvSpPr>
            <a:spLocks noGrp="1"/>
          </p:cNvSpPr>
          <p:nvPr>
            <p:ph idx="1"/>
          </p:nvPr>
        </p:nvSpPr>
        <p:spPr>
          <a:xfrm>
            <a:off x="755650" y="2205038"/>
            <a:ext cx="8137525" cy="2016125"/>
          </a:xfrm>
        </p:spPr>
        <p:txBody>
          <a:bodyPr/>
          <a:lstStyle/>
          <a:p>
            <a:pPr marL="109537" indent="0">
              <a:buFont typeface="Georgia" pitchFamily="18" charset="0"/>
              <a:buNone/>
              <a:defRPr/>
            </a:pPr>
            <a:endParaRPr lang="ru-RU" altLang="ru-RU" b="1" dirty="0" smtClean="0">
              <a:solidFill>
                <a:schemeClr val="accent6">
                  <a:lumMod val="60000"/>
                  <a:lumOff val="40000"/>
                </a:schemeClr>
              </a:solidFill>
            </a:endParaRPr>
          </a:p>
          <a:p>
            <a:pPr marL="109537" indent="0">
              <a:buFont typeface="Georgia" pitchFamily="18" charset="0"/>
              <a:buNone/>
              <a:defRPr/>
            </a:pPr>
            <a:r>
              <a:rPr lang="ru-RU" altLang="ru-RU" sz="4000" b="1" dirty="0" smtClean="0">
                <a:solidFill>
                  <a:schemeClr val="accent6">
                    <a:lumMod val="60000"/>
                    <a:lumOff val="40000"/>
                  </a:schemeClr>
                </a:solidFill>
                <a:latin typeface="+mj-lt"/>
                <a:ea typeface="+mj-ea"/>
                <a:cs typeface="+mj-cs"/>
              </a:rPr>
              <a:t>0706 01201 90590 </a:t>
            </a:r>
            <a:r>
              <a:rPr lang="ru-RU" altLang="ru-RU" sz="4000" b="1" dirty="0" smtClean="0">
                <a:solidFill>
                  <a:srgbClr val="C00000"/>
                </a:solidFill>
                <a:latin typeface="+mj-lt"/>
                <a:ea typeface="+mj-ea"/>
                <a:cs typeface="+mj-cs"/>
              </a:rPr>
              <a:t>611</a:t>
            </a:r>
            <a:r>
              <a:rPr lang="ru-RU" altLang="ru-RU" sz="4000" b="1" dirty="0" smtClean="0">
                <a:solidFill>
                  <a:schemeClr val="accent6">
                    <a:lumMod val="60000"/>
                    <a:lumOff val="40000"/>
                  </a:schemeClr>
                </a:solidFill>
                <a:latin typeface="+mj-lt"/>
                <a:ea typeface="+mj-ea"/>
                <a:cs typeface="+mj-cs"/>
              </a:rPr>
              <a:t> </a:t>
            </a:r>
            <a:r>
              <a:rPr lang="ru-RU" altLang="ru-RU" sz="4000" b="1" dirty="0" smtClean="0">
                <a:solidFill>
                  <a:schemeClr val="tx2"/>
                </a:solidFill>
                <a:latin typeface="+mj-lt"/>
                <a:ea typeface="+mj-ea"/>
                <a:cs typeface="+mj-cs"/>
              </a:rPr>
              <a:t>1</a:t>
            </a:r>
            <a:r>
              <a:rPr lang="ru-RU" altLang="ru-RU" sz="4000" dirty="0" smtClean="0">
                <a:solidFill>
                  <a:schemeClr val="tx2"/>
                </a:solidFill>
                <a:latin typeface="+mj-lt"/>
                <a:ea typeface="+mj-ea"/>
                <a:cs typeface="+mj-cs"/>
              </a:rPr>
              <a:t> 206 </a:t>
            </a:r>
            <a:r>
              <a:rPr lang="ru-RU" altLang="ru-RU" sz="4000" b="1" dirty="0" smtClean="0">
                <a:solidFill>
                  <a:srgbClr val="C00000"/>
                </a:solidFill>
                <a:latin typeface="+mj-lt"/>
                <a:ea typeface="+mj-ea"/>
                <a:cs typeface="+mj-cs"/>
              </a:rPr>
              <a:t>41</a:t>
            </a:r>
            <a:r>
              <a:rPr lang="ru-RU" altLang="ru-RU" sz="4000" dirty="0" smtClean="0">
                <a:solidFill>
                  <a:schemeClr val="tx2"/>
                </a:solidFill>
                <a:latin typeface="+mj-lt"/>
                <a:ea typeface="+mj-ea"/>
                <a:cs typeface="+mj-cs"/>
              </a:rPr>
              <a:t> 560</a:t>
            </a:r>
          </a:p>
          <a:p>
            <a:pPr marL="109537" indent="0">
              <a:buFont typeface="Georgia" pitchFamily="18" charset="0"/>
              <a:buNone/>
              <a:defRPr/>
            </a:pPr>
            <a:endParaRPr lang="ru-RU" altLang="ru-RU" sz="1400" dirty="0" smtClean="0">
              <a:solidFill>
                <a:schemeClr val="tx2"/>
              </a:solidFill>
              <a:latin typeface="+mj-lt"/>
              <a:ea typeface="+mj-ea"/>
              <a:cs typeface="+mj-cs"/>
            </a:endParaRPr>
          </a:p>
          <a:p>
            <a:pPr marL="109537" indent="0">
              <a:buFont typeface="Georgia" pitchFamily="18" charset="0"/>
              <a:buNone/>
              <a:defRPr/>
            </a:pPr>
            <a:r>
              <a:rPr lang="ru-RU" altLang="ru-RU" dirty="0" smtClean="0">
                <a:solidFill>
                  <a:schemeClr val="tx2"/>
                </a:solidFill>
                <a:latin typeface="+mj-lt"/>
                <a:ea typeface="+mj-ea"/>
                <a:cs typeface="+mj-cs"/>
              </a:rPr>
              <a:t>    1- 4               5-14                   15-17</a:t>
            </a:r>
          </a:p>
          <a:p>
            <a:pPr marL="109537" indent="0">
              <a:buFont typeface="Georgia" pitchFamily="18" charset="0"/>
              <a:buNone/>
              <a:defRPr/>
            </a:pPr>
            <a:r>
              <a:rPr lang="ru-RU" altLang="ru-RU" sz="2000" dirty="0" smtClean="0">
                <a:solidFill>
                  <a:schemeClr val="tx2"/>
                </a:solidFill>
                <a:latin typeface="+mj-lt"/>
                <a:ea typeface="+mj-ea"/>
                <a:cs typeface="+mj-cs"/>
              </a:rPr>
              <a:t>  </a:t>
            </a:r>
            <a:r>
              <a:rPr lang="ru-RU" altLang="ru-RU" sz="2000" b="1" dirty="0" err="1" smtClean="0">
                <a:solidFill>
                  <a:schemeClr val="accent6">
                    <a:lumMod val="60000"/>
                    <a:lumOff val="40000"/>
                  </a:schemeClr>
                </a:solidFill>
                <a:latin typeface="+mj-lt"/>
                <a:ea typeface="+mj-ea"/>
                <a:cs typeface="+mj-cs"/>
              </a:rPr>
              <a:t>Рз</a:t>
            </a:r>
            <a:r>
              <a:rPr lang="ru-RU" altLang="ru-RU" sz="2000" b="1" dirty="0" smtClean="0">
                <a:solidFill>
                  <a:schemeClr val="accent6">
                    <a:lumMod val="60000"/>
                    <a:lumOff val="40000"/>
                  </a:schemeClr>
                </a:solidFill>
                <a:latin typeface="+mj-lt"/>
                <a:ea typeface="+mj-ea"/>
                <a:cs typeface="+mj-cs"/>
              </a:rPr>
              <a:t> </a:t>
            </a:r>
            <a:r>
              <a:rPr lang="ru-RU" altLang="ru-RU" sz="2000" b="1" dirty="0" err="1" smtClean="0">
                <a:solidFill>
                  <a:schemeClr val="accent6">
                    <a:lumMod val="60000"/>
                    <a:lumOff val="40000"/>
                  </a:schemeClr>
                </a:solidFill>
                <a:latin typeface="+mj-lt"/>
                <a:ea typeface="+mj-ea"/>
                <a:cs typeface="+mj-cs"/>
              </a:rPr>
              <a:t>ПРз</a:t>
            </a:r>
            <a:r>
              <a:rPr lang="ru-RU" altLang="ru-RU" sz="2000" b="1" dirty="0" smtClean="0">
                <a:solidFill>
                  <a:schemeClr val="accent6">
                    <a:lumMod val="60000"/>
                    <a:lumOff val="40000"/>
                  </a:schemeClr>
                </a:solidFill>
                <a:latin typeface="+mj-lt"/>
                <a:ea typeface="+mj-ea"/>
                <a:cs typeface="+mj-cs"/>
              </a:rPr>
              <a:t>                    ЦСР                           ВР      </a:t>
            </a:r>
            <a:r>
              <a:rPr lang="ru-RU" altLang="ru-RU" sz="2000" dirty="0" smtClean="0">
                <a:solidFill>
                  <a:schemeClr val="tx2"/>
                </a:solidFill>
                <a:latin typeface="+mj-lt"/>
                <a:ea typeface="+mj-ea"/>
                <a:cs typeface="+mj-cs"/>
              </a:rPr>
              <a:t>КФО  код счета   </a:t>
            </a:r>
          </a:p>
          <a:p>
            <a:pPr marL="109537" indent="0">
              <a:buFont typeface="Georgia" pitchFamily="18" charset="0"/>
              <a:buNone/>
              <a:defRPr/>
            </a:pPr>
            <a:r>
              <a:rPr lang="ru-RU" altLang="ru-RU" sz="2000" dirty="0" smtClean="0">
                <a:solidFill>
                  <a:schemeClr val="tx2"/>
                </a:solidFill>
                <a:latin typeface="+mj-lt"/>
                <a:ea typeface="+mj-ea"/>
                <a:cs typeface="+mj-cs"/>
              </a:rPr>
              <a:t>                                                                                                </a:t>
            </a:r>
            <a:r>
              <a:rPr lang="ru-RU" altLang="ru-RU" sz="2000" b="1" dirty="0" smtClean="0">
                <a:solidFill>
                  <a:schemeClr val="accent6">
                    <a:lumMod val="60000"/>
                    <a:lumOff val="40000"/>
                  </a:schemeClr>
                </a:solidFill>
                <a:latin typeface="+mj-lt"/>
                <a:ea typeface="+mj-ea"/>
                <a:cs typeface="+mj-cs"/>
              </a:rPr>
              <a:t>КОСГУ</a:t>
            </a:r>
          </a:p>
          <a:p>
            <a:pPr marL="109537" indent="0">
              <a:buFont typeface="Georgia" pitchFamily="18" charset="0"/>
              <a:buNone/>
              <a:defRPr/>
            </a:pPr>
            <a:endParaRPr lang="ru-RU" altLang="ru-RU" sz="2000" b="1" dirty="0" smtClean="0">
              <a:solidFill>
                <a:schemeClr val="accent6">
                  <a:lumMod val="60000"/>
                  <a:lumOff val="40000"/>
                </a:schemeClr>
              </a:solidFill>
              <a:latin typeface="+mj-lt"/>
              <a:ea typeface="+mj-ea"/>
              <a:cs typeface="+mj-cs"/>
            </a:endParaRPr>
          </a:p>
          <a:p>
            <a:pPr marL="109537" indent="0">
              <a:buFont typeface="Georgia" pitchFamily="18" charset="0"/>
              <a:buNone/>
              <a:defRPr/>
            </a:pPr>
            <a:r>
              <a:rPr lang="ru-RU" altLang="ru-RU" sz="2000" b="1" dirty="0" smtClean="0">
                <a:solidFill>
                  <a:schemeClr val="accent6">
                    <a:lumMod val="60000"/>
                    <a:lumOff val="40000"/>
                  </a:schemeClr>
                </a:solidFill>
                <a:latin typeface="+mj-lt"/>
                <a:ea typeface="+mj-ea"/>
                <a:cs typeface="+mj-cs"/>
              </a:rPr>
              <a:t>      </a:t>
            </a:r>
            <a:r>
              <a:rPr lang="ru-RU" altLang="ru-RU" b="1" dirty="0" smtClean="0">
                <a:solidFill>
                  <a:schemeClr val="accent6">
                    <a:lumMod val="60000"/>
                    <a:lumOff val="40000"/>
                  </a:schemeClr>
                </a:solidFill>
              </a:rPr>
              <a:t>4- 7               8- 17                   18-20</a:t>
            </a:r>
            <a:endParaRPr lang="ru-RU" altLang="ru-RU" b="1" dirty="0" smtClean="0">
              <a:solidFill>
                <a:schemeClr val="accent6">
                  <a:lumMod val="60000"/>
                  <a:lumOff val="40000"/>
                </a:schemeClr>
              </a:solidFill>
              <a:latin typeface="+mj-lt"/>
              <a:ea typeface="+mj-ea"/>
              <a:cs typeface="+mj-cs"/>
            </a:endParaRPr>
          </a:p>
          <a:p>
            <a:pPr marL="109537" indent="0">
              <a:buFont typeface="Georgia" pitchFamily="18" charset="0"/>
              <a:buNone/>
              <a:defRPr/>
            </a:pPr>
            <a:endParaRPr lang="ru-RU" altLang="ru-RU" sz="2000" dirty="0">
              <a:solidFill>
                <a:schemeClr val="tx2"/>
              </a:solidFill>
              <a:latin typeface="+mj-lt"/>
              <a:ea typeface="+mj-ea"/>
              <a:cs typeface="+mj-cs"/>
            </a:endParaRPr>
          </a:p>
        </p:txBody>
      </p:sp>
      <p:sp>
        <p:nvSpPr>
          <p:cNvPr id="7" name="Номер слайда 6"/>
          <p:cNvSpPr>
            <a:spLocks noGrp="1"/>
          </p:cNvSpPr>
          <p:nvPr>
            <p:ph type="sldNum" sz="quarter" idx="12"/>
          </p:nvPr>
        </p:nvSpPr>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eaLnBrk="1" hangingPunct="1"/>
            <a:r>
              <a:rPr lang="ru-RU" altLang="ru-RU">
                <a:solidFill>
                  <a:srgbClr val="000000"/>
                </a:solidFill>
                <a:latin typeface="Times New Roman" panose="02020603050405020304" pitchFamily="18" charset="0"/>
              </a:rPr>
              <a:t>СЛАЙД</a:t>
            </a:r>
            <a:r>
              <a:rPr lang="ru-RU" altLang="ru-RU" sz="1400">
                <a:solidFill>
                  <a:srgbClr val="000000"/>
                </a:solidFill>
                <a:latin typeface="Times New Roman" panose="02020603050405020304" pitchFamily="18" charset="0"/>
              </a:rPr>
              <a:t> </a:t>
            </a:r>
            <a:fld id="{BC1589D8-D2F9-40E1-8FEC-47158CC7E2DE}" type="slidenum">
              <a:rPr lang="ru-RU" altLang="ru-RU" sz="1400">
                <a:solidFill>
                  <a:srgbClr val="000000"/>
                </a:solidFill>
                <a:latin typeface="Times New Roman" panose="02020603050405020304" pitchFamily="18" charset="0"/>
              </a:rPr>
              <a:pPr eaLnBrk="1" hangingPunct="1"/>
              <a:t>22</a:t>
            </a:fld>
            <a:endParaRPr lang="ru-RU" altLang="ru-RU" sz="1400">
              <a:solidFill>
                <a:srgbClr val="000000"/>
              </a:solidFill>
              <a:latin typeface="Times New Roman" panose="02020603050405020304" pitchFamily="18" charset="0"/>
            </a:endParaRPr>
          </a:p>
        </p:txBody>
      </p:sp>
      <p:sp>
        <p:nvSpPr>
          <p:cNvPr id="3" name="Арка 2"/>
          <p:cNvSpPr/>
          <p:nvPr/>
        </p:nvSpPr>
        <p:spPr>
          <a:xfrm rot="10800000">
            <a:off x="971550" y="3213100"/>
            <a:ext cx="865188" cy="360363"/>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a:solidFill>
                <a:srgbClr val="000000"/>
              </a:solidFill>
            </a:endParaRPr>
          </a:p>
        </p:txBody>
      </p:sp>
      <p:sp>
        <p:nvSpPr>
          <p:cNvPr id="4" name="Арка 3"/>
          <p:cNvSpPr/>
          <p:nvPr/>
        </p:nvSpPr>
        <p:spPr>
          <a:xfrm rot="10800000">
            <a:off x="2195513" y="3284538"/>
            <a:ext cx="2808287" cy="288925"/>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a:solidFill>
                <a:srgbClr val="000000"/>
              </a:solidFill>
            </a:endParaRPr>
          </a:p>
        </p:txBody>
      </p:sp>
      <p:sp>
        <p:nvSpPr>
          <p:cNvPr id="5" name="Арка 4"/>
          <p:cNvSpPr/>
          <p:nvPr/>
        </p:nvSpPr>
        <p:spPr>
          <a:xfrm rot="10800000">
            <a:off x="5219700" y="3213100"/>
            <a:ext cx="720725" cy="360363"/>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a:solidFill>
                <a:srgbClr val="000000"/>
              </a:solidFill>
            </a:endParaRPr>
          </a:p>
        </p:txBody>
      </p:sp>
      <p:sp>
        <p:nvSpPr>
          <p:cNvPr id="8" name="Объект 8"/>
          <p:cNvSpPr txBox="1">
            <a:spLocks/>
          </p:cNvSpPr>
          <p:nvPr/>
        </p:nvSpPr>
        <p:spPr bwMode="auto">
          <a:xfrm>
            <a:off x="900113" y="4437063"/>
            <a:ext cx="8135937" cy="1655762"/>
          </a:xfrm>
          <a:prstGeom prst="rect">
            <a:avLst/>
          </a:prstGeom>
          <a:noFill/>
          <a:ln w="9525">
            <a:noFill/>
            <a:miter lim="800000"/>
            <a:headEnd/>
            <a:tailEnd/>
          </a:ln>
        </p:spPr>
        <p:txBody>
          <a:bodyPr lIns="90000" tIns="46800" rIns="90000" bIns="46800"/>
          <a:lstStyle/>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endParaRPr lang="ru-RU" altLang="ru-RU" sz="2600" b="1" kern="0" dirty="0">
              <a:solidFill>
                <a:srgbClr val="2D2DB9">
                  <a:lumMod val="60000"/>
                  <a:lumOff val="40000"/>
                </a:srgbClr>
              </a:solidFill>
            </a:endParaRP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r>
              <a:rPr lang="ru-RU" altLang="ru-RU" sz="4000" b="1" kern="0" dirty="0">
                <a:solidFill>
                  <a:srgbClr val="2D2DB9">
                    <a:lumMod val="60000"/>
                    <a:lumOff val="40000"/>
                  </a:srgbClr>
                </a:solidFill>
              </a:rPr>
              <a:t>0706 01201 00000 611 </a:t>
            </a:r>
            <a:r>
              <a:rPr lang="ru-RU" altLang="ru-RU" sz="4000" b="1" kern="0" dirty="0">
                <a:solidFill>
                  <a:srgbClr val="000000"/>
                </a:solidFill>
              </a:rPr>
              <a:t>4</a:t>
            </a:r>
            <a:r>
              <a:rPr lang="ru-RU" altLang="ru-RU" sz="4000" kern="0" dirty="0">
                <a:solidFill>
                  <a:srgbClr val="000000"/>
                </a:solidFill>
              </a:rPr>
              <a:t> 109 60 </a:t>
            </a:r>
            <a:r>
              <a:rPr lang="ru-RU" altLang="ru-RU" sz="4000" b="1" kern="0" dirty="0">
                <a:solidFill>
                  <a:srgbClr val="2D2DB9">
                    <a:lumMod val="60000"/>
                    <a:lumOff val="40000"/>
                  </a:srgbClr>
                </a:solidFill>
              </a:rPr>
              <a:t>222</a:t>
            </a:r>
            <a:endParaRPr lang="ru-RU" altLang="ru-RU" sz="4000" kern="0" dirty="0">
              <a:solidFill>
                <a:srgbClr val="000000"/>
              </a:solidFill>
            </a:endParaRP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endParaRPr lang="ru-RU" altLang="ru-RU" sz="1400" kern="0" dirty="0">
              <a:solidFill>
                <a:srgbClr val="000000"/>
              </a:solidFill>
            </a:endParaRP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r>
              <a:rPr lang="ru-RU" altLang="ru-RU" sz="2600" kern="0" dirty="0">
                <a:solidFill>
                  <a:srgbClr val="000000"/>
                </a:solidFill>
              </a:rPr>
              <a:t>    1-4                5-14                    15-17</a:t>
            </a: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r>
              <a:rPr lang="ru-RU" altLang="ru-RU" sz="2000" kern="0" dirty="0">
                <a:solidFill>
                  <a:srgbClr val="000000"/>
                </a:solidFill>
              </a:rPr>
              <a:t>  </a:t>
            </a:r>
            <a:r>
              <a:rPr lang="ru-RU" altLang="ru-RU" sz="2000" b="1" kern="0" dirty="0" err="1">
                <a:solidFill>
                  <a:srgbClr val="2D2DB9">
                    <a:lumMod val="60000"/>
                    <a:lumOff val="40000"/>
                  </a:srgbClr>
                </a:solidFill>
              </a:rPr>
              <a:t>Рз</a:t>
            </a:r>
            <a:r>
              <a:rPr lang="ru-RU" altLang="ru-RU" sz="2000" b="1" kern="0" dirty="0">
                <a:solidFill>
                  <a:srgbClr val="2D2DB9">
                    <a:lumMod val="60000"/>
                    <a:lumOff val="40000"/>
                  </a:srgbClr>
                </a:solidFill>
              </a:rPr>
              <a:t> </a:t>
            </a:r>
            <a:r>
              <a:rPr lang="ru-RU" altLang="ru-RU" sz="2000" b="1" kern="0" dirty="0" err="1">
                <a:solidFill>
                  <a:srgbClr val="2D2DB9">
                    <a:lumMod val="60000"/>
                    <a:lumOff val="40000"/>
                  </a:srgbClr>
                </a:solidFill>
              </a:rPr>
              <a:t>ПРз</a:t>
            </a:r>
            <a:r>
              <a:rPr lang="ru-RU" altLang="ru-RU" sz="2000" b="1" kern="0" dirty="0">
                <a:solidFill>
                  <a:srgbClr val="2D2DB9">
                    <a:lumMod val="60000"/>
                    <a:lumOff val="40000"/>
                  </a:srgbClr>
                </a:solidFill>
              </a:rPr>
              <a:t>                    ЦСР                           ВР      </a:t>
            </a:r>
            <a:r>
              <a:rPr lang="ru-RU" altLang="ru-RU" sz="2000" kern="0" dirty="0">
                <a:solidFill>
                  <a:srgbClr val="000000"/>
                </a:solidFill>
              </a:rPr>
              <a:t>КФО  код счета   </a:t>
            </a: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r>
              <a:rPr lang="ru-RU" altLang="ru-RU" sz="2000" kern="0" dirty="0">
                <a:solidFill>
                  <a:srgbClr val="000000"/>
                </a:solidFill>
              </a:rPr>
              <a:t>                                                                                                             </a:t>
            </a:r>
            <a:r>
              <a:rPr lang="ru-RU" altLang="ru-RU" sz="2000" b="1" kern="0" dirty="0">
                <a:solidFill>
                  <a:srgbClr val="2D2DB9">
                    <a:lumMod val="60000"/>
                    <a:lumOff val="40000"/>
                  </a:srgbClr>
                </a:solidFill>
              </a:rPr>
              <a:t>КОСГУ</a:t>
            </a:r>
          </a:p>
          <a:p>
            <a:pPr marL="109537" defTabSz="449263" eaLnBrk="0" fontAlgn="base" hangingPunct="0">
              <a:lnSpc>
                <a:spcPct val="35000"/>
              </a:lnSpc>
              <a:spcBef>
                <a:spcPts val="650"/>
              </a:spcBef>
              <a:spcAft>
                <a:spcPct val="0"/>
              </a:spcAft>
              <a:buClr>
                <a:srgbClr val="000000"/>
              </a:buClr>
              <a:buSzPct val="100000"/>
              <a:buFont typeface="Georgia" pitchFamily="18" charset="0"/>
              <a:buNone/>
              <a:defRPr/>
            </a:pPr>
            <a:endParaRPr lang="ru-RU" altLang="ru-RU" sz="2000" kern="0" dirty="0">
              <a:solidFill>
                <a:srgbClr val="000000"/>
              </a:solidFill>
            </a:endParaRPr>
          </a:p>
        </p:txBody>
      </p:sp>
      <p:cxnSp>
        <p:nvCxnSpPr>
          <p:cNvPr id="9" name="Прямая соединительная линия 8"/>
          <p:cNvCxnSpPr/>
          <p:nvPr/>
        </p:nvCxnSpPr>
        <p:spPr bwMode="auto">
          <a:xfrm>
            <a:off x="5003800" y="4508500"/>
            <a:ext cx="792163" cy="433388"/>
          </a:xfrm>
          <a:prstGeom prst="line">
            <a:avLst/>
          </a:prstGeom>
          <a:ln>
            <a:solidFill>
              <a:srgbClr val="C00000"/>
            </a:solidFill>
            <a:headEnd type="none" w="med" len="med"/>
            <a:tailEnd type="none" w="med" len="med"/>
          </a:ln>
          <a:extLst/>
        </p:spPr>
        <p:style>
          <a:lnRef idx="3">
            <a:schemeClr val="dk1"/>
          </a:lnRef>
          <a:fillRef idx="0">
            <a:schemeClr val="dk1"/>
          </a:fillRef>
          <a:effectRef idx="2">
            <a:schemeClr val="dk1"/>
          </a:effectRef>
          <a:fontRef idx="minor">
            <a:schemeClr val="tx1"/>
          </a:fontRef>
        </p:style>
      </p:cxnSp>
      <p:cxnSp>
        <p:nvCxnSpPr>
          <p:cNvPr id="10" name="Прямая соединительная линия 9"/>
          <p:cNvCxnSpPr/>
          <p:nvPr/>
        </p:nvCxnSpPr>
        <p:spPr bwMode="auto">
          <a:xfrm>
            <a:off x="6000750" y="2214563"/>
            <a:ext cx="792163" cy="433387"/>
          </a:xfrm>
          <a:prstGeom prst="line">
            <a:avLst/>
          </a:prstGeom>
          <a:ln>
            <a:solidFill>
              <a:srgbClr val="C00000"/>
            </a:solidFill>
            <a:headEnd type="none" w="med" len="med"/>
            <a:tailEnd type="none" w="med" len="med"/>
          </a:ln>
          <a:extLst/>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59977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Заголовок 7"/>
          <p:cNvSpPr>
            <a:spLocks noGrp="1"/>
          </p:cNvSpPr>
          <p:nvPr>
            <p:ph type="title"/>
          </p:nvPr>
        </p:nvSpPr>
        <p:spPr>
          <a:xfrm>
            <a:off x="468313" y="549275"/>
            <a:ext cx="8229600" cy="1079500"/>
          </a:xfrm>
        </p:spPr>
        <p:txBody>
          <a:bodyPr/>
          <a:lstStyle/>
          <a:p>
            <a:pPr>
              <a:lnSpc>
                <a:spcPct val="100000"/>
              </a:lnSpc>
            </a:pPr>
            <a:r>
              <a:rPr lang="ru-RU" altLang="ru-RU" b="1" smtClean="0"/>
              <a:t>Структура номера счета </a:t>
            </a:r>
            <a:r>
              <a:rPr lang="ru-RU" altLang="ru-RU" b="1" smtClean="0">
                <a:solidFill>
                  <a:srgbClr val="C00000"/>
                </a:solidFill>
              </a:rPr>
              <a:t>2017</a:t>
            </a:r>
            <a:r>
              <a:rPr lang="ru-RU" altLang="ru-RU" smtClean="0"/>
              <a:t/>
            </a:r>
            <a:br>
              <a:rPr lang="ru-RU" altLang="ru-RU" smtClean="0"/>
            </a:br>
            <a:r>
              <a:rPr lang="ru-RU" altLang="ru-RU" sz="3600" smtClean="0"/>
              <a:t>ПБС и Получателей Субсидий</a:t>
            </a:r>
          </a:p>
        </p:txBody>
      </p:sp>
      <p:sp>
        <p:nvSpPr>
          <p:cNvPr id="16387" name="Объект 8"/>
          <p:cNvSpPr>
            <a:spLocks noGrp="1"/>
          </p:cNvSpPr>
          <p:nvPr>
            <p:ph idx="1"/>
          </p:nvPr>
        </p:nvSpPr>
        <p:spPr>
          <a:xfrm>
            <a:off x="755650" y="2205038"/>
            <a:ext cx="8137525" cy="2016125"/>
          </a:xfrm>
        </p:spPr>
        <p:txBody>
          <a:bodyPr/>
          <a:lstStyle/>
          <a:p>
            <a:pPr marL="109537" indent="0">
              <a:buFont typeface="Georgia" pitchFamily="18" charset="0"/>
              <a:buNone/>
              <a:defRPr/>
            </a:pPr>
            <a:endParaRPr lang="ru-RU" altLang="ru-RU" b="1" dirty="0" smtClean="0">
              <a:solidFill>
                <a:schemeClr val="accent6">
                  <a:lumMod val="60000"/>
                  <a:lumOff val="40000"/>
                </a:schemeClr>
              </a:solidFill>
            </a:endParaRPr>
          </a:p>
          <a:p>
            <a:pPr marL="109537" indent="0">
              <a:buFont typeface="Georgia" pitchFamily="18" charset="0"/>
              <a:buNone/>
              <a:defRPr/>
            </a:pPr>
            <a:r>
              <a:rPr lang="ru-RU" altLang="ru-RU" sz="4000" b="1" dirty="0" smtClean="0">
                <a:solidFill>
                  <a:schemeClr val="accent6">
                    <a:lumMod val="60000"/>
                    <a:lumOff val="40000"/>
                  </a:schemeClr>
                </a:solidFill>
                <a:latin typeface="+mj-lt"/>
                <a:ea typeface="+mj-ea"/>
                <a:cs typeface="+mj-cs"/>
              </a:rPr>
              <a:t>0706 00000 00000 244 2</a:t>
            </a:r>
            <a:r>
              <a:rPr lang="ru-RU" altLang="ru-RU" sz="4000" dirty="0" smtClean="0">
                <a:solidFill>
                  <a:schemeClr val="tx2"/>
                </a:solidFill>
                <a:latin typeface="+mj-lt"/>
                <a:ea typeface="+mj-ea"/>
                <a:cs typeface="+mj-cs"/>
              </a:rPr>
              <a:t> 206 11 000</a:t>
            </a:r>
          </a:p>
          <a:p>
            <a:pPr marL="109537" indent="0">
              <a:buFont typeface="Georgia" pitchFamily="18" charset="0"/>
              <a:buNone/>
              <a:defRPr/>
            </a:pPr>
            <a:endParaRPr lang="ru-RU" altLang="ru-RU" sz="1400" dirty="0" smtClean="0">
              <a:solidFill>
                <a:schemeClr val="tx2"/>
              </a:solidFill>
              <a:latin typeface="+mj-lt"/>
              <a:ea typeface="+mj-ea"/>
              <a:cs typeface="+mj-cs"/>
            </a:endParaRPr>
          </a:p>
          <a:p>
            <a:pPr marL="109537" indent="0">
              <a:buFont typeface="Georgia" pitchFamily="18" charset="0"/>
              <a:buNone/>
              <a:defRPr/>
            </a:pPr>
            <a:r>
              <a:rPr lang="ru-RU" altLang="ru-RU" dirty="0" smtClean="0">
                <a:solidFill>
                  <a:schemeClr val="tx2"/>
                </a:solidFill>
                <a:latin typeface="+mj-lt"/>
                <a:ea typeface="+mj-ea"/>
                <a:cs typeface="+mj-cs"/>
              </a:rPr>
              <a:t>    1- 4               5-14                   15-17</a:t>
            </a:r>
          </a:p>
          <a:p>
            <a:pPr marL="109537" indent="0">
              <a:buFont typeface="Georgia" pitchFamily="18" charset="0"/>
              <a:buNone/>
              <a:defRPr/>
            </a:pPr>
            <a:r>
              <a:rPr lang="ru-RU" altLang="ru-RU" sz="2000" dirty="0" smtClean="0">
                <a:solidFill>
                  <a:schemeClr val="tx2"/>
                </a:solidFill>
                <a:latin typeface="+mj-lt"/>
                <a:ea typeface="+mj-ea"/>
                <a:cs typeface="+mj-cs"/>
              </a:rPr>
              <a:t>  </a:t>
            </a:r>
            <a:r>
              <a:rPr lang="ru-RU" altLang="ru-RU" sz="2000" b="1" dirty="0" err="1" smtClean="0">
                <a:solidFill>
                  <a:schemeClr val="accent6">
                    <a:lumMod val="60000"/>
                    <a:lumOff val="40000"/>
                  </a:schemeClr>
                </a:solidFill>
                <a:latin typeface="+mj-lt"/>
                <a:ea typeface="+mj-ea"/>
                <a:cs typeface="+mj-cs"/>
              </a:rPr>
              <a:t>Рз</a:t>
            </a:r>
            <a:r>
              <a:rPr lang="ru-RU" altLang="ru-RU" sz="2000" b="1" dirty="0" smtClean="0">
                <a:solidFill>
                  <a:schemeClr val="accent6">
                    <a:lumMod val="60000"/>
                    <a:lumOff val="40000"/>
                  </a:schemeClr>
                </a:solidFill>
                <a:latin typeface="+mj-lt"/>
                <a:ea typeface="+mj-ea"/>
                <a:cs typeface="+mj-cs"/>
              </a:rPr>
              <a:t> </a:t>
            </a:r>
            <a:r>
              <a:rPr lang="ru-RU" altLang="ru-RU" sz="2000" b="1" dirty="0" err="1" smtClean="0">
                <a:solidFill>
                  <a:schemeClr val="accent6">
                    <a:lumMod val="60000"/>
                    <a:lumOff val="40000"/>
                  </a:schemeClr>
                </a:solidFill>
                <a:latin typeface="+mj-lt"/>
                <a:ea typeface="+mj-ea"/>
                <a:cs typeface="+mj-cs"/>
              </a:rPr>
              <a:t>ПРз</a:t>
            </a:r>
            <a:r>
              <a:rPr lang="ru-RU" altLang="ru-RU" sz="2000" b="1" dirty="0" smtClean="0">
                <a:solidFill>
                  <a:schemeClr val="accent6">
                    <a:lumMod val="60000"/>
                    <a:lumOff val="40000"/>
                  </a:schemeClr>
                </a:solidFill>
                <a:latin typeface="+mj-lt"/>
                <a:ea typeface="+mj-ea"/>
                <a:cs typeface="+mj-cs"/>
              </a:rPr>
              <a:t>                    ЦСР                           ВР      </a:t>
            </a:r>
            <a:r>
              <a:rPr lang="ru-RU" altLang="ru-RU" sz="2000" dirty="0" smtClean="0">
                <a:solidFill>
                  <a:schemeClr val="tx2"/>
                </a:solidFill>
                <a:latin typeface="+mj-lt"/>
                <a:ea typeface="+mj-ea"/>
                <a:cs typeface="+mj-cs"/>
              </a:rPr>
              <a:t>КФО  код счета   </a:t>
            </a:r>
          </a:p>
          <a:p>
            <a:pPr marL="109537" indent="0">
              <a:buFont typeface="Georgia" pitchFamily="18" charset="0"/>
              <a:buNone/>
              <a:defRPr/>
            </a:pPr>
            <a:r>
              <a:rPr lang="ru-RU" altLang="ru-RU" sz="2000" dirty="0" smtClean="0">
                <a:solidFill>
                  <a:schemeClr val="tx2"/>
                </a:solidFill>
                <a:latin typeface="+mj-lt"/>
                <a:ea typeface="+mj-ea"/>
                <a:cs typeface="+mj-cs"/>
              </a:rPr>
              <a:t>                                                                                                </a:t>
            </a:r>
            <a:r>
              <a:rPr lang="ru-RU" altLang="ru-RU" sz="2000" b="1" dirty="0" smtClean="0">
                <a:solidFill>
                  <a:schemeClr val="accent6">
                    <a:lumMod val="60000"/>
                    <a:lumOff val="40000"/>
                  </a:schemeClr>
                </a:solidFill>
                <a:latin typeface="+mj-lt"/>
                <a:ea typeface="+mj-ea"/>
                <a:cs typeface="+mj-cs"/>
              </a:rPr>
              <a:t>КОСГУ</a:t>
            </a:r>
          </a:p>
          <a:p>
            <a:pPr marL="109537" indent="0">
              <a:buFont typeface="Georgia" pitchFamily="18" charset="0"/>
              <a:buNone/>
              <a:defRPr/>
            </a:pPr>
            <a:endParaRPr lang="ru-RU" altLang="ru-RU" sz="2000" b="1" dirty="0" smtClean="0">
              <a:solidFill>
                <a:schemeClr val="accent6">
                  <a:lumMod val="60000"/>
                  <a:lumOff val="40000"/>
                </a:schemeClr>
              </a:solidFill>
              <a:latin typeface="+mj-lt"/>
              <a:ea typeface="+mj-ea"/>
              <a:cs typeface="+mj-cs"/>
            </a:endParaRPr>
          </a:p>
          <a:p>
            <a:pPr marL="109537" indent="0">
              <a:buFont typeface="Georgia" pitchFamily="18" charset="0"/>
              <a:buNone/>
              <a:defRPr/>
            </a:pPr>
            <a:r>
              <a:rPr lang="ru-RU" altLang="ru-RU" sz="2000" b="1" dirty="0" smtClean="0">
                <a:solidFill>
                  <a:schemeClr val="accent6">
                    <a:lumMod val="60000"/>
                    <a:lumOff val="40000"/>
                  </a:schemeClr>
                </a:solidFill>
                <a:latin typeface="+mj-lt"/>
                <a:ea typeface="+mj-ea"/>
                <a:cs typeface="+mj-cs"/>
              </a:rPr>
              <a:t>      </a:t>
            </a:r>
            <a:r>
              <a:rPr lang="ru-RU" altLang="ru-RU" b="1" dirty="0" smtClean="0">
                <a:solidFill>
                  <a:schemeClr val="accent6">
                    <a:lumMod val="60000"/>
                    <a:lumOff val="40000"/>
                  </a:schemeClr>
                </a:solidFill>
              </a:rPr>
              <a:t>4- 7               8- 17                   18-20</a:t>
            </a:r>
            <a:endParaRPr lang="ru-RU" altLang="ru-RU" b="1" dirty="0" smtClean="0">
              <a:solidFill>
                <a:schemeClr val="accent6">
                  <a:lumMod val="60000"/>
                  <a:lumOff val="40000"/>
                </a:schemeClr>
              </a:solidFill>
              <a:latin typeface="+mj-lt"/>
              <a:ea typeface="+mj-ea"/>
              <a:cs typeface="+mj-cs"/>
            </a:endParaRPr>
          </a:p>
          <a:p>
            <a:pPr marL="109537" indent="0">
              <a:buFont typeface="Georgia" pitchFamily="18" charset="0"/>
              <a:buNone/>
              <a:defRPr/>
            </a:pPr>
            <a:endParaRPr lang="ru-RU" altLang="ru-RU" sz="2000" dirty="0">
              <a:solidFill>
                <a:schemeClr val="tx2"/>
              </a:solidFill>
              <a:latin typeface="+mj-lt"/>
              <a:ea typeface="+mj-ea"/>
              <a:cs typeface="+mj-cs"/>
            </a:endParaRPr>
          </a:p>
        </p:txBody>
      </p:sp>
      <p:sp>
        <p:nvSpPr>
          <p:cNvPr id="7" name="Номер слайда 6"/>
          <p:cNvSpPr>
            <a:spLocks noGrp="1"/>
          </p:cNvSpPr>
          <p:nvPr>
            <p:ph type="sldNum" sz="quarter" idx="12"/>
          </p:nvPr>
        </p:nvSpPr>
        <p:spPr/>
        <p:txBody>
          <a:bodyPr/>
          <a:lstStyle/>
          <a:p>
            <a:pPr>
              <a:defRPr/>
            </a:pPr>
            <a:r>
              <a:rPr lang="ru-RU" smtClean="0"/>
              <a:t>СЛАЙД</a:t>
            </a:r>
            <a:r>
              <a:rPr lang="ru-RU" sz="1400" smtClean="0"/>
              <a:t> </a:t>
            </a:r>
            <a:fld id="{77EAF4B7-C182-4E9D-AC72-855E6140BA02}" type="slidenum">
              <a:rPr lang="ru-RU" sz="1400" smtClean="0"/>
              <a:pPr>
                <a:defRPr/>
              </a:pPr>
              <a:t>23</a:t>
            </a:fld>
            <a:endParaRPr lang="ru-RU" sz="1400"/>
          </a:p>
        </p:txBody>
      </p:sp>
      <p:sp>
        <p:nvSpPr>
          <p:cNvPr id="3" name="Арка 2"/>
          <p:cNvSpPr/>
          <p:nvPr/>
        </p:nvSpPr>
        <p:spPr>
          <a:xfrm rot="10800000">
            <a:off x="971550" y="3213100"/>
            <a:ext cx="865188" cy="360363"/>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4" name="Арка 3"/>
          <p:cNvSpPr/>
          <p:nvPr/>
        </p:nvSpPr>
        <p:spPr>
          <a:xfrm rot="10800000">
            <a:off x="2195513" y="3284538"/>
            <a:ext cx="2808287" cy="288925"/>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5" name="Арка 4"/>
          <p:cNvSpPr/>
          <p:nvPr/>
        </p:nvSpPr>
        <p:spPr>
          <a:xfrm rot="10800000">
            <a:off x="5219700" y="3213100"/>
            <a:ext cx="720725" cy="360363"/>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solidFill>
                <a:schemeClr val="tx1"/>
              </a:solidFill>
            </a:endParaRPr>
          </a:p>
        </p:txBody>
      </p:sp>
      <p:sp>
        <p:nvSpPr>
          <p:cNvPr id="8" name="Объект 8"/>
          <p:cNvSpPr txBox="1">
            <a:spLocks/>
          </p:cNvSpPr>
          <p:nvPr/>
        </p:nvSpPr>
        <p:spPr bwMode="auto">
          <a:xfrm>
            <a:off x="900113" y="4437063"/>
            <a:ext cx="8135937" cy="1655762"/>
          </a:xfrm>
          <a:prstGeom prst="rect">
            <a:avLst/>
          </a:prstGeom>
          <a:noFill/>
          <a:ln w="9525">
            <a:noFill/>
            <a:miter lim="800000"/>
            <a:headEnd/>
            <a:tailEnd/>
          </a:ln>
        </p:spPr>
        <p:txBody>
          <a:bodyPr lIns="90000" tIns="46800" rIns="90000" bIns="46800"/>
          <a:lstStyle/>
          <a:p>
            <a:pPr marL="109537" defTabSz="449263" eaLnBrk="0" hangingPunct="0">
              <a:lnSpc>
                <a:spcPct val="35000"/>
              </a:lnSpc>
              <a:spcBef>
                <a:spcPts val="650"/>
              </a:spcBef>
              <a:buClr>
                <a:srgbClr val="000000"/>
              </a:buClr>
              <a:buSzPct val="100000"/>
              <a:buFont typeface="Georgia" pitchFamily="18" charset="0"/>
              <a:buNone/>
              <a:defRPr/>
            </a:pPr>
            <a:endParaRPr lang="ru-RU" altLang="ru-RU" sz="2600" b="1" kern="0" dirty="0">
              <a:solidFill>
                <a:schemeClr val="accent6">
                  <a:lumMod val="60000"/>
                  <a:lumOff val="40000"/>
                </a:schemeClr>
              </a:solidFill>
              <a:latin typeface="+mn-lt"/>
              <a:ea typeface="+mn-ea"/>
              <a:cs typeface="+mn-cs"/>
            </a:endParaRPr>
          </a:p>
          <a:p>
            <a:pPr marL="109537" defTabSz="449263" eaLnBrk="0" hangingPunct="0">
              <a:lnSpc>
                <a:spcPct val="35000"/>
              </a:lnSpc>
              <a:spcBef>
                <a:spcPts val="650"/>
              </a:spcBef>
              <a:buClr>
                <a:srgbClr val="000000"/>
              </a:buClr>
              <a:buSzPct val="100000"/>
              <a:buFont typeface="Georgia" pitchFamily="18" charset="0"/>
              <a:buNone/>
              <a:defRPr/>
            </a:pPr>
            <a:r>
              <a:rPr lang="ru-RU" altLang="ru-RU" sz="4000" b="1" kern="0" dirty="0">
                <a:solidFill>
                  <a:schemeClr val="accent6">
                    <a:lumMod val="60000"/>
                    <a:lumOff val="40000"/>
                  </a:schemeClr>
                </a:solidFill>
                <a:latin typeface="+mj-lt"/>
                <a:ea typeface="+mj-ea"/>
                <a:cs typeface="+mj-cs"/>
              </a:rPr>
              <a:t>0706 01201 90590 244 </a:t>
            </a:r>
            <a:r>
              <a:rPr lang="ru-RU" altLang="ru-RU" sz="4000" b="1" kern="0" dirty="0">
                <a:latin typeface="+mj-lt"/>
                <a:ea typeface="+mj-ea"/>
                <a:cs typeface="+mj-cs"/>
              </a:rPr>
              <a:t>2</a:t>
            </a:r>
            <a:r>
              <a:rPr lang="ru-RU" altLang="ru-RU" sz="4000" kern="0" dirty="0">
                <a:solidFill>
                  <a:schemeClr val="tx2"/>
                </a:solidFill>
                <a:latin typeface="+mj-lt"/>
                <a:ea typeface="+mj-ea"/>
                <a:cs typeface="+mj-cs"/>
              </a:rPr>
              <a:t> 109 60 </a:t>
            </a:r>
            <a:r>
              <a:rPr lang="ru-RU" altLang="ru-RU" sz="4000" b="1" kern="0" dirty="0">
                <a:solidFill>
                  <a:schemeClr val="accent6">
                    <a:lumMod val="60000"/>
                    <a:lumOff val="40000"/>
                  </a:schemeClr>
                </a:solidFill>
                <a:latin typeface="+mj-lt"/>
                <a:ea typeface="+mj-ea"/>
                <a:cs typeface="+mj-cs"/>
              </a:rPr>
              <a:t>222</a:t>
            </a:r>
            <a:endParaRPr lang="ru-RU" altLang="ru-RU" sz="4000" kern="0" dirty="0">
              <a:solidFill>
                <a:schemeClr val="tx2"/>
              </a:solidFill>
              <a:latin typeface="+mj-lt"/>
              <a:ea typeface="+mj-ea"/>
              <a:cs typeface="+mj-cs"/>
            </a:endParaRPr>
          </a:p>
          <a:p>
            <a:pPr marL="109537" defTabSz="449263" eaLnBrk="0" hangingPunct="0">
              <a:lnSpc>
                <a:spcPct val="35000"/>
              </a:lnSpc>
              <a:spcBef>
                <a:spcPts val="650"/>
              </a:spcBef>
              <a:buClr>
                <a:srgbClr val="000000"/>
              </a:buClr>
              <a:buSzPct val="100000"/>
              <a:buFont typeface="Georgia" pitchFamily="18" charset="0"/>
              <a:buNone/>
              <a:defRPr/>
            </a:pPr>
            <a:endParaRPr lang="ru-RU" altLang="ru-RU" sz="1400" kern="0" dirty="0">
              <a:solidFill>
                <a:schemeClr val="tx2"/>
              </a:solidFill>
              <a:latin typeface="+mj-lt"/>
              <a:ea typeface="+mj-ea"/>
              <a:cs typeface="+mj-cs"/>
            </a:endParaRPr>
          </a:p>
          <a:p>
            <a:pPr marL="109537" defTabSz="449263" eaLnBrk="0" hangingPunct="0">
              <a:lnSpc>
                <a:spcPct val="35000"/>
              </a:lnSpc>
              <a:spcBef>
                <a:spcPts val="650"/>
              </a:spcBef>
              <a:buClr>
                <a:srgbClr val="000000"/>
              </a:buClr>
              <a:buSzPct val="100000"/>
              <a:buFont typeface="Georgia" pitchFamily="18" charset="0"/>
              <a:buNone/>
              <a:defRPr/>
            </a:pPr>
            <a:r>
              <a:rPr lang="ru-RU" altLang="ru-RU" sz="2600" kern="0" dirty="0">
                <a:solidFill>
                  <a:schemeClr val="tx2"/>
                </a:solidFill>
                <a:latin typeface="+mj-lt"/>
                <a:ea typeface="+mj-ea"/>
                <a:cs typeface="+mj-cs"/>
              </a:rPr>
              <a:t>    1-4                5-14                    15-17</a:t>
            </a:r>
          </a:p>
          <a:p>
            <a:pPr marL="109537" defTabSz="449263" eaLnBrk="0" hangingPunct="0">
              <a:lnSpc>
                <a:spcPct val="35000"/>
              </a:lnSpc>
              <a:spcBef>
                <a:spcPts val="650"/>
              </a:spcBef>
              <a:buClr>
                <a:srgbClr val="000000"/>
              </a:buClr>
              <a:buSzPct val="100000"/>
              <a:buFont typeface="Georgia" pitchFamily="18" charset="0"/>
              <a:buNone/>
              <a:defRPr/>
            </a:pPr>
            <a:r>
              <a:rPr lang="ru-RU" altLang="ru-RU" sz="2000" kern="0" dirty="0">
                <a:solidFill>
                  <a:schemeClr val="tx2"/>
                </a:solidFill>
                <a:latin typeface="+mj-lt"/>
                <a:ea typeface="+mj-ea"/>
                <a:cs typeface="+mj-cs"/>
              </a:rPr>
              <a:t>  </a:t>
            </a:r>
            <a:r>
              <a:rPr lang="ru-RU" altLang="ru-RU" sz="2000" b="1" kern="0" dirty="0" err="1">
                <a:solidFill>
                  <a:schemeClr val="accent6">
                    <a:lumMod val="60000"/>
                    <a:lumOff val="40000"/>
                  </a:schemeClr>
                </a:solidFill>
                <a:latin typeface="+mj-lt"/>
                <a:ea typeface="+mj-ea"/>
                <a:cs typeface="+mj-cs"/>
              </a:rPr>
              <a:t>Рз</a:t>
            </a:r>
            <a:r>
              <a:rPr lang="ru-RU" altLang="ru-RU" sz="2000" b="1" kern="0" dirty="0">
                <a:solidFill>
                  <a:schemeClr val="accent6">
                    <a:lumMod val="60000"/>
                    <a:lumOff val="40000"/>
                  </a:schemeClr>
                </a:solidFill>
                <a:latin typeface="+mj-lt"/>
                <a:ea typeface="+mj-ea"/>
                <a:cs typeface="+mj-cs"/>
              </a:rPr>
              <a:t> </a:t>
            </a:r>
            <a:r>
              <a:rPr lang="ru-RU" altLang="ru-RU" sz="2000" b="1" kern="0" dirty="0" err="1">
                <a:solidFill>
                  <a:schemeClr val="accent6">
                    <a:lumMod val="60000"/>
                    <a:lumOff val="40000"/>
                  </a:schemeClr>
                </a:solidFill>
                <a:latin typeface="+mj-lt"/>
                <a:ea typeface="+mj-ea"/>
                <a:cs typeface="+mj-cs"/>
              </a:rPr>
              <a:t>ПРз</a:t>
            </a:r>
            <a:r>
              <a:rPr lang="ru-RU" altLang="ru-RU" sz="2000" b="1" kern="0" dirty="0">
                <a:solidFill>
                  <a:schemeClr val="accent6">
                    <a:lumMod val="60000"/>
                    <a:lumOff val="40000"/>
                  </a:schemeClr>
                </a:solidFill>
                <a:latin typeface="+mj-lt"/>
                <a:ea typeface="+mj-ea"/>
                <a:cs typeface="+mj-cs"/>
              </a:rPr>
              <a:t>                    ЦСР                           ВР      </a:t>
            </a:r>
            <a:r>
              <a:rPr lang="ru-RU" altLang="ru-RU" sz="2000" kern="0" dirty="0">
                <a:solidFill>
                  <a:schemeClr val="tx2"/>
                </a:solidFill>
                <a:latin typeface="+mj-lt"/>
                <a:ea typeface="+mj-ea"/>
                <a:cs typeface="+mj-cs"/>
              </a:rPr>
              <a:t>КФО  код счета   </a:t>
            </a:r>
          </a:p>
          <a:p>
            <a:pPr marL="109537" defTabSz="449263" eaLnBrk="0" hangingPunct="0">
              <a:lnSpc>
                <a:spcPct val="35000"/>
              </a:lnSpc>
              <a:spcBef>
                <a:spcPts val="650"/>
              </a:spcBef>
              <a:buClr>
                <a:srgbClr val="000000"/>
              </a:buClr>
              <a:buSzPct val="100000"/>
              <a:buFont typeface="Georgia" pitchFamily="18" charset="0"/>
              <a:buNone/>
              <a:defRPr/>
            </a:pPr>
            <a:r>
              <a:rPr lang="ru-RU" altLang="ru-RU" sz="2000" kern="0" dirty="0">
                <a:solidFill>
                  <a:schemeClr val="tx2"/>
                </a:solidFill>
                <a:latin typeface="+mj-lt"/>
                <a:ea typeface="+mj-ea"/>
                <a:cs typeface="+mj-cs"/>
              </a:rPr>
              <a:t>                                                                                                             </a:t>
            </a:r>
            <a:r>
              <a:rPr lang="ru-RU" altLang="ru-RU" sz="2000" b="1" kern="0" dirty="0">
                <a:solidFill>
                  <a:schemeClr val="accent6">
                    <a:lumMod val="60000"/>
                    <a:lumOff val="40000"/>
                  </a:schemeClr>
                </a:solidFill>
                <a:latin typeface="+mj-lt"/>
                <a:ea typeface="+mj-ea"/>
                <a:cs typeface="+mj-cs"/>
              </a:rPr>
              <a:t>КОСГУ</a:t>
            </a:r>
          </a:p>
          <a:p>
            <a:pPr marL="109537" defTabSz="449263" eaLnBrk="0" hangingPunct="0">
              <a:lnSpc>
                <a:spcPct val="35000"/>
              </a:lnSpc>
              <a:spcBef>
                <a:spcPts val="650"/>
              </a:spcBef>
              <a:buClr>
                <a:srgbClr val="000000"/>
              </a:buClr>
              <a:buSzPct val="100000"/>
              <a:buFont typeface="Georgia" pitchFamily="18" charset="0"/>
              <a:buNone/>
              <a:defRPr/>
            </a:pPr>
            <a:endParaRPr lang="ru-RU" altLang="ru-RU" sz="2000" kern="0" dirty="0">
              <a:solidFill>
                <a:schemeClr val="tx2"/>
              </a:solidFill>
              <a:latin typeface="+mj-lt"/>
              <a:ea typeface="+mj-ea"/>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6632"/>
            <a:ext cx="8964488" cy="6550511"/>
          </a:xfrm>
          <a:prstGeom prst="rect">
            <a:avLst/>
          </a:prstGeom>
        </p:spPr>
        <p:txBody>
          <a:bodyPr wrap="square">
            <a:spAutoFit/>
          </a:bodyPr>
          <a:lstStyle/>
          <a:p>
            <a:pPr marL="342900" lvl="0" indent="-342900" algn="ctr" defTabSz="457200">
              <a:spcBef>
                <a:spcPts val="1000"/>
              </a:spcBef>
              <a:buClr>
                <a:srgbClr val="90C226"/>
              </a:buClr>
              <a:buSzPct val="80000"/>
              <a:buFont typeface="Wingdings 3" charset="2"/>
              <a:buChar char=""/>
            </a:pPr>
            <a:r>
              <a:rPr lang="ru-RU" sz="1700" dirty="0">
                <a:solidFill>
                  <a:prstClr val="black">
                    <a:lumMod val="75000"/>
                    <a:lumOff val="25000"/>
                  </a:prstClr>
                </a:solidFill>
              </a:rPr>
              <a:t>О внесении изменений в Постановление Правительства УР от 15 июля 2013г. №315</a:t>
            </a:r>
          </a:p>
          <a:p>
            <a:pPr marL="342900" lvl="0" indent="-342900" algn="ctr" defTabSz="457200">
              <a:spcBef>
                <a:spcPts val="1000"/>
              </a:spcBef>
              <a:buClr>
                <a:srgbClr val="90C226"/>
              </a:buClr>
              <a:buSzPct val="80000"/>
              <a:buFont typeface="Wingdings 3" charset="2"/>
              <a:buChar char=""/>
            </a:pPr>
            <a:r>
              <a:rPr lang="ru-RU" sz="1700" dirty="0">
                <a:solidFill>
                  <a:prstClr val="black">
                    <a:lumMod val="75000"/>
                    <a:lumOff val="25000"/>
                  </a:prstClr>
                </a:solidFill>
              </a:rPr>
              <a:t> «Об утверждении Положения об оплате труда работников государственных учреждений, подведомственных </a:t>
            </a:r>
            <a:r>
              <a:rPr lang="ru-RU" sz="1700" dirty="0" err="1">
                <a:solidFill>
                  <a:prstClr val="black">
                    <a:lumMod val="75000"/>
                    <a:lumOff val="25000"/>
                  </a:prstClr>
                </a:solidFill>
              </a:rPr>
              <a:t>МОиН</a:t>
            </a:r>
            <a:r>
              <a:rPr lang="ru-RU" sz="1700" dirty="0">
                <a:solidFill>
                  <a:prstClr val="black">
                    <a:lumMod val="75000"/>
                    <a:lumOff val="25000"/>
                  </a:prstClr>
                </a:solidFill>
              </a:rPr>
              <a:t> УР</a:t>
            </a:r>
            <a:r>
              <a:rPr lang="ru-RU" sz="1700" dirty="0" smtClean="0">
                <a:solidFill>
                  <a:prstClr val="black">
                    <a:lumMod val="75000"/>
                    <a:lumOff val="25000"/>
                  </a:prstClr>
                </a:solidFill>
              </a:rPr>
              <a:t>»</a:t>
            </a:r>
            <a:endParaRPr lang="ru-RU" sz="1700" dirty="0">
              <a:solidFill>
                <a:prstClr val="black">
                  <a:lumMod val="75000"/>
                  <a:lumOff val="25000"/>
                </a:prstClr>
              </a:solidFill>
            </a:endParaRPr>
          </a:p>
          <a:p>
            <a:pPr lvl="0" algn="ctr" defTabSz="457200">
              <a:spcBef>
                <a:spcPts val="1000"/>
              </a:spcBef>
              <a:buClr>
                <a:srgbClr val="90C226"/>
              </a:buClr>
              <a:buSzPct val="80000"/>
            </a:pPr>
            <a:r>
              <a:rPr lang="ru-RU" sz="1400" i="1" dirty="0" smtClean="0">
                <a:solidFill>
                  <a:srgbClr val="C42F1A">
                    <a:lumMod val="50000"/>
                  </a:srgbClr>
                </a:solidFill>
              </a:rPr>
              <a:t>!!!  Изменения </a:t>
            </a:r>
            <a:r>
              <a:rPr lang="ru-RU" sz="1400" i="1" dirty="0">
                <a:solidFill>
                  <a:srgbClr val="C42F1A">
                    <a:lumMod val="50000"/>
                  </a:srgbClr>
                </a:solidFill>
              </a:rPr>
              <a:t>в штатное </a:t>
            </a:r>
            <a:r>
              <a:rPr lang="ru-RU" sz="1400" i="1" dirty="0" smtClean="0">
                <a:solidFill>
                  <a:srgbClr val="C42F1A">
                    <a:lumMod val="50000"/>
                  </a:srgbClr>
                </a:solidFill>
              </a:rPr>
              <a:t>расписание, перерасчет з\платы, Положение </a:t>
            </a:r>
            <a:r>
              <a:rPr lang="ru-RU" sz="1400" i="1" dirty="0">
                <a:solidFill>
                  <a:srgbClr val="C42F1A">
                    <a:lumMod val="50000"/>
                  </a:srgbClr>
                </a:solidFill>
              </a:rPr>
              <a:t>об оплате труда </a:t>
            </a:r>
          </a:p>
          <a:p>
            <a:endParaRPr lang="ru-RU" sz="1400" dirty="0" smtClean="0">
              <a:solidFill>
                <a:prstClr val="black"/>
              </a:solidFill>
            </a:endParaRPr>
          </a:p>
          <a:p>
            <a:pPr algn="ctr"/>
            <a:endParaRPr lang="ru-RU" b="1" dirty="0" smtClean="0">
              <a:solidFill>
                <a:prstClr val="black"/>
              </a:solidFill>
            </a:endParaRPr>
          </a:p>
          <a:p>
            <a:endParaRPr lang="ru-RU" b="1" dirty="0" smtClean="0">
              <a:solidFill>
                <a:srgbClr val="7030A0"/>
              </a:solidFill>
            </a:endParaRPr>
          </a:p>
          <a:p>
            <a:pPr marL="285750" indent="-285750">
              <a:buFontTx/>
              <a:buChar char="-"/>
            </a:pPr>
            <a:r>
              <a:rPr lang="ru-RU" b="1" dirty="0" smtClean="0">
                <a:solidFill>
                  <a:srgbClr val="7030A0"/>
                </a:solidFill>
              </a:rPr>
              <a:t>Индексация з-платы:</a:t>
            </a:r>
          </a:p>
          <a:p>
            <a:pPr marL="285750" indent="-285750">
              <a:buFontTx/>
              <a:buChar char="-"/>
            </a:pPr>
            <a:r>
              <a:rPr lang="ru-RU" dirty="0" smtClean="0">
                <a:solidFill>
                  <a:srgbClr val="7030A0"/>
                </a:solidFill>
              </a:rPr>
              <a:t>Ст. 134 ТК РФ  - обязывая проводить </a:t>
            </a:r>
            <a:r>
              <a:rPr lang="ru-RU" dirty="0" err="1" smtClean="0">
                <a:solidFill>
                  <a:srgbClr val="7030A0"/>
                </a:solidFill>
              </a:rPr>
              <a:t>индексакцию</a:t>
            </a:r>
            <a:r>
              <a:rPr lang="ru-RU" dirty="0" smtClean="0">
                <a:solidFill>
                  <a:srgbClr val="7030A0"/>
                </a:solidFill>
              </a:rPr>
              <a:t> з</a:t>
            </a:r>
            <a:r>
              <a:rPr lang="en-US" dirty="0" smtClean="0">
                <a:solidFill>
                  <a:srgbClr val="7030A0"/>
                </a:solidFill>
              </a:rPr>
              <a:t>/</a:t>
            </a:r>
            <a:r>
              <a:rPr lang="ru-RU" dirty="0" smtClean="0">
                <a:solidFill>
                  <a:srgbClr val="7030A0"/>
                </a:solidFill>
              </a:rPr>
              <a:t>п, не устанавливает сроков ее проведения, ни размера. Поэтому порядок прописать во внутренних документах (Письмо </a:t>
            </a:r>
            <a:r>
              <a:rPr lang="ru-RU" dirty="0" err="1" smtClean="0">
                <a:solidFill>
                  <a:srgbClr val="7030A0"/>
                </a:solidFill>
              </a:rPr>
              <a:t>Роструда</a:t>
            </a:r>
            <a:r>
              <a:rPr lang="ru-RU" dirty="0" smtClean="0">
                <a:solidFill>
                  <a:srgbClr val="7030A0"/>
                </a:solidFill>
              </a:rPr>
              <a:t> от 19 апреля 2010 № 1073-6-1)</a:t>
            </a:r>
          </a:p>
          <a:p>
            <a:r>
              <a:rPr lang="ru-RU" dirty="0" smtClean="0">
                <a:solidFill>
                  <a:srgbClr val="7030A0"/>
                </a:solidFill>
              </a:rPr>
              <a:t>Но принудить организацию проиндексировать </a:t>
            </a:r>
            <a:r>
              <a:rPr lang="ru-RU" dirty="0" err="1" smtClean="0">
                <a:solidFill>
                  <a:srgbClr val="7030A0"/>
                </a:solidFill>
              </a:rPr>
              <a:t>з</a:t>
            </a:r>
            <a:r>
              <a:rPr lang="en-US" dirty="0" smtClean="0">
                <a:solidFill>
                  <a:srgbClr val="7030A0"/>
                </a:solidFill>
              </a:rPr>
              <a:t>\</a:t>
            </a:r>
            <a:r>
              <a:rPr lang="ru-RU" dirty="0" smtClean="0">
                <a:solidFill>
                  <a:srgbClr val="7030A0"/>
                </a:solidFill>
              </a:rPr>
              <a:t>п. не может даже суд.</a:t>
            </a:r>
          </a:p>
          <a:p>
            <a:endParaRPr lang="ru-RU" dirty="0" smtClean="0">
              <a:solidFill>
                <a:srgbClr val="7030A0"/>
              </a:solidFill>
            </a:endParaRPr>
          </a:p>
          <a:p>
            <a:r>
              <a:rPr lang="ru-RU" b="1" dirty="0" smtClean="0">
                <a:solidFill>
                  <a:srgbClr val="7030A0"/>
                </a:solidFill>
              </a:rPr>
              <a:t> Если бюджетное учреждение не получало распоряжений от  вышестоящей   организации об индексации </a:t>
            </a:r>
            <a:r>
              <a:rPr lang="ru-RU" b="1" dirty="0" err="1" smtClean="0">
                <a:solidFill>
                  <a:srgbClr val="7030A0"/>
                </a:solidFill>
              </a:rPr>
              <a:t>з</a:t>
            </a:r>
            <a:r>
              <a:rPr lang="en-US" b="1" dirty="0" smtClean="0">
                <a:solidFill>
                  <a:srgbClr val="7030A0"/>
                </a:solidFill>
              </a:rPr>
              <a:t>/</a:t>
            </a:r>
            <a:r>
              <a:rPr lang="ru-RU" b="1" dirty="0" smtClean="0">
                <a:solidFill>
                  <a:srgbClr val="7030A0"/>
                </a:solidFill>
              </a:rPr>
              <a:t>п, а также  не довело средств на это, то и оснований для этого нет.</a:t>
            </a:r>
          </a:p>
          <a:p>
            <a:r>
              <a:rPr lang="ru-RU" b="1" dirty="0" smtClean="0">
                <a:solidFill>
                  <a:srgbClr val="7030A0"/>
                </a:solidFill>
              </a:rPr>
              <a:t> (</a:t>
            </a:r>
            <a:r>
              <a:rPr lang="ru-RU" b="1" i="1" dirty="0" smtClean="0">
                <a:solidFill>
                  <a:srgbClr val="7030A0"/>
                </a:solidFill>
              </a:rPr>
              <a:t>Решение  Московского суда от 2.11.2012г.№11-24842)</a:t>
            </a:r>
          </a:p>
          <a:p>
            <a:endParaRPr lang="ru-RU" b="1" i="1" dirty="0" smtClean="0">
              <a:solidFill>
                <a:srgbClr val="7030A0"/>
              </a:solidFill>
            </a:endParaRPr>
          </a:p>
          <a:p>
            <a:pPr marL="285750" indent="-285750">
              <a:buFontTx/>
              <a:buChar char="-"/>
            </a:pPr>
            <a:endParaRPr lang="ru-RU" b="1" dirty="0" smtClean="0">
              <a:solidFill>
                <a:srgbClr val="7030A0"/>
              </a:solidFill>
            </a:endParaRPr>
          </a:p>
          <a:p>
            <a:pPr marL="285750" indent="-285750">
              <a:buFontTx/>
              <a:buChar char="-"/>
            </a:pPr>
            <a:endParaRPr lang="ru-RU" dirty="0" smtClean="0">
              <a:solidFill>
                <a:prstClr val="black"/>
              </a:solidFill>
            </a:endParaRPr>
          </a:p>
          <a:p>
            <a:pPr marL="285750" indent="-285750">
              <a:buFontTx/>
              <a:buChar char="-"/>
            </a:pPr>
            <a:endParaRPr lang="ru-RU" dirty="0">
              <a:solidFill>
                <a:prstClr val="black"/>
              </a:solidFill>
            </a:endParaRPr>
          </a:p>
          <a:p>
            <a:endParaRPr lang="ru-RU" dirty="0">
              <a:solidFill>
                <a:prstClr val="black"/>
              </a:solidFill>
            </a:endParaRPr>
          </a:p>
          <a:p>
            <a:endParaRPr lang="ru-RU" dirty="0" smtClean="0">
              <a:solidFill>
                <a:prstClr val="black"/>
              </a:solidFill>
            </a:endParaRPr>
          </a:p>
        </p:txBody>
      </p:sp>
    </p:spTree>
    <p:extLst>
      <p:ext uri="{BB962C8B-B14F-4D97-AF65-F5344CB8AC3E}">
        <p14:creationId xmlns:p14="http://schemas.microsoft.com/office/powerpoint/2010/main" val="42598911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144000" cy="1335608"/>
          </a:xfrm>
        </p:spPr>
        <p:txBody>
          <a:bodyPr>
            <a:normAutofit fontScale="90000"/>
          </a:bodyPr>
          <a:lstStyle/>
          <a:p>
            <a:pPr algn="ctr"/>
            <a:r>
              <a:rPr lang="ru-RU" sz="3200" b="1" dirty="0" smtClean="0">
                <a:solidFill>
                  <a:srgbClr val="FF0000"/>
                </a:solidFill>
              </a:rPr>
              <a:t>Требуемые изменения в </a:t>
            </a:r>
            <a:br>
              <a:rPr lang="ru-RU" sz="3200" b="1" dirty="0" smtClean="0">
                <a:solidFill>
                  <a:srgbClr val="FF0000"/>
                </a:solidFill>
              </a:rPr>
            </a:br>
            <a:r>
              <a:rPr lang="ru-RU" sz="3200" b="1" dirty="0" smtClean="0">
                <a:solidFill>
                  <a:srgbClr val="FF0000"/>
                </a:solidFill>
              </a:rPr>
              <a:t>Учетную политику учреждения </a:t>
            </a:r>
            <a:br>
              <a:rPr lang="ru-RU" sz="3200" b="1" dirty="0" smtClean="0">
                <a:solidFill>
                  <a:srgbClr val="FF0000"/>
                </a:solidFill>
              </a:rPr>
            </a:br>
            <a:r>
              <a:rPr lang="ru-RU" sz="3200" b="1" dirty="0">
                <a:solidFill>
                  <a:srgbClr val="FF0000"/>
                </a:solidFill>
              </a:rPr>
              <a:t>в</a:t>
            </a:r>
            <a:r>
              <a:rPr lang="ru-RU" sz="3200" b="1" dirty="0" smtClean="0">
                <a:solidFill>
                  <a:srgbClr val="FF0000"/>
                </a:solidFill>
              </a:rPr>
              <a:t> 2016 год</a:t>
            </a:r>
            <a:endParaRPr lang="ru-RU" sz="3200" b="1" dirty="0">
              <a:solidFill>
                <a:srgbClr val="FF0000"/>
              </a:solidFill>
            </a:endParaRPr>
          </a:p>
        </p:txBody>
      </p:sp>
      <p:sp>
        <p:nvSpPr>
          <p:cNvPr id="4" name="Объект 3"/>
          <p:cNvSpPr>
            <a:spLocks noGrp="1"/>
          </p:cNvSpPr>
          <p:nvPr>
            <p:ph idx="1"/>
          </p:nvPr>
        </p:nvSpPr>
        <p:spPr>
          <a:xfrm>
            <a:off x="107504" y="1484784"/>
            <a:ext cx="8784976" cy="5112568"/>
          </a:xfrm>
        </p:spPr>
        <p:txBody>
          <a:bodyPr>
            <a:normAutofit fontScale="85000" lnSpcReduction="20000"/>
          </a:bodyPr>
          <a:lstStyle/>
          <a:p>
            <a:pPr marL="0" indent="0">
              <a:buNone/>
            </a:pPr>
            <a:r>
              <a:rPr lang="ru-RU" sz="2400" dirty="0" smtClean="0"/>
              <a:t>1</a:t>
            </a:r>
            <a:r>
              <a:rPr lang="ru-RU" sz="2400" b="1" dirty="0" smtClean="0"/>
              <a:t>. Приказ </a:t>
            </a:r>
            <a:r>
              <a:rPr lang="ru-RU" sz="2400" b="1" dirty="0"/>
              <a:t>Минфина России от 30.03.2015 N 52н</a:t>
            </a:r>
          </a:p>
          <a:p>
            <a:r>
              <a:rPr lang="ru-RU" dirty="0"/>
              <a:t>"Об утверждении форм первичных учетных документов и регистров бухгалтерского </a:t>
            </a:r>
            <a:r>
              <a:rPr lang="ru-RU" dirty="0" smtClean="0"/>
              <a:t>учета… и </a:t>
            </a:r>
            <a:r>
              <a:rPr lang="ru-RU" dirty="0"/>
              <a:t>Методических указаний по их </a:t>
            </a:r>
            <a:r>
              <a:rPr lang="ru-RU" dirty="0" smtClean="0"/>
              <a:t>применению».</a:t>
            </a:r>
          </a:p>
          <a:p>
            <a:r>
              <a:rPr lang="ru-RU" dirty="0" smtClean="0"/>
              <a:t> </a:t>
            </a:r>
            <a:r>
              <a:rPr lang="ru-RU" i="1" dirty="0" smtClean="0">
                <a:solidFill>
                  <a:srgbClr val="0070C0"/>
                </a:solidFill>
              </a:rPr>
              <a:t>(по мере подготовки ПП и их пресс-релизов по обновлениям, до инвентаризации или после…)</a:t>
            </a:r>
          </a:p>
          <a:p>
            <a:r>
              <a:rPr lang="ru-RU" i="1" dirty="0" smtClean="0">
                <a:solidFill>
                  <a:srgbClr val="0070C0"/>
                </a:solidFill>
              </a:rPr>
              <a:t>Перевод остатков по счетам на новые КПС или  КБК (бухгалтерская справка)</a:t>
            </a:r>
          </a:p>
          <a:p>
            <a:endParaRPr lang="ru-RU" dirty="0"/>
          </a:p>
          <a:p>
            <a:pPr marL="0" indent="0">
              <a:buNone/>
            </a:pPr>
            <a:r>
              <a:rPr lang="ru-RU" sz="2400" b="1" dirty="0" smtClean="0"/>
              <a:t>2.Постановление </a:t>
            </a:r>
            <a:r>
              <a:rPr lang="ru-RU" sz="2400" b="1" dirty="0"/>
              <a:t>Правительства РФ от 29.07.2015 N </a:t>
            </a:r>
            <a:r>
              <a:rPr lang="ru-RU" sz="2400" b="1" dirty="0" smtClean="0"/>
              <a:t>771 </a:t>
            </a:r>
            <a:r>
              <a:rPr lang="ru-RU" dirty="0" smtClean="0"/>
              <a:t>"</a:t>
            </a:r>
            <a:r>
              <a:rPr lang="ru-RU" dirty="0"/>
              <a:t>О внесении изменений в Положение об особенностях направления работников в служебные </a:t>
            </a:r>
            <a:r>
              <a:rPr lang="ru-RU" dirty="0" smtClean="0"/>
              <a:t>командировки». </a:t>
            </a:r>
          </a:p>
          <a:p>
            <a:pPr marL="0" indent="0">
              <a:buNone/>
            </a:pPr>
            <a:r>
              <a:rPr lang="ru-RU" i="1" dirty="0" smtClean="0">
                <a:solidFill>
                  <a:srgbClr val="7030A0"/>
                </a:solidFill>
              </a:rPr>
              <a:t>(новое положение о командировках, в т.ч. Вышестоящих организаций)</a:t>
            </a:r>
          </a:p>
          <a:p>
            <a:pPr marL="0" indent="0">
              <a:buNone/>
            </a:pPr>
            <a:endParaRPr lang="ru-RU" dirty="0"/>
          </a:p>
          <a:p>
            <a:pPr marL="0" indent="0">
              <a:buNone/>
            </a:pPr>
            <a:r>
              <a:rPr lang="ru-RU" b="1" dirty="0" smtClean="0"/>
              <a:t>3. </a:t>
            </a:r>
            <a:r>
              <a:rPr lang="ru-RU" b="1" dirty="0"/>
              <a:t>Приказ Минфина России от 06.08.2015 N 124н</a:t>
            </a:r>
          </a:p>
          <a:p>
            <a:r>
              <a:rPr lang="ru-RU" dirty="0"/>
              <a:t>"О внесении изменений в приказ </a:t>
            </a:r>
            <a:r>
              <a:rPr lang="ru-RU" dirty="0" smtClean="0"/>
              <a:t>МФ РФ  от 1 </a:t>
            </a:r>
            <a:r>
              <a:rPr lang="ru-RU" dirty="0"/>
              <a:t>декабря 2010 г. N 157н "Об утверждении Единого плана счетов бухгалтерского учета </a:t>
            </a:r>
            <a:r>
              <a:rPr lang="ru-RU" dirty="0" smtClean="0"/>
              <a:t>и </a:t>
            </a:r>
            <a:r>
              <a:rPr lang="ru-RU" dirty="0"/>
              <a:t>Инструкции по его </a:t>
            </a:r>
            <a:r>
              <a:rPr lang="ru-RU" dirty="0" smtClean="0"/>
              <a:t>применению«</a:t>
            </a:r>
          </a:p>
          <a:p>
            <a:pPr>
              <a:buNone/>
            </a:pPr>
            <a:r>
              <a:rPr lang="ru-RU" i="1" dirty="0" smtClean="0">
                <a:solidFill>
                  <a:srgbClr val="00B050"/>
                </a:solidFill>
              </a:rPr>
              <a:t>(</a:t>
            </a:r>
            <a:r>
              <a:rPr lang="ru-RU" sz="2300" i="1" dirty="0" smtClean="0">
                <a:solidFill>
                  <a:srgbClr val="00B050"/>
                </a:solidFill>
              </a:rPr>
              <a:t>все нетиповые операции и по письмам государственного регулирования )</a:t>
            </a:r>
            <a:endParaRPr lang="ru-RU" sz="2300" i="1" dirty="0">
              <a:solidFill>
                <a:srgbClr val="00B050"/>
              </a:solidFill>
            </a:endParaRPr>
          </a:p>
          <a:p>
            <a:pPr marL="0" indent="0">
              <a:buNone/>
            </a:pPr>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Tree>
    <p:extLst>
      <p:ext uri="{BB962C8B-B14F-4D97-AF65-F5344CB8AC3E}">
        <p14:creationId xmlns:p14="http://schemas.microsoft.com/office/powerpoint/2010/main" val="30932914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856984" cy="792088"/>
          </a:xfrm>
        </p:spPr>
        <p:txBody>
          <a:bodyPr>
            <a:normAutofit/>
          </a:bodyPr>
          <a:lstStyle/>
          <a:p>
            <a:pPr algn="ctr"/>
            <a:r>
              <a:rPr lang="ru-RU" sz="2400" b="1" dirty="0" smtClean="0"/>
              <a:t>Пример Графика документооборота</a:t>
            </a:r>
            <a:endParaRPr lang="ru-RU" sz="2400" b="1" dirty="0"/>
          </a:p>
        </p:txBody>
      </p:sp>
      <p:graphicFrame>
        <p:nvGraphicFramePr>
          <p:cNvPr id="6" name="Объект 5"/>
          <p:cNvGraphicFramePr>
            <a:graphicFrameLocks noGrp="1"/>
          </p:cNvGraphicFramePr>
          <p:nvPr>
            <p:ph idx="1"/>
            <p:extLst/>
          </p:nvPr>
        </p:nvGraphicFramePr>
        <p:xfrm>
          <a:off x="1" y="917476"/>
          <a:ext cx="9144000" cy="7556168"/>
        </p:xfrm>
        <a:graphic>
          <a:graphicData uri="http://schemas.openxmlformats.org/drawingml/2006/table">
            <a:tbl>
              <a:tblPr/>
              <a:tblGrid>
                <a:gridCol w="2007220">
                  <a:extLst>
                    <a:ext uri="{9D8B030D-6E8A-4147-A177-3AD203B41FA5}">
                      <a16:colId xmlns:a16="http://schemas.microsoft.com/office/drawing/2014/main" val="20000"/>
                    </a:ext>
                  </a:extLst>
                </a:gridCol>
                <a:gridCol w="764579">
                  <a:extLst>
                    <a:ext uri="{9D8B030D-6E8A-4147-A177-3AD203B41FA5}">
                      <a16:colId xmlns:a16="http://schemas.microsoft.com/office/drawing/2014/main" val="20001"/>
                    </a:ext>
                  </a:extLst>
                </a:gridCol>
                <a:gridCol w="1872208">
                  <a:extLst>
                    <a:ext uri="{9D8B030D-6E8A-4147-A177-3AD203B41FA5}">
                      <a16:colId xmlns:a16="http://schemas.microsoft.com/office/drawing/2014/main" val="20002"/>
                    </a:ext>
                  </a:extLst>
                </a:gridCol>
                <a:gridCol w="974163">
                  <a:extLst>
                    <a:ext uri="{9D8B030D-6E8A-4147-A177-3AD203B41FA5}">
                      <a16:colId xmlns:a16="http://schemas.microsoft.com/office/drawing/2014/main" val="20003"/>
                    </a:ext>
                  </a:extLst>
                </a:gridCol>
                <a:gridCol w="1034003">
                  <a:extLst>
                    <a:ext uri="{9D8B030D-6E8A-4147-A177-3AD203B41FA5}">
                      <a16:colId xmlns:a16="http://schemas.microsoft.com/office/drawing/2014/main" val="20004"/>
                    </a:ext>
                  </a:extLst>
                </a:gridCol>
                <a:gridCol w="818384">
                  <a:extLst>
                    <a:ext uri="{9D8B030D-6E8A-4147-A177-3AD203B41FA5}">
                      <a16:colId xmlns:a16="http://schemas.microsoft.com/office/drawing/2014/main" val="20005"/>
                    </a:ext>
                  </a:extLst>
                </a:gridCol>
                <a:gridCol w="1673443">
                  <a:extLst>
                    <a:ext uri="{9D8B030D-6E8A-4147-A177-3AD203B41FA5}">
                      <a16:colId xmlns:a16="http://schemas.microsoft.com/office/drawing/2014/main" val="20006"/>
                    </a:ext>
                  </a:extLst>
                </a:gridCol>
              </a:tblGrid>
              <a:tr h="820666">
                <a:tc rowSpan="2">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Наименование документа;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код формы по ОКУД (указывается по унифицированным формам первичных документов</a:t>
                      </a:r>
                      <a:r>
                        <a:rPr lang="ru-RU" sz="1800" b="1"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Создание документа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2">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Передача </a:t>
                      </a:r>
                      <a:r>
                        <a:rPr lang="ru-RU" sz="1800" b="1" dirty="0" smtClean="0">
                          <a:effectLst/>
                          <a:latin typeface="Times New Roman" panose="02020603050405020304" pitchFamily="18" charset="0"/>
                          <a:ea typeface="Calibri" panose="020F0502020204030204" pitchFamily="34" charset="0"/>
                          <a:cs typeface="Times New Roman" panose="02020603050405020304" pitchFamily="18" charset="0"/>
                        </a:rPr>
                        <a:t>документов</a:t>
                      </a:r>
                    </a:p>
                    <a:p>
                      <a:pPr algn="ctr">
                        <a:lnSpc>
                          <a:spcPct val="115000"/>
                        </a:lnSpc>
                        <a:spcAft>
                          <a:spcPts val="0"/>
                        </a:spcAft>
                      </a:pPr>
                      <a:r>
                        <a:rPr lang="ru-RU" sz="1200" b="1" i="1"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(Журнал регистрации </a:t>
                      </a:r>
                      <a:r>
                        <a:rPr lang="ru-RU" sz="1200" b="1" i="1" dirty="0" err="1"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вх.перв.докум</a:t>
                      </a:r>
                      <a:r>
                        <a:rPr lang="ru-RU" sz="1200" b="1" i="1"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i="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rowSpan="2">
                  <a:txBody>
                    <a:bodyPr/>
                    <a:lstStyle/>
                    <a:p>
                      <a:pPr algn="ctr">
                        <a:lnSpc>
                          <a:spcPct val="115000"/>
                        </a:lnSpc>
                        <a:spcAft>
                          <a:spcPts val="0"/>
                        </a:spcAft>
                      </a:pPr>
                      <a:r>
                        <a:rPr lang="ru-RU" sz="1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Должностное лицо ответственное за проведение внутреннего контроля первичного документа ****</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905876">
                <a:tc vMerge="1">
                  <a:txBody>
                    <a:bodyPr/>
                    <a:lstStyle/>
                    <a:p>
                      <a:endParaRPr lang="ru-RU"/>
                    </a:p>
                  </a:txBody>
                  <a:tcPr/>
                </a:tc>
                <a:tc>
                  <a:txBody>
                    <a:bodyPr/>
                    <a:lstStyle/>
                    <a:p>
                      <a:pPr algn="ctr">
                        <a:lnSpc>
                          <a:spcPct val="115000"/>
                        </a:lnSpc>
                        <a:spcAft>
                          <a:spcPts val="0"/>
                        </a:spcAft>
                      </a:pPr>
                      <a:r>
                        <a:rPr lang="ru-RU" sz="1800" b="1" dirty="0" smtClean="0">
                          <a:effectLst/>
                          <a:latin typeface="Times New Roman" panose="02020603050405020304" pitchFamily="18" charset="0"/>
                          <a:ea typeface="Calibri" panose="020F0502020204030204" pitchFamily="34" charset="0"/>
                          <a:cs typeface="Times New Roman" panose="02020603050405020304" pitchFamily="18" charset="0"/>
                        </a:rPr>
                        <a:t>Кол-во </a:t>
                      </a: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экземпляров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Должность лица ответственного за оформление факта хозяйственной жизни и (или</a:t>
                      </a:r>
                      <a:r>
                        <a:rPr lang="ru-RU" sz="1800" b="1" u="sng"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подписавшего документ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Срок исполнения</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Куда передается</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Срок передачи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extLst>
                  <a:ext uri="{0D108BD9-81ED-4DB2-BD59-A6C34878D82A}">
                    <a16:rowId xmlns:a16="http://schemas.microsoft.com/office/drawing/2014/main" val="10001"/>
                  </a:ext>
                </a:extLst>
              </a:tr>
              <a:tr h="440998">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1</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2</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3</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4</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5</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a:effectLst/>
                          <a:latin typeface="Times New Roman" panose="02020603050405020304" pitchFamily="18" charset="0"/>
                          <a:ea typeface="Calibri" panose="020F0502020204030204" pitchFamily="34" charset="0"/>
                          <a:cs typeface="Times New Roman" panose="02020603050405020304" pitchFamily="18" charset="0"/>
                        </a:rPr>
                        <a:t>6</a:t>
                      </a:r>
                      <a:endParaRPr lang="ru-RU" sz="20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000" b="1"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259">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7914" marR="379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Нижний колонтитул 2"/>
          <p:cNvSpPr>
            <a:spLocks noGrp="1"/>
          </p:cNvSpPr>
          <p:nvPr>
            <p:ph type="ftr" sz="quarter" idx="11"/>
          </p:nvPr>
        </p:nvSpPr>
        <p:spPr/>
        <p:txBody>
          <a:bodyPr/>
          <a:lstStyle/>
          <a:p>
            <a:r>
              <a:rPr lang="en-US" smtClean="0"/>
              <a:t>gosbu.ru</a:t>
            </a:r>
            <a:endParaRPr lang="ru-RU"/>
          </a:p>
        </p:txBody>
      </p:sp>
    </p:spTree>
    <p:extLst>
      <p:ext uri="{BB962C8B-B14F-4D97-AF65-F5344CB8AC3E}">
        <p14:creationId xmlns:p14="http://schemas.microsoft.com/office/powerpoint/2010/main" val="21845575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Заголовок 3"/>
          <p:cNvSpPr>
            <a:spLocks noGrp="1"/>
          </p:cNvSpPr>
          <p:nvPr>
            <p:ph type="title"/>
          </p:nvPr>
        </p:nvSpPr>
        <p:spPr>
          <a:xfrm>
            <a:off x="146050" y="549275"/>
            <a:ext cx="8970963" cy="820738"/>
          </a:xfrm>
        </p:spPr>
        <p:txBody>
          <a:bodyPr>
            <a:normAutofit fontScale="90000"/>
          </a:bodyPr>
          <a:lstStyle/>
          <a:p>
            <a:r>
              <a:rPr lang="ru-RU" smtClean="0"/>
              <a:t>Табель учета использования рабочего времени</a:t>
            </a:r>
          </a:p>
        </p:txBody>
      </p:sp>
      <p:graphicFrame>
        <p:nvGraphicFramePr>
          <p:cNvPr id="6" name="Таблица 5"/>
          <p:cNvGraphicFramePr>
            <a:graphicFrameLocks noGrp="1"/>
          </p:cNvGraphicFramePr>
          <p:nvPr>
            <p:ph type="tbl" idx="1"/>
          </p:nvPr>
        </p:nvGraphicFramePr>
        <p:xfrm>
          <a:off x="323850" y="1338263"/>
          <a:ext cx="8352932" cy="4557999"/>
        </p:xfrm>
        <a:graphic>
          <a:graphicData uri="http://schemas.openxmlformats.org/drawingml/2006/table">
            <a:tbl>
              <a:tblPr/>
              <a:tblGrid>
                <a:gridCol w="151527">
                  <a:extLst>
                    <a:ext uri="{9D8B030D-6E8A-4147-A177-3AD203B41FA5}">
                      <a16:colId xmlns:a16="http://schemas.microsoft.com/office/drawing/2014/main" val="20000"/>
                    </a:ext>
                  </a:extLst>
                </a:gridCol>
                <a:gridCol w="836105">
                  <a:extLst>
                    <a:ext uri="{9D8B030D-6E8A-4147-A177-3AD203B41FA5}">
                      <a16:colId xmlns:a16="http://schemas.microsoft.com/office/drawing/2014/main" val="20001"/>
                    </a:ext>
                  </a:extLst>
                </a:gridCol>
                <a:gridCol w="349054">
                  <a:extLst>
                    <a:ext uri="{9D8B030D-6E8A-4147-A177-3AD203B41FA5}">
                      <a16:colId xmlns:a16="http://schemas.microsoft.com/office/drawing/2014/main" val="20002"/>
                    </a:ext>
                  </a:extLst>
                </a:gridCol>
                <a:gridCol w="324701">
                  <a:extLst>
                    <a:ext uri="{9D8B030D-6E8A-4147-A177-3AD203B41FA5}">
                      <a16:colId xmlns:a16="http://schemas.microsoft.com/office/drawing/2014/main" val="20003"/>
                    </a:ext>
                  </a:extLst>
                </a:gridCol>
                <a:gridCol w="530345">
                  <a:extLst>
                    <a:ext uri="{9D8B030D-6E8A-4147-A177-3AD203B41FA5}">
                      <a16:colId xmlns:a16="http://schemas.microsoft.com/office/drawing/2014/main" val="20004"/>
                    </a:ext>
                  </a:extLst>
                </a:gridCol>
                <a:gridCol w="151527">
                  <a:extLst>
                    <a:ext uri="{9D8B030D-6E8A-4147-A177-3AD203B41FA5}">
                      <a16:colId xmlns:a16="http://schemas.microsoft.com/office/drawing/2014/main" val="20005"/>
                    </a:ext>
                  </a:extLst>
                </a:gridCol>
                <a:gridCol w="154233">
                  <a:extLst>
                    <a:ext uri="{9D8B030D-6E8A-4147-A177-3AD203B41FA5}">
                      <a16:colId xmlns:a16="http://schemas.microsoft.com/office/drawing/2014/main" val="20006"/>
                    </a:ext>
                  </a:extLst>
                </a:gridCol>
                <a:gridCol w="140704">
                  <a:extLst>
                    <a:ext uri="{9D8B030D-6E8A-4147-A177-3AD203B41FA5}">
                      <a16:colId xmlns:a16="http://schemas.microsoft.com/office/drawing/2014/main" val="20007"/>
                    </a:ext>
                  </a:extLst>
                </a:gridCol>
                <a:gridCol w="162350">
                  <a:extLst>
                    <a:ext uri="{9D8B030D-6E8A-4147-A177-3AD203B41FA5}">
                      <a16:colId xmlns:a16="http://schemas.microsoft.com/office/drawing/2014/main" val="20008"/>
                    </a:ext>
                  </a:extLst>
                </a:gridCol>
                <a:gridCol w="154233">
                  <a:extLst>
                    <a:ext uri="{9D8B030D-6E8A-4147-A177-3AD203B41FA5}">
                      <a16:colId xmlns:a16="http://schemas.microsoft.com/office/drawing/2014/main" val="20009"/>
                    </a:ext>
                  </a:extLst>
                </a:gridCol>
                <a:gridCol w="194821">
                  <a:extLst>
                    <a:ext uri="{9D8B030D-6E8A-4147-A177-3AD203B41FA5}">
                      <a16:colId xmlns:a16="http://schemas.microsoft.com/office/drawing/2014/main" val="20010"/>
                    </a:ext>
                  </a:extLst>
                </a:gridCol>
                <a:gridCol w="170467">
                  <a:extLst>
                    <a:ext uri="{9D8B030D-6E8A-4147-A177-3AD203B41FA5}">
                      <a16:colId xmlns:a16="http://schemas.microsoft.com/office/drawing/2014/main" val="20011"/>
                    </a:ext>
                  </a:extLst>
                </a:gridCol>
                <a:gridCol w="162350">
                  <a:extLst>
                    <a:ext uri="{9D8B030D-6E8A-4147-A177-3AD203B41FA5}">
                      <a16:colId xmlns:a16="http://schemas.microsoft.com/office/drawing/2014/main" val="20012"/>
                    </a:ext>
                  </a:extLst>
                </a:gridCol>
                <a:gridCol w="146114">
                  <a:extLst>
                    <a:ext uri="{9D8B030D-6E8A-4147-A177-3AD203B41FA5}">
                      <a16:colId xmlns:a16="http://schemas.microsoft.com/office/drawing/2014/main" val="20013"/>
                    </a:ext>
                  </a:extLst>
                </a:gridCol>
                <a:gridCol w="194821">
                  <a:extLst>
                    <a:ext uri="{9D8B030D-6E8A-4147-A177-3AD203B41FA5}">
                      <a16:colId xmlns:a16="http://schemas.microsoft.com/office/drawing/2014/main" val="20014"/>
                    </a:ext>
                  </a:extLst>
                </a:gridCol>
                <a:gridCol w="194821">
                  <a:extLst>
                    <a:ext uri="{9D8B030D-6E8A-4147-A177-3AD203B41FA5}">
                      <a16:colId xmlns:a16="http://schemas.microsoft.com/office/drawing/2014/main" val="20015"/>
                    </a:ext>
                  </a:extLst>
                </a:gridCol>
                <a:gridCol w="194821">
                  <a:extLst>
                    <a:ext uri="{9D8B030D-6E8A-4147-A177-3AD203B41FA5}">
                      <a16:colId xmlns:a16="http://schemas.microsoft.com/office/drawing/2014/main" val="20016"/>
                    </a:ext>
                  </a:extLst>
                </a:gridCol>
                <a:gridCol w="194821">
                  <a:extLst>
                    <a:ext uri="{9D8B030D-6E8A-4147-A177-3AD203B41FA5}">
                      <a16:colId xmlns:a16="http://schemas.microsoft.com/office/drawing/2014/main" val="20017"/>
                    </a:ext>
                  </a:extLst>
                </a:gridCol>
                <a:gridCol w="154233">
                  <a:extLst>
                    <a:ext uri="{9D8B030D-6E8A-4147-A177-3AD203B41FA5}">
                      <a16:colId xmlns:a16="http://schemas.microsoft.com/office/drawing/2014/main" val="20018"/>
                    </a:ext>
                  </a:extLst>
                </a:gridCol>
                <a:gridCol w="154233">
                  <a:extLst>
                    <a:ext uri="{9D8B030D-6E8A-4147-A177-3AD203B41FA5}">
                      <a16:colId xmlns:a16="http://schemas.microsoft.com/office/drawing/2014/main" val="20019"/>
                    </a:ext>
                  </a:extLst>
                </a:gridCol>
                <a:gridCol w="454581">
                  <a:extLst>
                    <a:ext uri="{9D8B030D-6E8A-4147-A177-3AD203B41FA5}">
                      <a16:colId xmlns:a16="http://schemas.microsoft.com/office/drawing/2014/main" val="20020"/>
                    </a:ext>
                  </a:extLst>
                </a:gridCol>
                <a:gridCol w="154233">
                  <a:extLst>
                    <a:ext uri="{9D8B030D-6E8A-4147-A177-3AD203B41FA5}">
                      <a16:colId xmlns:a16="http://schemas.microsoft.com/office/drawing/2014/main" val="20021"/>
                    </a:ext>
                  </a:extLst>
                </a:gridCol>
                <a:gridCol w="183996">
                  <a:extLst>
                    <a:ext uri="{9D8B030D-6E8A-4147-A177-3AD203B41FA5}">
                      <a16:colId xmlns:a16="http://schemas.microsoft.com/office/drawing/2014/main" val="20022"/>
                    </a:ext>
                  </a:extLst>
                </a:gridCol>
                <a:gridCol w="194821">
                  <a:extLst>
                    <a:ext uri="{9D8B030D-6E8A-4147-A177-3AD203B41FA5}">
                      <a16:colId xmlns:a16="http://schemas.microsoft.com/office/drawing/2014/main" val="20023"/>
                    </a:ext>
                  </a:extLst>
                </a:gridCol>
                <a:gridCol w="194821">
                  <a:extLst>
                    <a:ext uri="{9D8B030D-6E8A-4147-A177-3AD203B41FA5}">
                      <a16:colId xmlns:a16="http://schemas.microsoft.com/office/drawing/2014/main" val="20024"/>
                    </a:ext>
                  </a:extLst>
                </a:gridCol>
                <a:gridCol w="194821">
                  <a:extLst>
                    <a:ext uri="{9D8B030D-6E8A-4147-A177-3AD203B41FA5}">
                      <a16:colId xmlns:a16="http://schemas.microsoft.com/office/drawing/2014/main" val="20025"/>
                    </a:ext>
                  </a:extLst>
                </a:gridCol>
                <a:gridCol w="154233">
                  <a:extLst>
                    <a:ext uri="{9D8B030D-6E8A-4147-A177-3AD203B41FA5}">
                      <a16:colId xmlns:a16="http://schemas.microsoft.com/office/drawing/2014/main" val="20026"/>
                    </a:ext>
                  </a:extLst>
                </a:gridCol>
                <a:gridCol w="140704">
                  <a:extLst>
                    <a:ext uri="{9D8B030D-6E8A-4147-A177-3AD203B41FA5}">
                      <a16:colId xmlns:a16="http://schemas.microsoft.com/office/drawing/2014/main" val="20027"/>
                    </a:ext>
                  </a:extLst>
                </a:gridCol>
                <a:gridCol w="154233">
                  <a:extLst>
                    <a:ext uri="{9D8B030D-6E8A-4147-A177-3AD203B41FA5}">
                      <a16:colId xmlns:a16="http://schemas.microsoft.com/office/drawing/2014/main" val="20028"/>
                    </a:ext>
                  </a:extLst>
                </a:gridCol>
                <a:gridCol w="154233">
                  <a:extLst>
                    <a:ext uri="{9D8B030D-6E8A-4147-A177-3AD203B41FA5}">
                      <a16:colId xmlns:a16="http://schemas.microsoft.com/office/drawing/2014/main" val="20029"/>
                    </a:ext>
                  </a:extLst>
                </a:gridCol>
                <a:gridCol w="140704">
                  <a:extLst>
                    <a:ext uri="{9D8B030D-6E8A-4147-A177-3AD203B41FA5}">
                      <a16:colId xmlns:a16="http://schemas.microsoft.com/office/drawing/2014/main" val="20030"/>
                    </a:ext>
                  </a:extLst>
                </a:gridCol>
                <a:gridCol w="173173">
                  <a:extLst>
                    <a:ext uri="{9D8B030D-6E8A-4147-A177-3AD203B41FA5}">
                      <a16:colId xmlns:a16="http://schemas.microsoft.com/office/drawing/2014/main" val="20031"/>
                    </a:ext>
                  </a:extLst>
                </a:gridCol>
                <a:gridCol w="162350">
                  <a:extLst>
                    <a:ext uri="{9D8B030D-6E8A-4147-A177-3AD203B41FA5}">
                      <a16:colId xmlns:a16="http://schemas.microsoft.com/office/drawing/2014/main" val="20032"/>
                    </a:ext>
                  </a:extLst>
                </a:gridCol>
                <a:gridCol w="194821">
                  <a:extLst>
                    <a:ext uri="{9D8B030D-6E8A-4147-A177-3AD203B41FA5}">
                      <a16:colId xmlns:a16="http://schemas.microsoft.com/office/drawing/2014/main" val="20033"/>
                    </a:ext>
                  </a:extLst>
                </a:gridCol>
                <a:gridCol w="194821">
                  <a:extLst>
                    <a:ext uri="{9D8B030D-6E8A-4147-A177-3AD203B41FA5}">
                      <a16:colId xmlns:a16="http://schemas.microsoft.com/office/drawing/2014/main" val="20034"/>
                    </a:ext>
                  </a:extLst>
                </a:gridCol>
                <a:gridCol w="194821">
                  <a:extLst>
                    <a:ext uri="{9D8B030D-6E8A-4147-A177-3AD203B41FA5}">
                      <a16:colId xmlns:a16="http://schemas.microsoft.com/office/drawing/2014/main" val="20035"/>
                    </a:ext>
                  </a:extLst>
                </a:gridCol>
                <a:gridCol w="194821">
                  <a:extLst>
                    <a:ext uri="{9D8B030D-6E8A-4147-A177-3AD203B41FA5}">
                      <a16:colId xmlns:a16="http://schemas.microsoft.com/office/drawing/2014/main" val="20036"/>
                    </a:ext>
                  </a:extLst>
                </a:gridCol>
                <a:gridCol w="400464">
                  <a:extLst>
                    <a:ext uri="{9D8B030D-6E8A-4147-A177-3AD203B41FA5}">
                      <a16:colId xmlns:a16="http://schemas.microsoft.com/office/drawing/2014/main" val="20037"/>
                    </a:ext>
                  </a:extLst>
                </a:gridCol>
              </a:tblGrid>
              <a:tr h="191991">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7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700" b="0" i="0" u="none" strike="noStrike">
                        <a:latin typeface="Arial Cyr"/>
                      </a:endParaRPr>
                    </a:p>
                  </a:txBody>
                  <a:tcPr marL="6620" marR="6620" marT="6620" marB="0" anchor="b">
                    <a:lnL>
                      <a:noFill/>
                    </a:lnL>
                    <a:lnR>
                      <a:noFill/>
                    </a:lnR>
                    <a:lnT>
                      <a:noFill/>
                    </a:lnT>
                    <a:lnB>
                      <a:noFill/>
                    </a:lnB>
                  </a:tcPr>
                </a:tc>
                <a:tc gridSpan="7">
                  <a:txBody>
                    <a:bodyPr/>
                    <a:lstStyle/>
                    <a:p>
                      <a:pPr algn="l" fontAlgn="b"/>
                      <a:r>
                        <a:rPr lang="ru-RU" sz="800" b="1" i="0" u="none" strike="noStrike">
                          <a:latin typeface="Arial Cyr"/>
                        </a:rPr>
                        <a:t>              Т а б е л ь</a:t>
                      </a:r>
                    </a:p>
                  </a:txBody>
                  <a:tcPr marL="6620" marR="6620" marT="6620" marB="0" anchor="b">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3139">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14">
                  <a:txBody>
                    <a:bodyPr/>
                    <a:lstStyle/>
                    <a:p>
                      <a:pPr algn="l" fontAlgn="b"/>
                      <a:r>
                        <a:rPr lang="ru-RU" sz="800" b="1" i="0" u="none" strike="noStrike">
                          <a:latin typeface="Arial Cyr"/>
                        </a:rPr>
                        <a:t>     учета использования рабочего времени</a:t>
                      </a:r>
                    </a:p>
                  </a:txBody>
                  <a:tcPr marL="6620" marR="6620" marT="6620" marB="0" anchor="b">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ru-RU" sz="700" b="0" i="0" u="none" strike="noStrike">
                          <a:latin typeface="Arial Cyr"/>
                        </a:rPr>
                        <a:t>КОДЫ</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139028">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4">
                  <a:txBody>
                    <a:bodyPr/>
                    <a:lstStyle/>
                    <a:p>
                      <a:pPr algn="l" fontAlgn="b"/>
                      <a:r>
                        <a:rPr lang="ru-RU" sz="600" b="0" i="0" u="none" strike="noStrike">
                          <a:latin typeface="Arial Cyr"/>
                        </a:rPr>
                        <a:t>орма по ОКУД </a:t>
                      </a:r>
                    </a:p>
                  </a:txBody>
                  <a:tcPr marL="6620" marR="6620" marT="6620" marB="0" anchor="b">
                    <a:lnL>
                      <a:noFill/>
                    </a:lnL>
                    <a:lnR w="12700" cap="flat" cmpd="sng" algn="ctr">
                      <a:solidFill>
                        <a:srgbClr val="000000"/>
                      </a:solidFill>
                      <a:prstDash val="solid"/>
                      <a:round/>
                      <a:headEnd type="none" w="med" len="med"/>
                      <a:tailEnd type="none" w="med" len="med"/>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ctr" fontAlgn="b"/>
                      <a:r>
                        <a:rPr lang="ru-RU" sz="600" b="0" i="0" u="none" strike="noStrike">
                          <a:latin typeface="Arial Cyr"/>
                        </a:rPr>
                        <a:t>0504421</a:t>
                      </a:r>
                    </a:p>
                  </a:txBody>
                  <a:tcPr marL="6620" marR="6620" marT="6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105926">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18">
                  <a:txBody>
                    <a:bodyPr/>
                    <a:lstStyle/>
                    <a:p>
                      <a:pPr algn="l" fontAlgn="b"/>
                      <a:r>
                        <a:rPr lang="ru-RU" sz="600" b="0" i="0" u="none" strike="noStrike">
                          <a:latin typeface="Arial Cyr"/>
                        </a:rPr>
                        <a:t>     за  период с 1 по ______   _______________________    20  ___     г.</a:t>
                      </a:r>
                    </a:p>
                  </a:txBody>
                  <a:tcPr marL="6620" marR="6620" marT="6620" marB="0" anchor="b">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3">
                  <a:txBody>
                    <a:bodyPr/>
                    <a:lstStyle/>
                    <a:p>
                      <a:pPr algn="l" fontAlgn="b"/>
                      <a:r>
                        <a:rPr lang="ru-RU" sz="600" b="0" i="0" u="none" strike="noStrike">
                          <a:latin typeface="Arial Cyr"/>
                        </a:rPr>
                        <a:t>          Дата</a:t>
                      </a:r>
                    </a:p>
                  </a:txBody>
                  <a:tcPr marL="6620" marR="6620" marT="6620" marB="0" anchor="b">
                    <a:lnL>
                      <a:noFill/>
                    </a:lnL>
                    <a:lnR w="12700" cap="flat" cmpd="sng" algn="ctr">
                      <a:solidFill>
                        <a:srgbClr val="000000"/>
                      </a:solidFill>
                      <a:prstDash val="solid"/>
                      <a:round/>
                      <a:headEnd type="none" w="med" len="med"/>
                      <a:tailEnd type="none" w="med" len="med"/>
                    </a:lnR>
                    <a:lnT>
                      <a:noFill/>
                    </a:lnT>
                    <a:lnB>
                      <a:noFill/>
                    </a:lnB>
                  </a:tcPr>
                </a:tc>
                <a:tc hMerge="1">
                  <a:txBody>
                    <a:bodyPr/>
                    <a:lstStyle/>
                    <a:p>
                      <a:endParaRPr lang="ru-RU"/>
                    </a:p>
                  </a:txBody>
                  <a:tcPr/>
                </a:tc>
                <a:tc hMerge="1">
                  <a:txBody>
                    <a:bodyPr/>
                    <a:lstStyle/>
                    <a:p>
                      <a:endParaRPr lang="ru-RU"/>
                    </a:p>
                  </a:txBody>
                  <a:tcPr/>
                </a:tc>
                <a:tc>
                  <a:txBody>
                    <a:bodyPr/>
                    <a:lstStyle/>
                    <a:p>
                      <a:pPr algn="l" fontAlgn="b"/>
                      <a:r>
                        <a:rPr lang="ru-RU" sz="600" b="0" i="0" u="none" strike="noStrike">
                          <a:latin typeface="Arial Cyr"/>
                        </a:rPr>
                        <a:t> </a:t>
                      </a:r>
                    </a:p>
                  </a:txBody>
                  <a:tcPr marL="6620" marR="6620" marT="6620"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0843">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30">
                  <a:txBody>
                    <a:bodyPr/>
                    <a:lstStyle/>
                    <a:p>
                      <a:pPr algn="l" fontAlgn="b"/>
                      <a:r>
                        <a:rPr lang="ru-RU" sz="600" b="0" i="0" u="none" strike="noStrike">
                          <a:latin typeface="Arial Cyr"/>
                        </a:rPr>
                        <a:t>Учреждение _________________________________________________________________________________________________________________________________</a:t>
                      </a:r>
                    </a:p>
                  </a:txBody>
                  <a:tcPr marL="6620" marR="6620" marT="6620" marB="0" anchor="b">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l" fontAlgn="b"/>
                      <a:r>
                        <a:rPr lang="ru-RU" sz="600" b="0" i="0" u="none" strike="noStrike">
                          <a:latin typeface="Arial Cyr"/>
                        </a:rPr>
                        <a:t>  по  ОКПО</a:t>
                      </a:r>
                    </a:p>
                  </a:txBody>
                  <a:tcPr marL="6620" marR="6620" marT="6620" marB="0" anchor="b">
                    <a:lnL>
                      <a:noFill/>
                    </a:lnL>
                    <a:lnR w="12700" cap="flat" cmpd="sng" algn="ctr">
                      <a:solidFill>
                        <a:srgbClr val="000000"/>
                      </a:solidFill>
                      <a:prstDash val="solid"/>
                      <a:round/>
                      <a:headEnd type="none" w="med" len="med"/>
                      <a:tailEnd type="none" w="med" len="med"/>
                    </a:lnR>
                    <a:lnT>
                      <a:noFill/>
                    </a:lnT>
                    <a:lnB>
                      <a:noFill/>
                    </a:lnB>
                  </a:tcPr>
                </a:tc>
                <a:tc hMerge="1">
                  <a:txBody>
                    <a:bodyPr/>
                    <a:lstStyle/>
                    <a:p>
                      <a:endParaRPr lang="ru-RU"/>
                    </a:p>
                  </a:txBody>
                  <a:tcPr/>
                </a:tc>
                <a:tc hMerge="1">
                  <a:txBody>
                    <a:bodyPr/>
                    <a:lstStyle/>
                    <a:p>
                      <a:endParaRPr lang="ru-RU"/>
                    </a:p>
                  </a:txBody>
                  <a:tcPr/>
                </a:tc>
                <a:tc>
                  <a:txBody>
                    <a:bodyPr/>
                    <a:lstStyle/>
                    <a:p>
                      <a:pPr algn="l" fontAlgn="b"/>
                      <a:r>
                        <a:rPr lang="ru-RU" sz="600" b="0" i="0" u="none" strike="noStrike">
                          <a:latin typeface="Arial Cyr"/>
                        </a:rPr>
                        <a:t> </a:t>
                      </a:r>
                    </a:p>
                  </a:txBody>
                  <a:tcPr marL="6620" marR="6620" marT="6620"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2269">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gridSpan="31">
                  <a:txBody>
                    <a:bodyPr/>
                    <a:lstStyle/>
                    <a:p>
                      <a:pPr algn="l" fontAlgn="b"/>
                      <a:r>
                        <a:rPr lang="ru-RU" sz="600" b="0" i="0" u="none" strike="noStrike">
                          <a:latin typeface="Arial Cyr"/>
                        </a:rPr>
                        <a:t>Структурное подразделение  ___________________________________________________________________________________________________</a:t>
                      </a:r>
                    </a:p>
                  </a:txBody>
                  <a:tcPr marL="6620" marR="6620" marT="6620" marB="0" anchor="b">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l" fontAlgn="b"/>
                      <a:endParaRPr lang="ru-RU" sz="600" b="0" i="0" u="none" strike="noStrike">
                        <a:latin typeface="Arial Cyr"/>
                      </a:endParaRPr>
                    </a:p>
                  </a:txBody>
                  <a:tcPr marL="6620" marR="6620" marT="6620" marB="0" anchor="b">
                    <a:lnL>
                      <a:noFill/>
                    </a:lnL>
                    <a:lnR>
                      <a:noFill/>
                    </a:lnR>
                    <a:lnT>
                      <a:noFill/>
                    </a:lnT>
                    <a:lnB>
                      <a:noFill/>
                    </a:lnB>
                  </a:tcPr>
                </a:tc>
                <a:tc>
                  <a:txBody>
                    <a:bodyPr/>
                    <a:lstStyle/>
                    <a:p>
                      <a:pPr algn="l" fontAlgn="b"/>
                      <a:endParaRPr lang="ru-RU" sz="600" b="0" i="0" u="none" strike="noStrike">
                        <a:latin typeface="Arial Cyr"/>
                      </a:endParaRPr>
                    </a:p>
                  </a:txBody>
                  <a:tcPr marL="6620" marR="6620" marT="662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ru-RU" sz="600" b="0" i="0" u="none" strike="noStrike">
                          <a:latin typeface="Arial Cyr"/>
                        </a:rPr>
                        <a:t> </a:t>
                      </a:r>
                    </a:p>
                  </a:txBody>
                  <a:tcPr marL="6620" marR="6620" marT="6620"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5371">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72130">
                <a:tc>
                  <a:txBody>
                    <a:bodyPr/>
                    <a:lstStyle/>
                    <a:p>
                      <a:pPr algn="ctr" fontAlgn="b"/>
                      <a:r>
                        <a:rPr lang="ru-RU" sz="6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b"/>
                      <a:r>
                        <a:rPr lang="ru-RU" sz="600" b="0" i="0" u="none" strike="noStrike">
                          <a:latin typeface="Arial Cyr"/>
                        </a:rPr>
                        <a:t>Учетный номер</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31">
                  <a:txBody>
                    <a:bodyPr/>
                    <a:lstStyle/>
                    <a:p>
                      <a:pPr algn="ctr" fontAlgn="b"/>
                      <a:r>
                        <a:rPr lang="ru-RU" sz="600" b="0" i="0" u="none" strike="noStrike">
                          <a:latin typeface="Arial Cyr"/>
                        </a:rPr>
                        <a:t>Числа месяца</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gn="ctr" fontAlgn="b"/>
                      <a:r>
                        <a:rPr lang="ru-RU" sz="600" b="0" i="0" u="none" strike="noStrike">
                          <a:latin typeface="Arial Cyr"/>
                        </a:rPr>
                        <a:t> </a:t>
                      </a:r>
                    </a:p>
                  </a:txBody>
                  <a:tcPr marL="6620" marR="6620" marT="6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12546">
                <a:tc>
                  <a:txBody>
                    <a:bodyPr/>
                    <a:lstStyle/>
                    <a:p>
                      <a:pPr algn="ctr" fontAlgn="b"/>
                      <a:r>
                        <a:rPr lang="ru-RU" sz="600" b="0" i="0" u="none" strike="noStrike">
                          <a:latin typeface="Arial Cyr"/>
                        </a:rPr>
                        <a:t>№</a:t>
                      </a: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Фамилия, имя</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ru-RU" sz="7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dirty="0">
                          <a:solidFill>
                            <a:srgbClr val="FF0000"/>
                          </a:solidFill>
                          <a:latin typeface="Arial Cyr"/>
                        </a:rPr>
                        <a:t>Итого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ru-RU" sz="600" b="0" i="0" u="none" strike="noStrike">
                          <a:latin typeface="Arial Cyr"/>
                        </a:rPr>
                        <a:t>Всего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8"/>
                  </a:ext>
                </a:extLst>
              </a:tr>
              <a:tr h="92685">
                <a:tc>
                  <a:txBody>
                    <a:bodyPr/>
                    <a:lstStyle/>
                    <a:p>
                      <a:pPr algn="ctr" fontAlgn="b"/>
                      <a:r>
                        <a:rPr lang="ru-RU" sz="600" b="0" i="0" u="none" strike="noStrike">
                          <a:latin typeface="Arial Cyr"/>
                        </a:rPr>
                        <a:t>п/п</a:t>
                      </a: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отчество</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dirty="0">
                          <a:solidFill>
                            <a:srgbClr val="FF0000"/>
                          </a:solidFill>
                          <a:latin typeface="Arial Cyr"/>
                        </a:rPr>
                        <a:t>дней</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дней</a:t>
                      </a:r>
                    </a:p>
                  </a:txBody>
                  <a:tcPr marL="6620" marR="6620" marT="662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9"/>
                  </a:ext>
                </a:extLst>
              </a:tr>
              <a:tr h="91361">
                <a:tc>
                  <a:txBody>
                    <a:bodyPr/>
                    <a:lstStyle/>
                    <a:p>
                      <a:pPr algn="ctr" fontAlgn="b"/>
                      <a:r>
                        <a:rPr lang="ru-RU" sz="6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Должность</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dirty="0">
                          <a:solidFill>
                            <a:srgbClr val="FF0000"/>
                          </a:solidFill>
                          <a:latin typeface="Arial Cyr"/>
                        </a:rPr>
                        <a:t>(часов)</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19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29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30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31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(часов)</a:t>
                      </a:r>
                    </a:p>
                  </a:txBody>
                  <a:tcPr marL="6620" marR="6620" marT="662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91361">
                <a:tc>
                  <a:txBody>
                    <a:bodyPr/>
                    <a:lstStyle/>
                    <a:p>
                      <a:pPr algn="ctr" fontAlgn="b"/>
                      <a:r>
                        <a:rPr lang="ru-RU" sz="6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профессия)</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dirty="0">
                          <a:solidFill>
                            <a:srgbClr val="FF0000"/>
                          </a:solidFill>
                          <a:latin typeface="Arial Cyr"/>
                        </a:rPr>
                        <a:t>явок</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явок</a:t>
                      </a:r>
                    </a:p>
                  </a:txBody>
                  <a:tcPr marL="6620" marR="6620" marT="662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1"/>
                  </a:ext>
                </a:extLst>
              </a:tr>
              <a:tr h="105926">
                <a:tc>
                  <a:txBody>
                    <a:bodyPr/>
                    <a:lstStyle/>
                    <a:p>
                      <a:pPr algn="ctr" fontAlgn="b"/>
                      <a:r>
                        <a:rPr lang="ru-RU" sz="6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dirty="0">
                          <a:solidFill>
                            <a:srgbClr val="FF0000"/>
                          </a:solidFill>
                          <a:latin typeface="Arial Cyr"/>
                        </a:rPr>
                        <a:t>(неявок)</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600" b="0" i="0" u="none" strike="noStrike">
                          <a:latin typeface="Arial Cyr"/>
                        </a:rPr>
                        <a:t>(неявок)</a:t>
                      </a:r>
                    </a:p>
                  </a:txBody>
                  <a:tcPr marL="6620" marR="6620" marT="6620"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2"/>
                  </a:ext>
                </a:extLst>
              </a:tr>
              <a:tr h="112546">
                <a:tc>
                  <a:txBody>
                    <a:bodyPr/>
                    <a:lstStyle/>
                    <a:p>
                      <a:pPr algn="ctr"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dirty="0">
                          <a:solidFill>
                            <a:srgbClr val="FF0000"/>
                          </a:solidFill>
                          <a:latin typeface="Arial Cyr"/>
                        </a:rPr>
                        <a:t>с 1 по 15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за месяц</a:t>
                      </a:r>
                    </a:p>
                  </a:txBody>
                  <a:tcPr marL="6620" marR="6620" marT="6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25787">
                <a:tc>
                  <a:txBody>
                    <a:bodyPr/>
                    <a:lstStyle/>
                    <a:p>
                      <a:pPr algn="ctr" fontAlgn="b"/>
                      <a:r>
                        <a:rPr lang="ru-RU" sz="600" b="0" i="0" u="none" strike="noStrike">
                          <a:latin typeface="Arial Cyr"/>
                        </a:rPr>
                        <a:t>1</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19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dirty="0">
                          <a:solidFill>
                            <a:srgbClr val="FF0000"/>
                          </a:solidFill>
                          <a:latin typeface="Arial Cyr"/>
                        </a:rPr>
                        <a:t>21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28</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29</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30</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31</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32</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33</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34</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35</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36</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37</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600" b="0" i="0" u="none" strike="noStrike">
                          <a:latin typeface="Arial Cyr"/>
                        </a:rPr>
                        <a:t>38</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15"/>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17"/>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19"/>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21"/>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2"/>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23"/>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4"/>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25"/>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27"/>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8"/>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29"/>
                  </a:ext>
                </a:extLst>
              </a:tr>
              <a:tr h="132408">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0"/>
                  </a:ext>
                </a:extLst>
              </a:tr>
              <a:tr h="191991">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b"/>
                      <a:endParaRPr lang="ru-RU" sz="600" b="0" i="0" u="none" strike="noStrike">
                        <a:latin typeface="Arial Cyr"/>
                      </a:endParaRP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031"/>
                  </a:ext>
                </a:extLst>
              </a:tr>
              <a:tr h="158889">
                <a:tc>
                  <a:txBody>
                    <a:bodyPr/>
                    <a:lstStyle/>
                    <a:p>
                      <a:pPr algn="l" fontAlgn="b"/>
                      <a:r>
                        <a:rPr lang="ru-RU" sz="700" b="0" i="0" u="none" strike="noStrike">
                          <a:latin typeface="Arial Cyr"/>
                        </a:rPr>
                        <a:t> </a:t>
                      </a:r>
                    </a:p>
                  </a:txBody>
                  <a:tcPr marL="6620" marR="6620" marT="6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solidFill>
                            <a:srgbClr val="FF0000"/>
                          </a:solidFill>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a:latin typeface="Arial Cyr"/>
                        </a:rPr>
                        <a:t> </a:t>
                      </a:r>
                    </a:p>
                  </a:txBody>
                  <a:tcPr marL="6620" marR="6620" marT="6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600" b="0" i="0" u="none" strike="noStrike" dirty="0">
                          <a:latin typeface="Arial Cyr"/>
                        </a:rPr>
                        <a:t> </a:t>
                      </a:r>
                    </a:p>
                  </a:txBody>
                  <a:tcPr marL="6620" marR="6620" marT="6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32"/>
                  </a:ext>
                </a:extLst>
              </a:tr>
            </a:tbl>
          </a:graphicData>
        </a:graphic>
      </p:graphicFrame>
    </p:spTree>
    <p:extLst>
      <p:ext uri="{BB962C8B-B14F-4D97-AF65-F5344CB8AC3E}">
        <p14:creationId xmlns:p14="http://schemas.microsoft.com/office/powerpoint/2010/main" val="4098916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792088"/>
          </a:xfrm>
        </p:spPr>
        <p:txBody>
          <a:bodyPr/>
          <a:lstStyle/>
          <a:p>
            <a:r>
              <a:rPr lang="ru-RU" dirty="0" smtClean="0"/>
              <a:t>Консолидация отчетности</a:t>
            </a:r>
            <a:endParaRPr lang="ru-RU" dirty="0"/>
          </a:p>
        </p:txBody>
      </p:sp>
      <p:sp>
        <p:nvSpPr>
          <p:cNvPr id="3" name="Объект 2"/>
          <p:cNvSpPr>
            <a:spLocks noGrp="1"/>
          </p:cNvSpPr>
          <p:nvPr>
            <p:ph idx="1"/>
          </p:nvPr>
        </p:nvSpPr>
        <p:spPr>
          <a:xfrm>
            <a:off x="395536" y="908720"/>
            <a:ext cx="6561777" cy="5132643"/>
          </a:xfrm>
        </p:spPr>
        <p:txBody>
          <a:bodyPr/>
          <a:lstStyle/>
          <a:p>
            <a:pPr algn="ctr"/>
            <a:r>
              <a:rPr lang="ru-RU" b="1" dirty="0" smtClean="0">
                <a:solidFill>
                  <a:schemeClr val="accent2">
                    <a:lumMod val="50000"/>
                  </a:schemeClr>
                </a:solidFill>
              </a:rPr>
              <a:t>Письмо Минфина РФ от 28 марта 2013г.</a:t>
            </a:r>
          </a:p>
          <a:p>
            <a:pPr marL="0" indent="0" algn="ctr">
              <a:buNone/>
            </a:pPr>
            <a:r>
              <a:rPr lang="ru-RU" b="1" dirty="0" smtClean="0">
                <a:solidFill>
                  <a:schemeClr val="accent2">
                    <a:lumMod val="50000"/>
                  </a:schemeClr>
                </a:solidFill>
              </a:rPr>
              <a:t> №02-06-07/9937</a:t>
            </a:r>
          </a:p>
          <a:p>
            <a:pPr marL="0" indent="0" algn="ctr">
              <a:buNone/>
            </a:pPr>
            <a:r>
              <a:rPr lang="ru-RU" dirty="0" smtClean="0"/>
              <a:t>«О предоставлении в налоговые органы бухгалтерской (бюджетной) отчетности организаций сектора </a:t>
            </a:r>
            <a:r>
              <a:rPr lang="ru-RU" dirty="0" err="1" smtClean="0"/>
              <a:t>госуправления</a:t>
            </a:r>
            <a:r>
              <a:rPr lang="ru-RU" dirty="0" smtClean="0"/>
              <a:t>»</a:t>
            </a:r>
          </a:p>
          <a:p>
            <a:r>
              <a:rPr lang="ru-RU" dirty="0" smtClean="0"/>
              <a:t>Ф.0503130 – Приказ №191н</a:t>
            </a:r>
          </a:p>
          <a:p>
            <a:r>
              <a:rPr lang="ru-RU" dirty="0" smtClean="0"/>
              <a:t>Ф. 0503730, 0503721,0503737, 0503769 и 0503779 – приказ №33н </a:t>
            </a:r>
          </a:p>
          <a:p>
            <a:pPr algn="ctr"/>
            <a:r>
              <a:rPr lang="ru-RU" dirty="0" smtClean="0"/>
              <a:t>Отчетность предоставляется в разрезе ВФО (деятельности)</a:t>
            </a:r>
          </a:p>
          <a:p>
            <a:pPr algn="just"/>
            <a:r>
              <a:rPr lang="ru-RU" dirty="0" smtClean="0">
                <a:solidFill>
                  <a:srgbClr val="7030A0"/>
                </a:solidFill>
              </a:rPr>
              <a:t>Внимание! </a:t>
            </a:r>
            <a:r>
              <a:rPr lang="ru-RU" dirty="0" smtClean="0"/>
              <a:t>Ревизоры сверяют кассовый расход и кредиторскую задолженность, отчетность в ПФР и ФСС. </a:t>
            </a:r>
            <a:r>
              <a:rPr lang="ru-RU" b="1" dirty="0" smtClean="0">
                <a:solidFill>
                  <a:srgbClr val="7030A0"/>
                </a:solidFill>
              </a:rPr>
              <a:t>В </a:t>
            </a:r>
            <a:r>
              <a:rPr lang="ru-RU" b="1" dirty="0" err="1" smtClean="0">
                <a:solidFill>
                  <a:srgbClr val="7030A0"/>
                </a:solidFill>
              </a:rPr>
              <a:t>т.ч</a:t>
            </a:r>
            <a:r>
              <a:rPr lang="ru-RU" b="1" dirty="0" smtClean="0">
                <a:solidFill>
                  <a:srgbClr val="7030A0"/>
                </a:solidFill>
              </a:rPr>
              <a:t>. отчетность в статистику с основными регистрами в учреждении.</a:t>
            </a:r>
            <a:endParaRPr lang="ru-RU" b="1" dirty="0">
              <a:solidFill>
                <a:srgbClr val="7030A0"/>
              </a:solidFill>
            </a:endParaRPr>
          </a:p>
        </p:txBody>
      </p:sp>
    </p:spTree>
    <p:extLst>
      <p:ext uri="{BB962C8B-B14F-4D97-AF65-F5344CB8AC3E}">
        <p14:creationId xmlns:p14="http://schemas.microsoft.com/office/powerpoint/2010/main" val="1855711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792088"/>
          </a:xfrm>
        </p:spPr>
        <p:txBody>
          <a:bodyPr/>
          <a:lstStyle/>
          <a:p>
            <a:r>
              <a:rPr lang="ru-RU" dirty="0" smtClean="0"/>
              <a:t>Консолидация отчетности</a:t>
            </a:r>
            <a:endParaRPr lang="ru-RU" dirty="0"/>
          </a:p>
        </p:txBody>
      </p:sp>
      <p:sp>
        <p:nvSpPr>
          <p:cNvPr id="3" name="Объект 2"/>
          <p:cNvSpPr>
            <a:spLocks noGrp="1"/>
          </p:cNvSpPr>
          <p:nvPr>
            <p:ph idx="1"/>
          </p:nvPr>
        </p:nvSpPr>
        <p:spPr>
          <a:xfrm>
            <a:off x="395536" y="908720"/>
            <a:ext cx="6912768" cy="5132643"/>
          </a:xfrm>
        </p:spPr>
        <p:txBody>
          <a:bodyPr>
            <a:normAutofit lnSpcReduction="10000"/>
          </a:bodyPr>
          <a:lstStyle/>
          <a:p>
            <a:pPr algn="just"/>
            <a:r>
              <a:rPr lang="ru-RU" b="1" dirty="0" smtClean="0">
                <a:solidFill>
                  <a:srgbClr val="7030A0"/>
                </a:solidFill>
              </a:rPr>
              <a:t>ПИСЬМО ФНС России от 28.12.2015 №БС-4-11/23081</a:t>
            </a:r>
            <a:r>
              <a:rPr lang="en-US" b="1" dirty="0" smtClean="0">
                <a:solidFill>
                  <a:srgbClr val="7030A0"/>
                </a:solidFill>
              </a:rPr>
              <a:t>@</a:t>
            </a:r>
            <a:endParaRPr lang="ru-RU" b="1" dirty="0" smtClean="0">
              <a:solidFill>
                <a:srgbClr val="7030A0"/>
              </a:solidFill>
            </a:endParaRPr>
          </a:p>
          <a:p>
            <a:pPr lvl="0" algn="just">
              <a:buClr>
                <a:srgbClr val="90C226"/>
              </a:buClr>
            </a:pPr>
            <a:r>
              <a:rPr lang="ru-RU" sz="1600" dirty="0">
                <a:solidFill>
                  <a:srgbClr val="7030A0"/>
                </a:solidFill>
              </a:rPr>
              <a:t>ФНС разработаны новые контрольные соотношения ПОКАЗАТЕЛЕЙ РАСЧЕТА СУММ </a:t>
            </a:r>
            <a:r>
              <a:rPr lang="ru-RU" sz="1600" dirty="0" err="1">
                <a:solidFill>
                  <a:srgbClr val="7030A0"/>
                </a:solidFill>
              </a:rPr>
              <a:t>ндфл</a:t>
            </a:r>
            <a:r>
              <a:rPr lang="ru-RU" sz="1600" dirty="0">
                <a:solidFill>
                  <a:srgbClr val="7030A0"/>
                </a:solidFill>
              </a:rPr>
              <a:t>  ИСЧИСЛЕННЫХ И УДЕРЖАННЫХ НАЛОГОВЫМ АГЕНТОМ (ф. 6-НДФЛ</a:t>
            </a:r>
            <a:r>
              <a:rPr lang="ru-RU" sz="1600" dirty="0" smtClean="0">
                <a:solidFill>
                  <a:srgbClr val="7030A0"/>
                </a:solidFill>
              </a:rPr>
              <a:t>)- РАСЧЕТ ВПЕРВЫЕ ПОДАЕТСЯ ЗА 1 КВ. 2016г. ВСЕМИ ОРГАНИЗАЦИЯМИ И ИП</a:t>
            </a:r>
            <a:endParaRPr lang="ru-RU" sz="1600" dirty="0">
              <a:solidFill>
                <a:srgbClr val="7030A0"/>
              </a:solidFill>
            </a:endParaRPr>
          </a:p>
          <a:p>
            <a:pPr algn="just"/>
            <a:r>
              <a:rPr lang="ru-RU" b="1" dirty="0" smtClean="0">
                <a:solidFill>
                  <a:srgbClr val="0070C0"/>
                </a:solidFill>
              </a:rPr>
              <a:t> Введены новые льготы по НДФЛ – Федеральный закон от 29 декабря 2015г. №396-ФЗ (ст.217 НК РФ)</a:t>
            </a:r>
          </a:p>
          <a:p>
            <a:pPr algn="just"/>
            <a:r>
              <a:rPr lang="ru-RU" sz="1400" dirty="0" smtClean="0">
                <a:solidFill>
                  <a:srgbClr val="0070C0"/>
                </a:solidFill>
              </a:rPr>
              <a:t>Скорректирован перечень доходов не подлежащих налогообложению и дополнен новыми пунктами:</a:t>
            </a:r>
          </a:p>
          <a:p>
            <a:pPr algn="just"/>
            <a:r>
              <a:rPr lang="ru-RU" sz="1400" dirty="0" smtClean="0">
                <a:solidFill>
                  <a:srgbClr val="0070C0"/>
                </a:solidFill>
              </a:rPr>
              <a:t>Освобождены -  суммы требований в рамках процедуры банкротства и от продажи имущества подлежащих реализации. </a:t>
            </a:r>
          </a:p>
          <a:p>
            <a:pPr algn="just"/>
            <a:r>
              <a:rPr lang="ru-RU" sz="1400" dirty="0" smtClean="0">
                <a:solidFill>
                  <a:srgbClr val="0070C0"/>
                </a:solidFill>
              </a:rPr>
              <a:t>Не облагаются доходы по ипотеке в случае реструктуризации ипотечного кредита в рамках правительственной программы…</a:t>
            </a:r>
          </a:p>
          <a:p>
            <a:pPr algn="just"/>
            <a:r>
              <a:rPr lang="ru-RU" sz="1400" dirty="0" smtClean="0">
                <a:solidFill>
                  <a:srgbClr val="0070C0"/>
                </a:solidFill>
              </a:rPr>
              <a:t>Уточнен порядок  по труженикам тыла и ветеранам ВОВ…</a:t>
            </a:r>
          </a:p>
          <a:p>
            <a:pPr algn="just"/>
            <a:r>
              <a:rPr lang="ru-RU" b="1" dirty="0" smtClean="0">
                <a:solidFill>
                  <a:schemeClr val="tx2"/>
                </a:solidFill>
              </a:rPr>
              <a:t>Обновлена форма 2НДФЛ и 3НДФЛ  уже по доходам за 2015год</a:t>
            </a:r>
          </a:p>
          <a:p>
            <a:pPr algn="just"/>
            <a:r>
              <a:rPr lang="ru-RU" b="1" dirty="0" smtClean="0">
                <a:solidFill>
                  <a:schemeClr val="tx2"/>
                </a:solidFill>
              </a:rPr>
              <a:t>Приказ ФНС от 25 ноября 20215г №ММВ-7-11/544</a:t>
            </a:r>
            <a:r>
              <a:rPr lang="en-US" b="1" dirty="0" smtClean="0">
                <a:solidFill>
                  <a:schemeClr val="tx2"/>
                </a:solidFill>
              </a:rPr>
              <a:t>@</a:t>
            </a:r>
            <a:endParaRPr lang="ru-RU" b="1" dirty="0">
              <a:solidFill>
                <a:schemeClr val="tx2"/>
              </a:solidFill>
            </a:endParaRPr>
          </a:p>
        </p:txBody>
      </p:sp>
    </p:spTree>
    <p:extLst>
      <p:ext uri="{BB962C8B-B14F-4D97-AF65-F5344CB8AC3E}">
        <p14:creationId xmlns:p14="http://schemas.microsoft.com/office/powerpoint/2010/main" val="3745500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7"/>
          <p:cNvSpPr>
            <a:spLocks noGrp="1"/>
          </p:cNvSpPr>
          <p:nvPr>
            <p:ph type="title"/>
          </p:nvPr>
        </p:nvSpPr>
        <p:spPr>
          <a:xfrm>
            <a:off x="107950" y="620713"/>
            <a:ext cx="9036050" cy="936625"/>
          </a:xfrm>
        </p:spPr>
        <p:txBody>
          <a:bodyPr/>
          <a:lstStyle/>
          <a:p>
            <a:pPr>
              <a:lnSpc>
                <a:spcPct val="100000"/>
              </a:lnSpc>
            </a:pPr>
            <a:r>
              <a:rPr lang="ru-RU" sz="2400" b="1" smtClean="0">
                <a:solidFill>
                  <a:srgbClr val="7030A0"/>
                </a:solidFill>
                <a:latin typeface="Arial Black" pitchFamily="34" charset="0"/>
                <a:cs typeface="Arial" pitchFamily="34" charset="0"/>
              </a:rPr>
              <a:t>Разъяснения по классификации на 2016 год</a:t>
            </a:r>
            <a:endParaRPr lang="ru-RU" sz="2400" smtClean="0">
              <a:solidFill>
                <a:srgbClr val="7030A0"/>
              </a:solidFill>
              <a:latin typeface="Arial Black" pitchFamily="34" charset="0"/>
            </a:endParaRPr>
          </a:p>
        </p:txBody>
      </p:sp>
      <p:sp>
        <p:nvSpPr>
          <p:cNvPr id="9" name="Объект 8"/>
          <p:cNvSpPr>
            <a:spLocks noGrp="1"/>
          </p:cNvSpPr>
          <p:nvPr>
            <p:ph idx="1"/>
          </p:nvPr>
        </p:nvSpPr>
        <p:spPr>
          <a:xfrm>
            <a:off x="179388" y="1628775"/>
            <a:ext cx="8713787" cy="4945063"/>
          </a:xfrm>
        </p:spPr>
        <p:txBody>
          <a:bodyPr/>
          <a:lstStyle/>
          <a:p>
            <a:pPr marL="109537" indent="0" algn="ctr">
              <a:lnSpc>
                <a:spcPct val="100000"/>
              </a:lnSpc>
              <a:buFont typeface="Georgia" pitchFamily="18" charset="0"/>
              <a:buNone/>
              <a:defRPr/>
            </a:pPr>
            <a:endParaRPr lang="ru-RU" sz="2000" b="1" dirty="0" smtClean="0">
              <a:solidFill>
                <a:schemeClr val="tx2"/>
              </a:solidFill>
              <a:latin typeface="Arial" panose="020B0604020202020204" pitchFamily="34" charset="0"/>
              <a:ea typeface="+mj-ea"/>
              <a:cs typeface="Arial" panose="020B0604020202020204" pitchFamily="34" charset="0"/>
            </a:endParaRPr>
          </a:p>
          <a:p>
            <a:pPr>
              <a:lnSpc>
                <a:spcPct val="100000"/>
              </a:lnSpc>
              <a:buFont typeface="Wingdings" pitchFamily="2" charset="2"/>
              <a:buChar char="Ø"/>
              <a:defRPr/>
            </a:pPr>
            <a:r>
              <a:rPr lang="ru-RU" sz="2000" b="1" i="1" dirty="0" smtClean="0"/>
              <a:t>Письмо Минфина России от 13.05.2015 № 02-05-10/27469 – по ГРБС</a:t>
            </a:r>
          </a:p>
          <a:p>
            <a:pPr>
              <a:lnSpc>
                <a:spcPct val="100000"/>
              </a:lnSpc>
              <a:buFont typeface="Symbol" pitchFamily="18" charset="2"/>
              <a:buNone/>
              <a:defRPr/>
            </a:pPr>
            <a:r>
              <a:rPr lang="ru-RU" sz="2000" dirty="0" smtClean="0"/>
              <a:t>	«О предоставлении предложений в целях формирования Указаний о порядке применения бюджетной классификации Российской Федерации, применяемых, начиная с бюджетов на 2016 год» </a:t>
            </a:r>
          </a:p>
          <a:p>
            <a:pPr>
              <a:lnSpc>
                <a:spcPct val="100000"/>
              </a:lnSpc>
              <a:buFont typeface="Wingdings" pitchFamily="2" charset="2"/>
              <a:buChar char="Ø"/>
              <a:defRPr/>
            </a:pPr>
            <a:r>
              <a:rPr lang="ru-RU" sz="2000" b="1" i="1" dirty="0" smtClean="0"/>
              <a:t>Письмо Минфина России от 14.05.2015 № 02-05-11/27759</a:t>
            </a:r>
            <a:r>
              <a:rPr lang="ru-RU" sz="2000" dirty="0" smtClean="0"/>
              <a:t> </a:t>
            </a:r>
          </a:p>
          <a:p>
            <a:pPr>
              <a:lnSpc>
                <a:spcPct val="100000"/>
              </a:lnSpc>
              <a:buFont typeface="Symbol" pitchFamily="18" charset="2"/>
              <a:buNone/>
              <a:defRPr/>
            </a:pPr>
            <a:r>
              <a:rPr lang="ru-RU" sz="2000" dirty="0" smtClean="0"/>
              <a:t>     «О методических рекомендациях по порядку применения бюджетной классификации при составлении и исполнении бюджетов бюджетной системы Российской Федерации, начиная с бюджетов на 2016 год (на 2016 год и на плановый период 2017 и 2018 годов)»</a:t>
            </a:r>
          </a:p>
          <a:p>
            <a:pPr>
              <a:lnSpc>
                <a:spcPct val="100000"/>
              </a:lnSpc>
              <a:defRPr/>
            </a:pPr>
            <a:endParaRPr lang="ru-RU" sz="2000" dirty="0"/>
          </a:p>
        </p:txBody>
      </p:sp>
      <p:sp>
        <p:nvSpPr>
          <p:cNvPr id="45060" name="Номер слайда 6"/>
          <p:cNvSpPr>
            <a:spLocks noGrp="1"/>
          </p:cNvSpPr>
          <p:nvPr>
            <p:ph type="sldNum" sz="quarter" idx="12"/>
          </p:nvPr>
        </p:nvSpPr>
        <p:spPr>
          <a:xfrm>
            <a:off x="8174038" y="1588"/>
            <a:ext cx="762000" cy="366712"/>
          </a:xfrm>
          <a:ln>
            <a:miter lim="800000"/>
            <a:headEnd/>
            <a:tailEnd/>
          </a:ln>
        </p:spPr>
        <p:txBody>
          <a:bodyPr/>
          <a:lstStyle/>
          <a:p>
            <a:pPr eaLnBrk="0" fontAlgn="base" hangingPunct="0">
              <a:spcBef>
                <a:spcPct val="0"/>
              </a:spcBef>
              <a:spcAft>
                <a:spcPct val="0"/>
              </a:spcAft>
              <a:buClr>
                <a:srgbClr val="000000"/>
              </a:buClr>
              <a:buSzPct val="100000"/>
              <a:buFont typeface="Times New Roman" pitchFamily="18" charset="0"/>
              <a:buNone/>
              <a:tabLst/>
              <a:defRPr/>
            </a:pPr>
            <a:r>
              <a:rPr lang="ru-RU" smtClean="0"/>
              <a:t>СЛАЙД</a:t>
            </a:r>
            <a:r>
              <a:rPr lang="ru-RU" sz="1400" smtClean="0"/>
              <a:t> </a:t>
            </a:r>
            <a:fld id="{DD01B6EC-3713-4EE8-BB13-0B9040109BE6}" type="slidenum">
              <a:rPr lang="ru-RU" sz="1400" smtClean="0"/>
              <a:pPr eaLnBrk="0" fontAlgn="base" hangingPunct="0">
                <a:spcBef>
                  <a:spcPct val="0"/>
                </a:spcBef>
                <a:spcAft>
                  <a:spcPct val="0"/>
                </a:spcAft>
                <a:buClr>
                  <a:srgbClr val="000000"/>
                </a:buClr>
                <a:buSzPct val="100000"/>
                <a:buFont typeface="Times New Roman" pitchFamily="18" charset="0"/>
                <a:buNone/>
                <a:tabLst/>
                <a:defRPr/>
              </a:pPr>
              <a:t>3</a:t>
            </a:fld>
            <a:endParaRPr lang="ru-RU" sz="1400" smtClean="0"/>
          </a:p>
        </p:txBody>
      </p:sp>
    </p:spTree>
    <p:extLst>
      <p:ext uri="{BB962C8B-B14F-4D97-AF65-F5344CB8AC3E}">
        <p14:creationId xmlns:p14="http://schemas.microsoft.com/office/powerpoint/2010/main" val="2660373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9" y="116632"/>
            <a:ext cx="7704856" cy="648072"/>
          </a:xfrm>
        </p:spPr>
        <p:txBody>
          <a:bodyPr>
            <a:normAutofit/>
          </a:bodyPr>
          <a:lstStyle/>
          <a:p>
            <a:r>
              <a:rPr lang="ru-RU" sz="2400" b="1" dirty="0" smtClean="0"/>
              <a:t>Изменения в Инструкции №174н</a:t>
            </a:r>
            <a:endParaRPr lang="ru-RU" sz="1600" b="1" dirty="0"/>
          </a:p>
        </p:txBody>
      </p:sp>
      <p:sp>
        <p:nvSpPr>
          <p:cNvPr id="3" name="Объект 2"/>
          <p:cNvSpPr>
            <a:spLocks noGrp="1"/>
          </p:cNvSpPr>
          <p:nvPr>
            <p:ph idx="1"/>
          </p:nvPr>
        </p:nvSpPr>
        <p:spPr>
          <a:xfrm>
            <a:off x="395536" y="692696"/>
            <a:ext cx="6912768" cy="5348667"/>
          </a:xfrm>
        </p:spPr>
        <p:txBody>
          <a:bodyPr/>
          <a:lstStyle/>
          <a:p>
            <a:r>
              <a:rPr lang="ru-RU" dirty="0" smtClean="0">
                <a:solidFill>
                  <a:schemeClr val="accent2">
                    <a:lumMod val="50000"/>
                  </a:schemeClr>
                </a:solidFill>
              </a:rPr>
              <a:t>Суммы задолженности бывшего работника за неотработанные дни отпуска при увольнении;</a:t>
            </a:r>
          </a:p>
          <a:p>
            <a:r>
              <a:rPr lang="ru-RU" dirty="0" smtClean="0">
                <a:solidFill>
                  <a:schemeClr val="accent2">
                    <a:lumMod val="50000"/>
                  </a:schemeClr>
                </a:solidFill>
              </a:rPr>
              <a:t>Суммы задолженности перед учреждением, подлежащих  возмещению по решению суда в виде компенсации расходов (оплата госпошлин, издержек)</a:t>
            </a:r>
          </a:p>
          <a:p>
            <a:r>
              <a:rPr lang="ru-RU" b="1" dirty="0" err="1" smtClean="0"/>
              <a:t>Дт</a:t>
            </a:r>
            <a:r>
              <a:rPr lang="ru-RU" b="1" dirty="0" smtClean="0"/>
              <a:t> 020930560</a:t>
            </a:r>
          </a:p>
          <a:p>
            <a:r>
              <a:rPr lang="ru-RU" b="1" dirty="0" err="1" smtClean="0"/>
              <a:t>Кт</a:t>
            </a:r>
            <a:r>
              <a:rPr lang="ru-RU" b="1" dirty="0" smtClean="0"/>
              <a:t> 040110130 </a:t>
            </a:r>
          </a:p>
          <a:p>
            <a:r>
              <a:rPr lang="ru-RU" dirty="0" smtClean="0">
                <a:solidFill>
                  <a:schemeClr val="accent2">
                    <a:lumMod val="50000"/>
                  </a:schemeClr>
                </a:solidFill>
              </a:rPr>
              <a:t>Если удерживаются из з\</a:t>
            </a:r>
            <a:r>
              <a:rPr lang="ru-RU" dirty="0" err="1" smtClean="0">
                <a:solidFill>
                  <a:schemeClr val="accent2">
                    <a:lumMod val="50000"/>
                  </a:schemeClr>
                </a:solidFill>
              </a:rPr>
              <a:t>пл</a:t>
            </a:r>
            <a:r>
              <a:rPr lang="ru-RU" dirty="0" smtClean="0">
                <a:solidFill>
                  <a:schemeClr val="accent2">
                    <a:lumMod val="50000"/>
                  </a:schemeClr>
                </a:solidFill>
              </a:rPr>
              <a:t> через счет 30403</a:t>
            </a:r>
          </a:p>
          <a:p>
            <a:r>
              <a:rPr lang="ru-RU" dirty="0" smtClean="0"/>
              <a:t>Суммы ущерба в виде начисленных % за пользование чужими денежными средствами, уклонения от их возврата и т.д.  Суммы задолженности по штрафам, пеням, неустойкам начисленным за нарушение условий договоров на поставку товаров, работ и услуг</a:t>
            </a:r>
          </a:p>
          <a:p>
            <a:r>
              <a:rPr lang="ru-RU" b="1" dirty="0" err="1" smtClean="0"/>
              <a:t>Дт</a:t>
            </a:r>
            <a:r>
              <a:rPr lang="ru-RU" b="1" dirty="0" smtClean="0"/>
              <a:t> 020940560</a:t>
            </a:r>
          </a:p>
          <a:p>
            <a:r>
              <a:rPr lang="ru-RU" b="1" dirty="0" err="1" smtClean="0"/>
              <a:t>Кт</a:t>
            </a:r>
            <a:r>
              <a:rPr lang="ru-RU" b="1" dirty="0" smtClean="0"/>
              <a:t> 040110140</a:t>
            </a:r>
            <a:endParaRPr lang="ru-RU" b="1" dirty="0"/>
          </a:p>
        </p:txBody>
      </p:sp>
    </p:spTree>
    <p:extLst>
      <p:ext uri="{BB962C8B-B14F-4D97-AF65-F5344CB8AC3E}">
        <p14:creationId xmlns:p14="http://schemas.microsoft.com/office/powerpoint/2010/main" val="40697061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9" y="116632"/>
            <a:ext cx="7704856" cy="648072"/>
          </a:xfrm>
        </p:spPr>
        <p:txBody>
          <a:bodyPr>
            <a:normAutofit/>
          </a:bodyPr>
          <a:lstStyle/>
          <a:p>
            <a:r>
              <a:rPr lang="ru-RU" sz="2400" b="1" dirty="0" smtClean="0"/>
              <a:t>Изменения в Инструкции №174н</a:t>
            </a:r>
            <a:endParaRPr lang="ru-RU" sz="1600" b="1" dirty="0"/>
          </a:p>
        </p:txBody>
      </p:sp>
      <p:sp>
        <p:nvSpPr>
          <p:cNvPr id="3" name="Объект 2"/>
          <p:cNvSpPr>
            <a:spLocks noGrp="1"/>
          </p:cNvSpPr>
          <p:nvPr>
            <p:ph idx="1"/>
          </p:nvPr>
        </p:nvSpPr>
        <p:spPr>
          <a:xfrm>
            <a:off x="395536" y="692696"/>
            <a:ext cx="6912768" cy="5348667"/>
          </a:xfrm>
        </p:spPr>
        <p:txBody>
          <a:bodyPr>
            <a:normAutofit fontScale="92500" lnSpcReduction="10000"/>
          </a:bodyPr>
          <a:lstStyle/>
          <a:p>
            <a:r>
              <a:rPr lang="ru-RU" b="1" dirty="0" smtClean="0"/>
              <a:t>Списание расходов </a:t>
            </a:r>
            <a:r>
              <a:rPr lang="ru-RU" dirty="0" smtClean="0"/>
              <a:t>учреждения по оплате неотработанных дней отпуска, не возмещенных уволившимися работниками, учитываемых в  составе расходов будущих периодов, при увольнении работника</a:t>
            </a:r>
          </a:p>
          <a:p>
            <a:r>
              <a:rPr lang="ru-RU" b="1" dirty="0" err="1" smtClean="0"/>
              <a:t>Дт</a:t>
            </a:r>
            <a:r>
              <a:rPr lang="ru-RU" b="1" dirty="0" smtClean="0"/>
              <a:t> 0 401 20 273</a:t>
            </a:r>
          </a:p>
          <a:p>
            <a:r>
              <a:rPr lang="ru-RU" b="1" dirty="0" err="1" smtClean="0"/>
              <a:t>Кт</a:t>
            </a:r>
            <a:r>
              <a:rPr lang="ru-RU" b="1" dirty="0" smtClean="0"/>
              <a:t> 0 401 50 000</a:t>
            </a:r>
          </a:p>
          <a:p>
            <a:r>
              <a:rPr lang="ru-RU" dirty="0" smtClean="0"/>
              <a:t>Уменьшение задолженности виновного лица по ущербу на сумму произведенных удержаний из з\</a:t>
            </a:r>
            <a:r>
              <a:rPr lang="ru-RU" dirty="0" err="1" smtClean="0"/>
              <a:t>пл</a:t>
            </a:r>
            <a:r>
              <a:rPr lang="ru-RU" dirty="0" smtClean="0"/>
              <a:t> или стипендии </a:t>
            </a:r>
          </a:p>
          <a:p>
            <a:r>
              <a:rPr lang="ru-RU" b="1" dirty="0" err="1" smtClean="0"/>
              <a:t>Дт</a:t>
            </a:r>
            <a:r>
              <a:rPr lang="ru-RU" b="1" dirty="0" smtClean="0"/>
              <a:t> 0 304 03 830</a:t>
            </a:r>
          </a:p>
          <a:p>
            <a:r>
              <a:rPr lang="ru-RU" b="1" dirty="0" err="1" smtClean="0"/>
              <a:t>Кт</a:t>
            </a:r>
            <a:r>
              <a:rPr lang="ru-RU" b="1" dirty="0" smtClean="0"/>
              <a:t> 0 20900 000 в случае  по иному КФО</a:t>
            </a:r>
          </a:p>
          <a:p>
            <a:r>
              <a:rPr lang="ru-RU" b="1" dirty="0" err="1" smtClean="0"/>
              <a:t>Дт</a:t>
            </a:r>
            <a:r>
              <a:rPr lang="ru-RU" b="1" dirty="0" smtClean="0"/>
              <a:t> 0304 03 830</a:t>
            </a:r>
          </a:p>
          <a:p>
            <a:r>
              <a:rPr lang="ru-RU" b="1" dirty="0" err="1" smtClean="0"/>
              <a:t>Кт</a:t>
            </a:r>
            <a:r>
              <a:rPr lang="ru-RU" b="1" dirty="0" smtClean="0"/>
              <a:t> 0 304 06 730</a:t>
            </a:r>
          </a:p>
          <a:p>
            <a:r>
              <a:rPr lang="ru-RU" dirty="0" smtClean="0"/>
              <a:t>Списание с балансового учета задолженности по удержаниям, не востребованных в сроки исковой давности</a:t>
            </a:r>
          </a:p>
          <a:p>
            <a:r>
              <a:rPr lang="ru-RU" b="1" dirty="0" err="1" smtClean="0"/>
              <a:t>Дт</a:t>
            </a:r>
            <a:r>
              <a:rPr lang="ru-RU" b="1" dirty="0" smtClean="0"/>
              <a:t> 0 304 03 730</a:t>
            </a:r>
          </a:p>
          <a:p>
            <a:r>
              <a:rPr lang="ru-RU" b="1" dirty="0" err="1" smtClean="0"/>
              <a:t>Кт</a:t>
            </a:r>
            <a:r>
              <a:rPr lang="ru-RU" b="1" dirty="0" smtClean="0"/>
              <a:t> 0 401 10 173=</a:t>
            </a:r>
            <a:r>
              <a:rPr lang="en-US" b="1" dirty="0" smtClean="0"/>
              <a:t>&gt;Z</a:t>
            </a:r>
            <a:r>
              <a:rPr lang="ru-RU" b="1" dirty="0" smtClean="0"/>
              <a:t>.20</a:t>
            </a:r>
          </a:p>
          <a:p>
            <a:endParaRPr lang="ru-RU" b="1" dirty="0"/>
          </a:p>
        </p:txBody>
      </p:sp>
    </p:spTree>
    <p:extLst>
      <p:ext uri="{BB962C8B-B14F-4D97-AF65-F5344CB8AC3E}">
        <p14:creationId xmlns:p14="http://schemas.microsoft.com/office/powerpoint/2010/main" val="1631349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648072"/>
          </a:xfrm>
        </p:spPr>
        <p:txBody>
          <a:bodyPr>
            <a:normAutofit fontScale="90000"/>
          </a:bodyPr>
          <a:lstStyle/>
          <a:p>
            <a:pPr algn="ctr"/>
            <a:r>
              <a:rPr lang="ru-RU" sz="2400" b="1" dirty="0"/>
              <a:t>Письмо МФ РФ от 8 июля 2015г. №02-02-07/39464</a:t>
            </a:r>
            <a:r>
              <a:rPr lang="ru-RU" sz="2400" dirty="0"/>
              <a:t/>
            </a:r>
            <a:br>
              <a:rPr lang="ru-RU" sz="2400" dirty="0"/>
            </a:br>
            <a:r>
              <a:rPr lang="ru-RU" sz="2400" dirty="0"/>
              <a:t>«Об отражении в </a:t>
            </a:r>
            <a:r>
              <a:rPr lang="ru-RU" sz="2400" dirty="0" smtClean="0"/>
              <a:t>бюджетном учете  </a:t>
            </a:r>
            <a:r>
              <a:rPr lang="ru-RU" sz="2400" dirty="0"/>
              <a:t>операций </a:t>
            </a:r>
            <a:r>
              <a:rPr lang="ru-RU" sz="2400" dirty="0" smtClean="0"/>
              <a:t>по перечислению заработной платы на </a:t>
            </a:r>
            <a:r>
              <a:rPr lang="ru-RU" sz="2400" dirty="0"/>
              <a:t>банковские карты»</a:t>
            </a:r>
            <a:br>
              <a:rPr lang="ru-RU" sz="2400" dirty="0"/>
            </a:br>
            <a:endParaRPr lang="ru-RU" sz="2400" b="1" dirty="0"/>
          </a:p>
        </p:txBody>
      </p:sp>
      <p:sp>
        <p:nvSpPr>
          <p:cNvPr id="3" name="Объект 2"/>
          <p:cNvSpPr>
            <a:spLocks noGrp="1"/>
          </p:cNvSpPr>
          <p:nvPr>
            <p:ph idx="1"/>
          </p:nvPr>
        </p:nvSpPr>
        <p:spPr>
          <a:xfrm>
            <a:off x="609599" y="1988840"/>
            <a:ext cx="6347714" cy="4052523"/>
          </a:xfrm>
        </p:spPr>
        <p:txBody>
          <a:bodyPr/>
          <a:lstStyle/>
          <a:p>
            <a:r>
              <a:rPr lang="ru-RU" dirty="0" smtClean="0">
                <a:solidFill>
                  <a:schemeClr val="accent2">
                    <a:lumMod val="50000"/>
                  </a:schemeClr>
                </a:solidFill>
              </a:rPr>
              <a:t>Инструкция №162н  - отсутствие типовой операции</a:t>
            </a:r>
          </a:p>
          <a:p>
            <a:r>
              <a:rPr lang="ru-RU" dirty="0" smtClean="0"/>
              <a:t>Инструкция №157н – п.273 (30403)</a:t>
            </a:r>
          </a:p>
          <a:p>
            <a:r>
              <a:rPr lang="ru-RU" dirty="0" smtClean="0"/>
              <a:t>Начислена з/плата </a:t>
            </a:r>
            <a:r>
              <a:rPr lang="ru-RU" b="1" dirty="0" err="1" smtClean="0"/>
              <a:t>Дт</a:t>
            </a:r>
            <a:r>
              <a:rPr lang="ru-RU" b="1" dirty="0" smtClean="0"/>
              <a:t> 1 401 20 211 (0 109 61 211)</a:t>
            </a:r>
          </a:p>
          <a:p>
            <a:r>
              <a:rPr lang="ru-RU" b="1" dirty="0"/>
              <a:t> </a:t>
            </a:r>
            <a:r>
              <a:rPr lang="ru-RU" b="1" dirty="0" smtClean="0"/>
              <a:t>                              </a:t>
            </a:r>
            <a:r>
              <a:rPr lang="ru-RU" b="1" dirty="0" err="1" smtClean="0"/>
              <a:t>Кт</a:t>
            </a:r>
            <a:r>
              <a:rPr lang="ru-RU" b="1" dirty="0" smtClean="0"/>
              <a:t> 1 302 11 730</a:t>
            </a:r>
          </a:p>
          <a:p>
            <a:r>
              <a:rPr lang="ru-RU" dirty="0" smtClean="0"/>
              <a:t>Перечислена з\Плата на карточки (плат .пор.)</a:t>
            </a:r>
          </a:p>
          <a:p>
            <a:r>
              <a:rPr lang="ru-RU" b="1" dirty="0" err="1" smtClean="0"/>
              <a:t>Дт</a:t>
            </a:r>
            <a:r>
              <a:rPr lang="ru-RU" b="1" dirty="0" smtClean="0"/>
              <a:t> 1 302 11 830</a:t>
            </a:r>
          </a:p>
          <a:p>
            <a:r>
              <a:rPr lang="ru-RU" b="1" dirty="0" err="1" smtClean="0"/>
              <a:t>Кт</a:t>
            </a:r>
            <a:r>
              <a:rPr lang="ru-RU" b="1" dirty="0" smtClean="0"/>
              <a:t> 1 304 05 211  (0 201 11 610  </a:t>
            </a:r>
            <a:r>
              <a:rPr lang="en-US" b="1" dirty="0" smtClean="0"/>
              <a:t>z</a:t>
            </a:r>
            <a:r>
              <a:rPr lang="ru-RU" b="1" dirty="0" smtClean="0"/>
              <a:t>.</a:t>
            </a:r>
            <a:r>
              <a:rPr lang="en-US" b="1" dirty="0" smtClean="0"/>
              <a:t> 18</a:t>
            </a:r>
            <a:r>
              <a:rPr lang="ru-RU" b="1" dirty="0" smtClean="0"/>
              <a:t>.</a:t>
            </a:r>
            <a:r>
              <a:rPr lang="en-US" b="1" dirty="0" smtClean="0"/>
              <a:t>211</a:t>
            </a:r>
            <a:r>
              <a:rPr lang="ru-RU" b="1" dirty="0" smtClean="0"/>
              <a:t>)</a:t>
            </a:r>
          </a:p>
          <a:p>
            <a:r>
              <a:rPr lang="ru-RU" dirty="0" smtClean="0">
                <a:solidFill>
                  <a:srgbClr val="C00000"/>
                </a:solidFill>
              </a:rPr>
              <a:t>В остальных случаях счет работает с </a:t>
            </a:r>
            <a:r>
              <a:rPr lang="ru-RU" dirty="0" err="1" smtClean="0">
                <a:solidFill>
                  <a:srgbClr val="C00000"/>
                </a:solidFill>
              </a:rPr>
              <a:t>доп.аналитикой</a:t>
            </a:r>
            <a:r>
              <a:rPr lang="ru-RU" dirty="0" smtClean="0">
                <a:solidFill>
                  <a:srgbClr val="C00000"/>
                </a:solidFill>
              </a:rPr>
              <a:t> по удержаниям</a:t>
            </a:r>
            <a:endParaRPr lang="ru-RU" dirty="0">
              <a:solidFill>
                <a:srgbClr val="C00000"/>
              </a:solidFill>
            </a:endParaRPr>
          </a:p>
        </p:txBody>
      </p:sp>
    </p:spTree>
    <p:extLst>
      <p:ext uri="{BB962C8B-B14F-4D97-AF65-F5344CB8AC3E}">
        <p14:creationId xmlns:p14="http://schemas.microsoft.com/office/powerpoint/2010/main" val="18395323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1669752"/>
          </a:xfrm>
        </p:spPr>
        <p:txBody>
          <a:bodyPr/>
          <a:lstStyle/>
          <a:p>
            <a:pPr algn="ctr"/>
            <a:r>
              <a:rPr lang="ru-RU" b="1" dirty="0" smtClean="0"/>
              <a:t>Расходы на проезд в общественном транспорте  </a:t>
            </a:r>
            <a:endParaRPr lang="ru-RU" b="1" dirty="0"/>
          </a:p>
        </p:txBody>
      </p:sp>
      <p:sp>
        <p:nvSpPr>
          <p:cNvPr id="3" name="Содержимое 2"/>
          <p:cNvSpPr>
            <a:spLocks noGrp="1"/>
          </p:cNvSpPr>
          <p:nvPr>
            <p:ph idx="1"/>
          </p:nvPr>
        </p:nvSpPr>
        <p:spPr>
          <a:xfrm>
            <a:off x="609598" y="2160590"/>
            <a:ext cx="6914729" cy="3880773"/>
          </a:xfrm>
        </p:spPr>
        <p:txBody>
          <a:bodyPr>
            <a:normAutofit/>
          </a:bodyPr>
          <a:lstStyle/>
          <a:p>
            <a:r>
              <a:rPr lang="ru-RU" sz="2400" b="1" dirty="0" smtClean="0">
                <a:solidFill>
                  <a:srgbClr val="7030A0"/>
                </a:solidFill>
              </a:rPr>
              <a:t>Затраты на проезд в метро или в общественном транспорте  возмещаются в порядке и в размерах , предусмотренные  в положении о командировках или НПА учреждения </a:t>
            </a:r>
          </a:p>
          <a:p>
            <a:r>
              <a:rPr lang="ru-RU" sz="2400" b="1" i="1" dirty="0" smtClean="0">
                <a:solidFill>
                  <a:srgbClr val="7030A0"/>
                </a:solidFill>
              </a:rPr>
              <a:t>(ст.168 ТК РФ, п.11 Постановления правительства РФ от 13 13.10.2008г.№ 749)</a:t>
            </a:r>
            <a:endParaRPr lang="ru-RU" sz="2400" b="1" i="1" dirty="0">
              <a:solidFill>
                <a:srgbClr val="7030A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7632848" cy="1080120"/>
          </a:xfrm>
        </p:spPr>
        <p:txBody>
          <a:bodyPr>
            <a:normAutofit/>
          </a:bodyPr>
          <a:lstStyle/>
          <a:p>
            <a:pPr algn="ctr"/>
            <a:r>
              <a:rPr lang="ru-RU" sz="2000" b="1" dirty="0"/>
              <a:t>ПОРЯДОК ФОРМИРОВАНИЯ И ИСПОЛЬЗОВАНИЯ РЕЗЕРВОВ ПРЕДСТОЯЩИХ ОТПУСКОВ</a:t>
            </a:r>
            <a:br>
              <a:rPr lang="ru-RU" sz="2000" b="1" dirty="0"/>
            </a:br>
            <a:r>
              <a:rPr lang="ru-RU" sz="2000" b="1" dirty="0" smtClean="0"/>
              <a:t>счет 40160</a:t>
            </a:r>
            <a:endParaRPr lang="ru-RU" sz="2000" b="1" dirty="0"/>
          </a:p>
        </p:txBody>
      </p:sp>
      <p:sp>
        <p:nvSpPr>
          <p:cNvPr id="3" name="Объект 2"/>
          <p:cNvSpPr>
            <a:spLocks noGrp="1"/>
          </p:cNvSpPr>
          <p:nvPr>
            <p:ph idx="1"/>
          </p:nvPr>
        </p:nvSpPr>
        <p:spPr>
          <a:xfrm>
            <a:off x="179512" y="1340768"/>
            <a:ext cx="7992888" cy="5112568"/>
          </a:xfrm>
        </p:spPr>
        <p:txBody>
          <a:bodyPr>
            <a:normAutofit/>
          </a:bodyPr>
          <a:lstStyle/>
          <a:p>
            <a:r>
              <a:rPr lang="ru-RU" b="1" dirty="0" smtClean="0">
                <a:solidFill>
                  <a:srgbClr val="0070C0"/>
                </a:solidFill>
              </a:rPr>
              <a:t>МЕТОДИЧЕСКИЕ РЕКОМЕНДАЦИИ ПИСЬМО МФ РФ от 19.12.2014 № 02-07-07/66918</a:t>
            </a:r>
            <a:endParaRPr lang="ru-RU" b="1" dirty="0">
              <a:solidFill>
                <a:srgbClr val="0070C0"/>
              </a:solidFill>
            </a:endParaRPr>
          </a:p>
          <a:p>
            <a:r>
              <a:rPr lang="ru-RU" dirty="0" smtClean="0">
                <a:solidFill>
                  <a:srgbClr val="0070C0"/>
                </a:solidFill>
              </a:rPr>
              <a:t>Инструкция  №157н (проводки прописать для учетной политики, как нетиповые для бюджетных и автономных учреждений =</a:t>
            </a:r>
            <a:r>
              <a:rPr lang="en-US" dirty="0" smtClean="0">
                <a:solidFill>
                  <a:srgbClr val="0070C0"/>
                </a:solidFill>
              </a:rPr>
              <a:t>&gt; </a:t>
            </a:r>
            <a:r>
              <a:rPr lang="ru-RU" dirty="0" smtClean="0">
                <a:solidFill>
                  <a:srgbClr val="0070C0"/>
                </a:solidFill>
              </a:rPr>
              <a:t>счет </a:t>
            </a:r>
            <a:r>
              <a:rPr lang="en-US" dirty="0" smtClean="0">
                <a:solidFill>
                  <a:srgbClr val="0070C0"/>
                </a:solidFill>
              </a:rPr>
              <a:t> 109</a:t>
            </a:r>
            <a:r>
              <a:rPr lang="ru-RU" dirty="0" smtClean="0">
                <a:solidFill>
                  <a:srgbClr val="0070C0"/>
                </a:solidFill>
              </a:rPr>
              <a:t> )</a:t>
            </a:r>
          </a:p>
          <a:p>
            <a:r>
              <a:rPr lang="ru-RU" dirty="0" smtClean="0">
                <a:solidFill>
                  <a:srgbClr val="0070C0"/>
                </a:solidFill>
              </a:rPr>
              <a:t>При наличии графика отпусков на очередной год</a:t>
            </a:r>
          </a:p>
          <a:p>
            <a:r>
              <a:rPr lang="ru-RU" dirty="0" smtClean="0"/>
              <a:t>Определить  расчет  на следующий год  по статьям 211 и 213 </a:t>
            </a:r>
          </a:p>
          <a:p>
            <a:pPr marL="0" indent="0">
              <a:buNone/>
            </a:pPr>
            <a:r>
              <a:rPr lang="ru-RU" dirty="0" smtClean="0"/>
              <a:t>(пример): </a:t>
            </a:r>
          </a:p>
          <a:p>
            <a:r>
              <a:rPr lang="ru-RU" dirty="0" smtClean="0"/>
              <a:t>(ФОТ + </a:t>
            </a:r>
            <a:r>
              <a:rPr lang="ru-RU" dirty="0" err="1" smtClean="0"/>
              <a:t>страх.взносы</a:t>
            </a:r>
            <a:r>
              <a:rPr lang="ru-RU" dirty="0" smtClean="0"/>
              <a:t>)/28 дней *2,33</a:t>
            </a:r>
            <a:r>
              <a:rPr lang="en-US" dirty="0" smtClean="0"/>
              <a:t>*12 </a:t>
            </a:r>
            <a:endParaRPr lang="ru-RU" dirty="0" smtClean="0"/>
          </a:p>
          <a:p>
            <a:r>
              <a:rPr lang="ru-RU" dirty="0" smtClean="0"/>
              <a:t>28 </a:t>
            </a:r>
            <a:r>
              <a:rPr lang="ru-RU" dirty="0" err="1" smtClean="0"/>
              <a:t>дн</a:t>
            </a:r>
            <a:r>
              <a:rPr lang="ru-RU" dirty="0" smtClean="0"/>
              <a:t>. – это кол-во дней отпуска  в год,</a:t>
            </a:r>
          </a:p>
          <a:p>
            <a:r>
              <a:rPr lang="ru-RU" dirty="0" smtClean="0"/>
              <a:t>2,33 – это кол-во ежегодного оплачиваемого отпуска, полагающегося сотруднику за каждый отработанный месяц, свыше 15 дней =</a:t>
            </a:r>
            <a:r>
              <a:rPr lang="en-US" dirty="0" smtClean="0"/>
              <a:t>(</a:t>
            </a:r>
            <a:r>
              <a:rPr lang="ru-RU" dirty="0" smtClean="0"/>
              <a:t> 28</a:t>
            </a:r>
            <a:r>
              <a:rPr lang="en-US" dirty="0" smtClean="0"/>
              <a:t>/</a:t>
            </a:r>
            <a:r>
              <a:rPr lang="ru-RU" dirty="0" smtClean="0"/>
              <a:t>12</a:t>
            </a:r>
            <a:r>
              <a:rPr lang="en-US" dirty="0" smtClean="0"/>
              <a:t>)</a:t>
            </a:r>
          </a:p>
          <a:p>
            <a:r>
              <a:rPr lang="ru-RU" dirty="0" smtClean="0"/>
              <a:t>Ст.</a:t>
            </a:r>
            <a:r>
              <a:rPr lang="en-US" dirty="0" smtClean="0"/>
              <a:t>211</a:t>
            </a:r>
            <a:r>
              <a:rPr lang="ru-RU" dirty="0" smtClean="0"/>
              <a:t> (732 т.р./28 </a:t>
            </a:r>
            <a:r>
              <a:rPr lang="ru-RU" dirty="0" err="1" smtClean="0"/>
              <a:t>дн</a:t>
            </a:r>
            <a:r>
              <a:rPr lang="ru-RU" dirty="0" smtClean="0"/>
              <a:t>.*2,33 *12 мес.=1705,5 тыс.руб.</a:t>
            </a:r>
          </a:p>
          <a:p>
            <a:r>
              <a:rPr lang="ru-RU" dirty="0" smtClean="0"/>
              <a:t>Ст.213 (732 т.р. *30,2* 12 </a:t>
            </a:r>
            <a:r>
              <a:rPr lang="ru-RU" dirty="0" err="1" smtClean="0"/>
              <a:t>мес</a:t>
            </a:r>
            <a:r>
              <a:rPr lang="ru-RU" dirty="0" smtClean="0"/>
              <a:t> = 2652,8 тыс.руб.</a:t>
            </a:r>
          </a:p>
          <a:p>
            <a:endParaRPr lang="ru-RU" dirty="0" smtClean="0"/>
          </a:p>
          <a:p>
            <a:endParaRPr lang="ru-RU" dirty="0"/>
          </a:p>
        </p:txBody>
      </p:sp>
    </p:spTree>
    <p:extLst>
      <p:ext uri="{BB962C8B-B14F-4D97-AF65-F5344CB8AC3E}">
        <p14:creationId xmlns:p14="http://schemas.microsoft.com/office/powerpoint/2010/main" val="1945858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7272807" cy="1224136"/>
          </a:xfrm>
        </p:spPr>
        <p:txBody>
          <a:bodyPr>
            <a:normAutofit fontScale="90000"/>
          </a:bodyPr>
          <a:lstStyle/>
          <a:p>
            <a:pPr algn="ctr"/>
            <a:r>
              <a:rPr lang="ru-RU" sz="2700" dirty="0"/>
              <a:t>ПОРЯДОК ФОРМИРОВАНИЯ И ИСПОЛЬЗОВАНИЯ РЕЗЕРВОВ ПРЕДСТОЯЩИХ ОТПУСКОВ</a:t>
            </a:r>
            <a:r>
              <a:rPr lang="ru-RU" dirty="0"/>
              <a:t/>
            </a:r>
            <a:br>
              <a:rPr lang="ru-RU" dirty="0"/>
            </a:br>
            <a:endParaRPr lang="ru-RU" dirty="0"/>
          </a:p>
        </p:txBody>
      </p:sp>
      <p:sp>
        <p:nvSpPr>
          <p:cNvPr id="3" name="Объект 2"/>
          <p:cNvSpPr>
            <a:spLocks noGrp="1"/>
          </p:cNvSpPr>
          <p:nvPr>
            <p:ph idx="1"/>
          </p:nvPr>
        </p:nvSpPr>
        <p:spPr>
          <a:xfrm>
            <a:off x="609599" y="1340768"/>
            <a:ext cx="6347714" cy="4700595"/>
          </a:xfrm>
        </p:spPr>
        <p:txBody>
          <a:bodyPr/>
          <a:lstStyle/>
          <a:p>
            <a:r>
              <a:rPr lang="ru-RU" b="1" dirty="0" smtClean="0">
                <a:solidFill>
                  <a:schemeClr val="accent5">
                    <a:lumMod val="50000"/>
                  </a:schemeClr>
                </a:solidFill>
              </a:rPr>
              <a:t>31 декабря 2015 года (в </a:t>
            </a:r>
            <a:r>
              <a:rPr lang="ru-RU" b="1" dirty="0" err="1" smtClean="0">
                <a:solidFill>
                  <a:schemeClr val="accent5">
                    <a:lumMod val="50000"/>
                  </a:schemeClr>
                </a:solidFill>
              </a:rPr>
              <a:t>т.ч</a:t>
            </a:r>
            <a:r>
              <a:rPr lang="ru-RU" b="1" dirty="0" smtClean="0">
                <a:solidFill>
                  <a:schemeClr val="accent5">
                    <a:lumMod val="50000"/>
                  </a:schemeClr>
                </a:solidFill>
              </a:rPr>
              <a:t>. отражение санкционирования…)</a:t>
            </a:r>
          </a:p>
          <a:p>
            <a:r>
              <a:rPr lang="ru-RU" b="1" dirty="0" smtClean="0">
                <a:solidFill>
                  <a:srgbClr val="7030A0"/>
                </a:solidFill>
              </a:rPr>
              <a:t>Дт 0 401 20 211 (010961,81 )      Кт 0 401 60 211 </a:t>
            </a:r>
          </a:p>
          <a:p>
            <a:r>
              <a:rPr lang="ru-RU" b="1" dirty="0" smtClean="0"/>
              <a:t>Дт 0 401 20 213 (0 10961, 81)     Кт 0 401 60 213</a:t>
            </a:r>
          </a:p>
          <a:p>
            <a:r>
              <a:rPr lang="ru-RU" b="1" dirty="0" smtClean="0">
                <a:solidFill>
                  <a:srgbClr val="C00000"/>
                </a:solidFill>
              </a:rPr>
              <a:t>Внимание: факт закрытия счета 0 109  ? Для налогового учета отразить в УП</a:t>
            </a:r>
          </a:p>
          <a:p>
            <a:endParaRPr lang="ru-RU" b="1" dirty="0" smtClean="0"/>
          </a:p>
          <a:p>
            <a:r>
              <a:rPr lang="ru-RU" b="1" dirty="0" smtClean="0">
                <a:solidFill>
                  <a:schemeClr val="accent5">
                    <a:lumMod val="50000"/>
                  </a:schemeClr>
                </a:solidFill>
              </a:rPr>
              <a:t>2016 год по факту </a:t>
            </a:r>
            <a:r>
              <a:rPr lang="ru-RU" b="1" dirty="0" err="1" smtClean="0">
                <a:solidFill>
                  <a:schemeClr val="accent5">
                    <a:lumMod val="50000"/>
                  </a:schemeClr>
                </a:solidFill>
              </a:rPr>
              <a:t>хоз</a:t>
            </a:r>
            <a:r>
              <a:rPr lang="ru-RU" b="1" dirty="0" smtClean="0">
                <a:solidFill>
                  <a:schemeClr val="accent5">
                    <a:lumMod val="50000"/>
                  </a:schemeClr>
                </a:solidFill>
              </a:rPr>
              <a:t>/жизни</a:t>
            </a:r>
          </a:p>
          <a:p>
            <a:r>
              <a:rPr lang="ru-RU" b="1" dirty="0" smtClean="0"/>
              <a:t>Дт 0 401 60 211       Кт 0 302 11 730</a:t>
            </a:r>
          </a:p>
          <a:p>
            <a:r>
              <a:rPr lang="ru-RU" b="1" dirty="0" smtClean="0"/>
              <a:t>Дт 0 401 60 213      Кт 0 303 00 730</a:t>
            </a:r>
          </a:p>
          <a:p>
            <a:r>
              <a:rPr lang="ru-RU" b="1" dirty="0" smtClean="0"/>
              <a:t>В том же периоде уменьшаем доход</a:t>
            </a:r>
          </a:p>
          <a:p>
            <a:r>
              <a:rPr lang="ru-RU" b="1" dirty="0" smtClean="0">
                <a:solidFill>
                  <a:schemeClr val="accent2">
                    <a:lumMod val="75000"/>
                  </a:schemeClr>
                </a:solidFill>
              </a:rPr>
              <a:t>Дт 0 401 10 130,180    Кт 0 10961,81</a:t>
            </a:r>
          </a:p>
          <a:p>
            <a:endParaRPr lang="ru-RU" b="1" dirty="0">
              <a:solidFill>
                <a:schemeClr val="accent2">
                  <a:lumMod val="75000"/>
                </a:schemeClr>
              </a:solidFill>
            </a:endParaRPr>
          </a:p>
          <a:p>
            <a:endParaRPr lang="ru-RU" b="1" dirty="0" smtClean="0">
              <a:solidFill>
                <a:schemeClr val="accent2">
                  <a:lumMod val="75000"/>
                </a:schemeClr>
              </a:solidFill>
            </a:endParaRPr>
          </a:p>
          <a:p>
            <a:endParaRPr lang="ru-RU" b="1" dirty="0" smtClean="0"/>
          </a:p>
          <a:p>
            <a:endParaRPr lang="ru-RU" b="1" dirty="0"/>
          </a:p>
        </p:txBody>
      </p:sp>
    </p:spTree>
    <p:extLst>
      <p:ext uri="{BB962C8B-B14F-4D97-AF65-F5344CB8AC3E}">
        <p14:creationId xmlns:p14="http://schemas.microsoft.com/office/powerpoint/2010/main" val="38427166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Расчет, справка 0504833</a:t>
            </a:r>
            <a:endParaRPr lang="ru-RU" dirty="0"/>
          </a:p>
        </p:txBody>
      </p:sp>
      <p:sp>
        <p:nvSpPr>
          <p:cNvPr id="6" name="Текст 5"/>
          <p:cNvSpPr>
            <a:spLocks noGrp="1"/>
          </p:cNvSpPr>
          <p:nvPr>
            <p:ph type="body" sz="half" idx="2"/>
          </p:nvPr>
        </p:nvSpPr>
        <p:spPr/>
        <p:txBody>
          <a:bodyPr>
            <a:normAutofit/>
          </a:bodyPr>
          <a:lstStyle/>
          <a:p>
            <a:r>
              <a:rPr lang="ru-RU" sz="2000" b="1" dirty="0" smtClean="0">
                <a:solidFill>
                  <a:srgbClr val="002060"/>
                </a:solidFill>
              </a:rPr>
              <a:t>Дата расчета, согласно учетной политике</a:t>
            </a:r>
            <a:endParaRPr lang="ru-RU" sz="2000" b="1" dirty="0">
              <a:solidFill>
                <a:srgbClr val="002060"/>
              </a:solidFill>
            </a:endParaRPr>
          </a:p>
        </p:txBody>
      </p:sp>
      <p:sp>
        <p:nvSpPr>
          <p:cNvPr id="2" name="Нижний колонтитул 1"/>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702260874"/>
              </p:ext>
            </p:extLst>
          </p:nvPr>
        </p:nvGraphicFramePr>
        <p:xfrm>
          <a:off x="179512" y="116632"/>
          <a:ext cx="8784976" cy="4528777"/>
        </p:xfrm>
        <a:graphic>
          <a:graphicData uri="http://schemas.openxmlformats.org/drawingml/2006/table">
            <a:tbl>
              <a:tblPr firstRow="1" firstCol="1" bandRow="1"/>
              <a:tblGrid>
                <a:gridCol w="2196009">
                  <a:extLst>
                    <a:ext uri="{9D8B030D-6E8A-4147-A177-3AD203B41FA5}">
                      <a16:colId xmlns:a16="http://schemas.microsoft.com/office/drawing/2014/main" val="20000"/>
                    </a:ext>
                  </a:extLst>
                </a:gridCol>
                <a:gridCol w="2196009">
                  <a:extLst>
                    <a:ext uri="{9D8B030D-6E8A-4147-A177-3AD203B41FA5}">
                      <a16:colId xmlns:a16="http://schemas.microsoft.com/office/drawing/2014/main" val="20001"/>
                    </a:ext>
                  </a:extLst>
                </a:gridCol>
                <a:gridCol w="2196009">
                  <a:extLst>
                    <a:ext uri="{9D8B030D-6E8A-4147-A177-3AD203B41FA5}">
                      <a16:colId xmlns:a16="http://schemas.microsoft.com/office/drawing/2014/main" val="20002"/>
                    </a:ext>
                  </a:extLst>
                </a:gridCol>
                <a:gridCol w="2196949">
                  <a:extLst>
                    <a:ext uri="{9D8B030D-6E8A-4147-A177-3AD203B41FA5}">
                      <a16:colId xmlns:a16="http://schemas.microsoft.com/office/drawing/2014/main" val="20003"/>
                    </a:ext>
                  </a:extLst>
                </a:gridCol>
              </a:tblGrid>
              <a:tr h="1662348">
                <a:tc gridSpan="4">
                  <a:txBody>
                    <a:bodyPr/>
                    <a:lstStyle/>
                    <a:p>
                      <a:pPr algn="ctr">
                        <a:lnSpc>
                          <a:spcPct val="107000"/>
                        </a:lnSpc>
                        <a:spcAft>
                          <a:spcPts val="0"/>
                        </a:spcAft>
                      </a:pP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Создание резерва предстоящих расходов</a:t>
                      </a:r>
                    </a:p>
                    <a:p>
                      <a:pPr algn="ctr">
                        <a:lnSpc>
                          <a:spcPct val="107000"/>
                        </a:lnSpc>
                        <a:spcAft>
                          <a:spcPts val="0"/>
                        </a:spcAft>
                      </a:pPr>
                      <a:endPar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2800" b="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(сальдо по Кт 401 60 на начало 2015г. )</a:t>
                      </a:r>
                    </a:p>
                    <a:p>
                      <a:pPr algn="ctr">
                        <a:lnSpc>
                          <a:spcPct val="107000"/>
                        </a:lnSpc>
                        <a:spcAft>
                          <a:spcPts val="0"/>
                        </a:spcAft>
                      </a:pPr>
                      <a:r>
                        <a:rPr lang="ru-RU" sz="2800" b="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(оборот по </a:t>
                      </a:r>
                      <a:r>
                        <a:rPr lang="ru-RU" sz="2800" b="1" dirty="0" err="1"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Кт</a:t>
                      </a:r>
                      <a:r>
                        <a:rPr lang="ru-RU" sz="2800" b="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счета 401 60 в 2015 году)</a:t>
                      </a:r>
                    </a:p>
                    <a:p>
                      <a:pPr algn="ctr">
                        <a:lnSpc>
                          <a:spcPct val="107000"/>
                        </a:lnSpc>
                        <a:spcAft>
                          <a:spcPts val="0"/>
                        </a:spcAft>
                      </a:pPr>
                      <a:endParaRPr lang="ru-RU" sz="2800" b="1" baseline="0"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762834">
                <a:tc gridSpan="2">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Бюджетные, автономные учреждения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hMerge="1">
                  <a:txBody>
                    <a:bodyPr/>
                    <a:lstStyle/>
                    <a:p>
                      <a:endParaRPr lang="ru-RU"/>
                    </a:p>
                  </a:txBody>
                  <a:tcPr/>
                </a:tc>
                <a:tc gridSpan="2">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Казенные учреждения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tc hMerge="1">
                  <a:txBody>
                    <a:bodyPr/>
                    <a:lstStyle/>
                    <a:p>
                      <a:endParaRPr lang="ru-RU"/>
                    </a:p>
                  </a:txBody>
                  <a:tcPr/>
                </a:tc>
                <a:extLst>
                  <a:ext uri="{0D108BD9-81ED-4DB2-BD59-A6C34878D82A}">
                    <a16:rowId xmlns:a16="http://schemas.microsoft.com/office/drawing/2014/main" val="10001"/>
                  </a:ext>
                </a:extLst>
              </a:tr>
              <a:tr h="1463251">
                <a:tc>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506 </a:t>
                      </a: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90</a:t>
                      </a:r>
                    </a:p>
                    <a:p>
                      <a:pPr algn="ctr">
                        <a:lnSpc>
                          <a:spcPct val="107000"/>
                        </a:lnSpc>
                        <a:spcAft>
                          <a:spcPts val="0"/>
                        </a:spcAft>
                      </a:pP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502 99</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07000"/>
                        </a:lnSpc>
                        <a:spcAft>
                          <a:spcPts val="0"/>
                        </a:spcAft>
                      </a:pP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1 501 </a:t>
                      </a: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93</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tc>
                  <a:txBody>
                    <a:bodyPr/>
                    <a:lstStyle/>
                    <a:p>
                      <a:pPr algn="ctr">
                        <a:lnSpc>
                          <a:spcPct val="107000"/>
                        </a:lnSpc>
                        <a:spcAft>
                          <a:spcPts val="0"/>
                        </a:spcAft>
                      </a:pP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1 502 </a:t>
                      </a: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99</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519559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690257997"/>
              </p:ext>
            </p:extLst>
          </p:nvPr>
        </p:nvGraphicFramePr>
        <p:xfrm>
          <a:off x="107503" y="134512"/>
          <a:ext cx="8784976" cy="6163417"/>
        </p:xfrm>
        <a:graphic>
          <a:graphicData uri="http://schemas.openxmlformats.org/drawingml/2006/table">
            <a:tbl>
              <a:tblPr firstRow="1" firstCol="1" bandRow="1"/>
              <a:tblGrid>
                <a:gridCol w="2196009">
                  <a:extLst>
                    <a:ext uri="{9D8B030D-6E8A-4147-A177-3AD203B41FA5}">
                      <a16:colId xmlns:a16="http://schemas.microsoft.com/office/drawing/2014/main" val="20000"/>
                    </a:ext>
                  </a:extLst>
                </a:gridCol>
                <a:gridCol w="2196009">
                  <a:extLst>
                    <a:ext uri="{9D8B030D-6E8A-4147-A177-3AD203B41FA5}">
                      <a16:colId xmlns:a16="http://schemas.microsoft.com/office/drawing/2014/main" val="20001"/>
                    </a:ext>
                  </a:extLst>
                </a:gridCol>
                <a:gridCol w="2196009">
                  <a:extLst>
                    <a:ext uri="{9D8B030D-6E8A-4147-A177-3AD203B41FA5}">
                      <a16:colId xmlns:a16="http://schemas.microsoft.com/office/drawing/2014/main" val="20002"/>
                    </a:ext>
                  </a:extLst>
                </a:gridCol>
                <a:gridCol w="2196949">
                  <a:extLst>
                    <a:ext uri="{9D8B030D-6E8A-4147-A177-3AD203B41FA5}">
                      <a16:colId xmlns:a16="http://schemas.microsoft.com/office/drawing/2014/main" val="20003"/>
                    </a:ext>
                  </a:extLst>
                </a:gridCol>
              </a:tblGrid>
              <a:tr h="2080384">
                <a:tc gridSpan="4">
                  <a:txBody>
                    <a:bodyPr/>
                    <a:lstStyle/>
                    <a:p>
                      <a:pPr algn="ctr">
                        <a:lnSpc>
                          <a:spcPct val="107000"/>
                        </a:lnSpc>
                        <a:spcAft>
                          <a:spcPts val="0"/>
                        </a:spcAft>
                      </a:pP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Использование резерва </a:t>
                      </a:r>
                      <a:r>
                        <a:rPr lang="ru-RU" sz="2800" b="1" dirty="0">
                          <a:effectLst/>
                          <a:latin typeface="Times New Roman" panose="02020603050405020304" pitchFamily="18" charset="0"/>
                          <a:ea typeface="Calibri" panose="020F0502020204030204" pitchFamily="34" charset="0"/>
                          <a:cs typeface="Times New Roman" panose="02020603050405020304" pitchFamily="18" charset="0"/>
                        </a:rPr>
                        <a:t>предстоящих </a:t>
                      </a:r>
                      <a:r>
                        <a:rPr lang="ru-RU" sz="2800" b="1" dirty="0" smtClean="0">
                          <a:effectLst/>
                          <a:latin typeface="Times New Roman" panose="02020603050405020304" pitchFamily="18" charset="0"/>
                          <a:ea typeface="Calibri" panose="020F0502020204030204" pitchFamily="34" charset="0"/>
                          <a:cs typeface="Times New Roman" panose="02020603050405020304" pitchFamily="18" charset="0"/>
                        </a:rPr>
                        <a:t>расходов</a:t>
                      </a:r>
                    </a:p>
                    <a:p>
                      <a:pPr algn="ctr">
                        <a:lnSpc>
                          <a:spcPct val="107000"/>
                        </a:lnSpc>
                        <a:spcAft>
                          <a:spcPts val="0"/>
                        </a:spcAft>
                      </a:pPr>
                      <a:endParaRPr lang="ru-RU"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endParaRPr lang="ru-RU"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28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Отражается в форме - 128,738 </a:t>
                      </a:r>
                    </a:p>
                    <a:p>
                      <a:pPr algn="ctr">
                        <a:lnSpc>
                          <a:spcPct val="107000"/>
                        </a:lnSpc>
                        <a:spcAft>
                          <a:spcPts val="0"/>
                        </a:spcAft>
                      </a:pPr>
                      <a:endParaRPr lang="ru-RU" sz="2800" b="1"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1630342">
                <a:tc gridSpan="2">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Бюджетные, автономные учреждения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hMerge="1">
                  <a:txBody>
                    <a:bodyPr/>
                    <a:lstStyle/>
                    <a:p>
                      <a:endParaRPr lang="ru-RU"/>
                    </a:p>
                  </a:txBody>
                  <a:tcPr/>
                </a:tc>
                <a:tc gridSpan="2">
                  <a:txBody>
                    <a:bodyPr/>
                    <a:lstStyle/>
                    <a:p>
                      <a:pPr algn="ctr">
                        <a:lnSpc>
                          <a:spcPct val="107000"/>
                        </a:lnSpc>
                        <a:spcAft>
                          <a:spcPts val="0"/>
                        </a:spcAft>
                      </a:pPr>
                      <a:r>
                        <a:rPr lang="ru-RU" sz="2400" b="1" dirty="0">
                          <a:effectLst/>
                          <a:latin typeface="Times New Roman" panose="02020603050405020304" pitchFamily="18" charset="0"/>
                          <a:ea typeface="Calibri" panose="020F0502020204030204" pitchFamily="34" charset="0"/>
                          <a:cs typeface="Times New Roman" panose="02020603050405020304" pitchFamily="18" charset="0"/>
                        </a:rPr>
                        <a:t>Казенные учреждения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tc hMerge="1">
                  <a:txBody>
                    <a:bodyPr/>
                    <a:lstStyle/>
                    <a:p>
                      <a:endParaRPr lang="ru-RU"/>
                    </a:p>
                  </a:txBody>
                  <a:tcPr/>
                </a:tc>
                <a:extLst>
                  <a:ext uri="{0D108BD9-81ED-4DB2-BD59-A6C34878D82A}">
                    <a16:rowId xmlns:a16="http://schemas.microsoft.com/office/drawing/2014/main" val="10001"/>
                  </a:ext>
                </a:extLst>
              </a:tr>
              <a:tr h="2066716">
                <a:tc>
                  <a:txBody>
                    <a:bodyPr/>
                    <a:lstStyle/>
                    <a:p>
                      <a:pPr algn="ctr">
                        <a:lnSpc>
                          <a:spcPct val="107000"/>
                        </a:lnSpc>
                        <a:spcAft>
                          <a:spcPts val="0"/>
                        </a:spcAft>
                      </a:pPr>
                      <a:r>
                        <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506 10</a:t>
                      </a: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502 11</a:t>
                      </a: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endParaRPr lang="ru-RU"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07000"/>
                        </a:lnSpc>
                        <a:spcAft>
                          <a:spcPts val="0"/>
                        </a:spcAft>
                      </a:pPr>
                      <a:r>
                        <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502 11</a:t>
                      </a:r>
                    </a:p>
                    <a:p>
                      <a:pPr algn="ctr">
                        <a:lnSpc>
                          <a:spcPct val="107000"/>
                        </a:lnSpc>
                        <a:spcAft>
                          <a:spcPts val="0"/>
                        </a:spcAft>
                      </a:pPr>
                      <a:endPar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502 12</a:t>
                      </a:r>
                    </a:p>
                    <a:p>
                      <a:pPr algn="ctr">
                        <a:lnSpc>
                          <a:spcPct val="107000"/>
                        </a:lnSpc>
                        <a:spcAft>
                          <a:spcPts val="0"/>
                        </a:spcAft>
                      </a:pPr>
                      <a:endParaRPr lang="ru-RU" sz="2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CC2E5"/>
                    </a:solidFill>
                  </a:tcPr>
                </a:tc>
                <a:tc>
                  <a:txBody>
                    <a:bodyPr/>
                    <a:lstStyle/>
                    <a:p>
                      <a:pPr algn="ctr">
                        <a:lnSpc>
                          <a:spcPct val="107000"/>
                        </a:lnSpc>
                        <a:spcAft>
                          <a:spcPts val="0"/>
                        </a:spcAft>
                      </a:pPr>
                      <a:r>
                        <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501 13</a:t>
                      </a: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502 11</a:t>
                      </a:r>
                    </a:p>
                    <a:p>
                      <a:pPr algn="ctr">
                        <a:lnSpc>
                          <a:spcPct val="107000"/>
                        </a:lnSpc>
                        <a:spcAft>
                          <a:spcPts val="0"/>
                        </a:spcAft>
                      </a:pPr>
                      <a:endParaRPr lang="ru-RU" sz="24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tc>
                  <a:txBody>
                    <a:bodyPr/>
                    <a:lstStyle/>
                    <a:p>
                      <a:pPr algn="ctr">
                        <a:lnSpc>
                          <a:spcPct val="107000"/>
                        </a:lnSpc>
                        <a:spcAft>
                          <a:spcPts val="0"/>
                        </a:spcAft>
                      </a:pPr>
                      <a:r>
                        <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502 11</a:t>
                      </a:r>
                    </a:p>
                    <a:p>
                      <a:pPr algn="ctr">
                        <a:lnSpc>
                          <a:spcPct val="107000"/>
                        </a:lnSpc>
                        <a:spcAft>
                          <a:spcPts val="0"/>
                        </a:spcAft>
                      </a:pPr>
                      <a:endPar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endPar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sz="2400" b="1"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502 12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9C9C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446411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7" y="188640"/>
            <a:ext cx="6561776" cy="792088"/>
          </a:xfrm>
        </p:spPr>
        <p:txBody>
          <a:bodyPr>
            <a:normAutofit/>
          </a:bodyPr>
          <a:lstStyle/>
          <a:p>
            <a:r>
              <a:rPr lang="ru-RU" sz="2400" b="1" dirty="0" smtClean="0">
                <a:solidFill>
                  <a:schemeClr val="accent2">
                    <a:lumMod val="50000"/>
                  </a:schemeClr>
                </a:solidFill>
              </a:rPr>
              <a:t>Безопасные формулировки условий труда </a:t>
            </a:r>
            <a:endParaRPr lang="ru-RU" sz="2400" b="1" dirty="0">
              <a:solidFill>
                <a:schemeClr val="accent2">
                  <a:lumMod val="50000"/>
                </a:schemeClr>
              </a:solidFill>
            </a:endParaRPr>
          </a:p>
        </p:txBody>
      </p:sp>
      <p:sp>
        <p:nvSpPr>
          <p:cNvPr id="3" name="Объект 2"/>
          <p:cNvSpPr>
            <a:spLocks noGrp="1"/>
          </p:cNvSpPr>
          <p:nvPr>
            <p:ph idx="1"/>
          </p:nvPr>
        </p:nvSpPr>
        <p:spPr>
          <a:xfrm>
            <a:off x="395538" y="764704"/>
            <a:ext cx="7704854" cy="5904656"/>
          </a:xfrm>
        </p:spPr>
        <p:txBody>
          <a:bodyPr>
            <a:normAutofit fontScale="92500" lnSpcReduction="10000"/>
          </a:bodyPr>
          <a:lstStyle/>
          <a:p>
            <a:pPr algn="just"/>
            <a:r>
              <a:rPr lang="ru-RU" dirty="0" smtClean="0">
                <a:solidFill>
                  <a:schemeClr val="accent2">
                    <a:lumMod val="50000"/>
                  </a:schemeClr>
                </a:solidFill>
              </a:rPr>
              <a:t>Оформляя трудовой договор, обязательно указывается  размер тарифной ставки или оклада, при изменениях обязательно должно быть </a:t>
            </a:r>
            <a:r>
              <a:rPr lang="ru-RU" dirty="0" err="1" smtClean="0">
                <a:solidFill>
                  <a:schemeClr val="accent2">
                    <a:lumMod val="50000"/>
                  </a:schemeClr>
                </a:solidFill>
              </a:rPr>
              <a:t>доп.соглашение</a:t>
            </a:r>
            <a:r>
              <a:rPr lang="ru-RU" dirty="0" smtClean="0">
                <a:solidFill>
                  <a:schemeClr val="accent2">
                    <a:lumMod val="50000"/>
                  </a:schemeClr>
                </a:solidFill>
              </a:rPr>
              <a:t>. </a:t>
            </a:r>
            <a:r>
              <a:rPr lang="ru-RU" u="sng" dirty="0" smtClean="0">
                <a:solidFill>
                  <a:schemeClr val="accent2">
                    <a:lumMod val="50000"/>
                  </a:schemeClr>
                </a:solidFill>
              </a:rPr>
              <a:t>И главное не забудьте ознакомить работника с содержанием данных документов. Письмо </a:t>
            </a:r>
            <a:r>
              <a:rPr lang="ru-RU" u="sng" dirty="0" err="1" smtClean="0">
                <a:solidFill>
                  <a:schemeClr val="accent2">
                    <a:lumMod val="50000"/>
                  </a:schemeClr>
                </a:solidFill>
              </a:rPr>
              <a:t>Роструда</a:t>
            </a:r>
            <a:r>
              <a:rPr lang="ru-RU" u="sng" dirty="0" smtClean="0">
                <a:solidFill>
                  <a:schemeClr val="accent2">
                    <a:lumMod val="50000"/>
                  </a:schemeClr>
                </a:solidFill>
              </a:rPr>
              <a:t> №395-6-1</a:t>
            </a:r>
          </a:p>
          <a:p>
            <a:pPr algn="just"/>
            <a:r>
              <a:rPr lang="ru-RU" b="1" dirty="0" smtClean="0">
                <a:solidFill>
                  <a:schemeClr val="accent2">
                    <a:lumMod val="50000"/>
                  </a:schemeClr>
                </a:solidFill>
              </a:rPr>
              <a:t>Нельзя ограничиваться ссылкой на штатное расписание.</a:t>
            </a:r>
            <a:r>
              <a:rPr lang="ru-RU" dirty="0" smtClean="0">
                <a:solidFill>
                  <a:schemeClr val="accent2">
                    <a:lumMod val="50000"/>
                  </a:schemeClr>
                </a:solidFill>
              </a:rPr>
              <a:t> Зато можно указать локальный акт в пунктах о надбавках и поощрительных выплатах.</a:t>
            </a:r>
          </a:p>
          <a:p>
            <a:pPr algn="just"/>
            <a:r>
              <a:rPr lang="ru-RU" b="1" dirty="0" smtClean="0">
                <a:solidFill>
                  <a:schemeClr val="accent2">
                    <a:lumMod val="50000"/>
                  </a:schemeClr>
                </a:solidFill>
              </a:rPr>
              <a:t>Из ч. 2 ст.57 ТК РФ  следует, что оплата труда – это не только оклад, но и иные выплаты (стимулирующие надбавки и доплаты)</a:t>
            </a:r>
          </a:p>
          <a:p>
            <a:pPr algn="just"/>
            <a:r>
              <a:rPr lang="ru-RU" b="1" dirty="0" smtClean="0">
                <a:solidFill>
                  <a:schemeClr val="accent2">
                    <a:lumMod val="50000"/>
                  </a:schemeClr>
                </a:solidFill>
              </a:rPr>
              <a:t>Премия</a:t>
            </a:r>
            <a:r>
              <a:rPr lang="ru-RU" dirty="0" smtClean="0">
                <a:solidFill>
                  <a:schemeClr val="accent2">
                    <a:lumMod val="50000"/>
                  </a:schemeClr>
                </a:solidFill>
              </a:rPr>
              <a:t>-  это дополнительная выплата (то есть бонус), которую учреждение (руководитель) может, но не обязан начислять. Тогда  условие о премировании прописывать в трудовом договоре не надо. </a:t>
            </a:r>
            <a:r>
              <a:rPr lang="ru-RU" i="1" dirty="0" smtClean="0">
                <a:solidFill>
                  <a:schemeClr val="accent2">
                    <a:lumMod val="50000"/>
                  </a:schemeClr>
                </a:solidFill>
              </a:rPr>
              <a:t>А вот уже в приказе конкретно формулировка  должна звучать!</a:t>
            </a:r>
          </a:p>
          <a:p>
            <a:pPr algn="just"/>
            <a:endParaRPr lang="ru-RU" i="1" dirty="0" smtClean="0">
              <a:solidFill>
                <a:schemeClr val="accent2">
                  <a:lumMod val="50000"/>
                </a:schemeClr>
              </a:solidFill>
            </a:endParaRPr>
          </a:p>
          <a:p>
            <a:pPr algn="just"/>
            <a:r>
              <a:rPr lang="ru-RU" i="1" dirty="0" smtClean="0">
                <a:solidFill>
                  <a:srgbClr val="002060"/>
                </a:solidFill>
              </a:rPr>
              <a:t>Например: за достижения в работе  </a:t>
            </a:r>
            <a:r>
              <a:rPr lang="ru-RU" i="1" dirty="0" smtClean="0">
                <a:solidFill>
                  <a:srgbClr val="7030A0"/>
                </a:solidFill>
              </a:rPr>
              <a:t>(качественную и досрочную сдачу отчетности, за мониторинг или анализ нерегламентированной отчетности, за высокие показатели  плана при наличии контракта) </a:t>
            </a:r>
            <a:r>
              <a:rPr lang="ru-RU" i="1" dirty="0" smtClean="0">
                <a:solidFill>
                  <a:srgbClr val="002060"/>
                </a:solidFill>
              </a:rPr>
              <a:t>ну и конкретный размер, в соответствии с пунктом в положении об оплате труда и из каких средств  премирование.</a:t>
            </a:r>
          </a:p>
          <a:p>
            <a:pPr algn="just"/>
            <a:endParaRPr lang="ru-RU" dirty="0" smtClean="0">
              <a:solidFill>
                <a:schemeClr val="accent2">
                  <a:lumMod val="50000"/>
                </a:schemeClr>
              </a:solidFill>
            </a:endParaRPr>
          </a:p>
          <a:p>
            <a:endParaRPr lang="ru-RU" dirty="0">
              <a:solidFill>
                <a:schemeClr val="accent2">
                  <a:lumMod val="50000"/>
                </a:schemeClr>
              </a:solidFill>
            </a:endParaRPr>
          </a:p>
        </p:txBody>
      </p:sp>
    </p:spTree>
    <p:extLst>
      <p:ext uri="{BB962C8B-B14F-4D97-AF65-F5344CB8AC3E}">
        <p14:creationId xmlns:p14="http://schemas.microsoft.com/office/powerpoint/2010/main" val="1995802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0"/>
            <a:ext cx="6347713" cy="620688"/>
          </a:xfrm>
        </p:spPr>
        <p:txBody>
          <a:bodyPr>
            <a:normAutofit fontScale="90000"/>
          </a:bodyPr>
          <a:lstStyle/>
          <a:p>
            <a:r>
              <a:rPr lang="ru-RU" b="1" dirty="0" smtClean="0"/>
              <a:t>Положение об оплате труда</a:t>
            </a:r>
            <a:endParaRPr lang="ru-RU" dirty="0"/>
          </a:p>
        </p:txBody>
      </p:sp>
      <p:sp>
        <p:nvSpPr>
          <p:cNvPr id="3" name="Содержимое 2"/>
          <p:cNvSpPr>
            <a:spLocks noGrp="1"/>
          </p:cNvSpPr>
          <p:nvPr>
            <p:ph idx="1"/>
          </p:nvPr>
        </p:nvSpPr>
        <p:spPr>
          <a:xfrm>
            <a:off x="251520" y="764704"/>
            <a:ext cx="8892480" cy="5276659"/>
          </a:xfrm>
        </p:spPr>
        <p:txBody>
          <a:bodyPr/>
          <a:lstStyle/>
          <a:p>
            <a:endParaRPr lang="ru-RU" dirty="0" smtClean="0"/>
          </a:p>
          <a:p>
            <a:r>
              <a:rPr lang="ru-RU" dirty="0" smtClean="0"/>
              <a:t>Конкретные размеры </a:t>
            </a:r>
            <a:r>
              <a:rPr lang="ru-RU" dirty="0" err="1" smtClean="0"/>
              <a:t>коэф</a:t>
            </a:r>
            <a:r>
              <a:rPr lang="ru-RU" dirty="0" smtClean="0"/>
              <a:t>. процентных надбавок и условия  в соответствии с законодательством</a:t>
            </a:r>
          </a:p>
          <a:p>
            <a:r>
              <a:rPr lang="ru-RU" dirty="0" smtClean="0"/>
              <a:t>Введение выплат стимулирующего характера в пределах ФОТ и критериев эффективности труда ( для отдельных сотрудников свои </a:t>
            </a:r>
            <a:r>
              <a:rPr lang="ru-RU" dirty="0" err="1" smtClean="0"/>
              <a:t>коэф</a:t>
            </a:r>
            <a:r>
              <a:rPr lang="ru-RU" dirty="0" smtClean="0"/>
              <a:t>. качества)</a:t>
            </a:r>
          </a:p>
          <a:p>
            <a:r>
              <a:rPr lang="ru-RU" dirty="0" smtClean="0"/>
              <a:t>При совмещении должностей (профессий), расширении зон обслуживания, увеличения объема работ определенной трудовым договором (по соглашению сторон)</a:t>
            </a:r>
          </a:p>
          <a:p>
            <a:r>
              <a:rPr lang="ru-RU" dirty="0" smtClean="0"/>
              <a:t>Оплата сверхурочной работы</a:t>
            </a:r>
          </a:p>
          <a:p>
            <a:r>
              <a:rPr lang="ru-RU" dirty="0" smtClean="0"/>
              <a:t>Надбавки за работу со сведениями составляющие государственную тайну</a:t>
            </a:r>
          </a:p>
          <a:p>
            <a:r>
              <a:rPr lang="ru-RU" dirty="0" smtClean="0"/>
              <a:t>Условия оплаты труда  руководителей учреждений, их заместителей, главного бухгалтера : определяется трудовым договором (</a:t>
            </a:r>
            <a:r>
              <a:rPr lang="ru-RU" dirty="0" err="1" smtClean="0"/>
              <a:t>коэф</a:t>
            </a:r>
            <a:r>
              <a:rPr lang="ru-RU" dirty="0" smtClean="0"/>
              <a:t>. В </a:t>
            </a:r>
            <a:r>
              <a:rPr lang="ru-RU" smtClean="0"/>
              <a:t>% соотношении) АНАЛИТИЧЕСКИЙ МОНИТОРИНГ СООТВЕТСТВИЯ ЗАРПЛАТЫ (ЕЖЕМЕСЯЧНЫЙ ПО ФОТ) </a:t>
            </a:r>
            <a:endParaRPr lang="ru-RU" dirty="0" smtClean="0"/>
          </a:p>
          <a:p>
            <a:endParaRPr lang="ru-RU" dirty="0" smtClean="0"/>
          </a:p>
          <a:p>
            <a:endParaRPr lang="ru-RU" dirty="0" smtClean="0"/>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Заголовок 1"/>
          <p:cNvSpPr>
            <a:spLocks noGrp="1"/>
          </p:cNvSpPr>
          <p:nvPr>
            <p:ph type="title"/>
          </p:nvPr>
        </p:nvSpPr>
        <p:spPr>
          <a:xfrm>
            <a:off x="457200" y="274638"/>
            <a:ext cx="7467600" cy="634082"/>
          </a:xfrm>
        </p:spPr>
        <p:txBody>
          <a:bodyPr/>
          <a:lstStyle/>
          <a:p>
            <a:r>
              <a:rPr lang="ru-RU" sz="2500" b="1" dirty="0" smtClean="0"/>
              <a:t>ДЕТАЛИЗАЦИЯ  ПО КБК</a:t>
            </a:r>
          </a:p>
        </p:txBody>
      </p:sp>
      <p:sp>
        <p:nvSpPr>
          <p:cNvPr id="46083" name="Содержимое 2"/>
          <p:cNvSpPr>
            <a:spLocks noGrp="1"/>
          </p:cNvSpPr>
          <p:nvPr>
            <p:ph idx="1"/>
          </p:nvPr>
        </p:nvSpPr>
        <p:spPr>
          <a:xfrm>
            <a:off x="179388" y="1196975"/>
            <a:ext cx="8788400" cy="4532313"/>
          </a:xfrm>
        </p:spPr>
        <p:txBody>
          <a:bodyPr>
            <a:normAutofit fontScale="92500" lnSpcReduction="20000"/>
          </a:bodyPr>
          <a:lstStyle/>
          <a:p>
            <a:pPr>
              <a:lnSpc>
                <a:spcPct val="100000"/>
              </a:lnSpc>
              <a:buFont typeface="Symbol" pitchFamily="18" charset="2"/>
              <a:buNone/>
            </a:pPr>
            <a:r>
              <a:rPr lang="ru-RU" sz="2000" b="1" smtClean="0">
                <a:solidFill>
                  <a:schemeClr val="tx1"/>
                </a:solidFill>
              </a:rPr>
              <a:t>Детализация ГРБС (ст. 219.1 БК РФ)</a:t>
            </a:r>
          </a:p>
          <a:p>
            <a:pPr>
              <a:lnSpc>
                <a:spcPct val="100000"/>
              </a:lnSpc>
            </a:pPr>
            <a:r>
              <a:rPr lang="ru-RU" sz="2000" smtClean="0"/>
              <a:t>В порядке составления и ведения бюджетных росписей </a:t>
            </a:r>
            <a:r>
              <a:rPr lang="ru-RU" sz="2000" b="1" smtClean="0"/>
              <a:t>может устанавливаться право или обязанность </a:t>
            </a:r>
            <a:r>
              <a:rPr lang="ru-RU" sz="2000" smtClean="0"/>
              <a:t>главного распорядителя (распорядителя) бюджетных средств </a:t>
            </a:r>
            <a:r>
              <a:rPr lang="ru-RU" sz="2000" b="1" smtClean="0"/>
              <a:t>осуществлять детализацию</a:t>
            </a:r>
            <a:r>
              <a:rPr lang="ru-RU" sz="2000" smtClean="0"/>
              <a:t> утверждаемых </a:t>
            </a:r>
            <a:r>
              <a:rPr lang="ru-RU" sz="2000" b="1" smtClean="0"/>
              <a:t>ЛБО</a:t>
            </a:r>
            <a:r>
              <a:rPr lang="ru-RU" sz="2000" smtClean="0"/>
              <a:t> только </a:t>
            </a:r>
            <a:r>
              <a:rPr lang="ru-RU" sz="2000" b="1" smtClean="0"/>
              <a:t>по подгруппам (подгруппам и элементам) видов расходов</a:t>
            </a:r>
            <a:r>
              <a:rPr lang="ru-RU" sz="2000" smtClean="0"/>
              <a:t>.</a:t>
            </a:r>
          </a:p>
          <a:p>
            <a:pPr>
              <a:lnSpc>
                <a:spcPct val="100000"/>
              </a:lnSpc>
              <a:buFont typeface="Symbol" pitchFamily="18" charset="2"/>
              <a:buNone/>
            </a:pPr>
            <a:r>
              <a:rPr lang="ru-RU" sz="2000" b="1" smtClean="0">
                <a:solidFill>
                  <a:schemeClr val="tx1"/>
                </a:solidFill>
              </a:rPr>
              <a:t>Детализация ПБС (ст. 221.1 БК РФ)</a:t>
            </a:r>
            <a:endParaRPr lang="ru-RU" sz="2000" smtClean="0"/>
          </a:p>
          <a:p>
            <a:pPr>
              <a:lnSpc>
                <a:spcPct val="100000"/>
              </a:lnSpc>
            </a:pPr>
            <a:r>
              <a:rPr lang="ru-RU" sz="2000" smtClean="0"/>
              <a:t>Показатели </a:t>
            </a:r>
            <a:r>
              <a:rPr lang="ru-RU" sz="2000" b="1" smtClean="0"/>
              <a:t>бюджетной сметы ПБС</a:t>
            </a:r>
            <a:r>
              <a:rPr lang="ru-RU" sz="2000" smtClean="0"/>
              <a:t>, </a:t>
            </a:r>
            <a:r>
              <a:rPr lang="ru-RU" sz="2000" b="1" smtClean="0"/>
              <a:t>руководитель которого наделен правом ее утверждения</a:t>
            </a:r>
            <a:r>
              <a:rPr lang="ru-RU" sz="2000" smtClean="0"/>
              <a:t> в соответствии с порядком утверждения бюджетной сметы казенного учреждения, </a:t>
            </a:r>
            <a:r>
              <a:rPr lang="ru-RU" sz="2000" b="1" smtClean="0"/>
              <a:t>могут быть детализированы </a:t>
            </a:r>
            <a:r>
              <a:rPr lang="ru-RU" sz="2000" smtClean="0"/>
              <a:t>в пределах доведенных ЛБО по:</a:t>
            </a:r>
          </a:p>
          <a:p>
            <a:pPr>
              <a:lnSpc>
                <a:spcPct val="100000"/>
              </a:lnSpc>
            </a:pPr>
            <a:r>
              <a:rPr lang="ru-RU" sz="2000" smtClean="0"/>
              <a:t>- кодам элементов (подгрупп и элементов) видов расходов;</a:t>
            </a:r>
          </a:p>
          <a:p>
            <a:pPr>
              <a:lnSpc>
                <a:spcPct val="100000"/>
              </a:lnSpc>
            </a:pPr>
            <a:r>
              <a:rPr lang="ru-RU" sz="2000" smtClean="0"/>
              <a:t>- а также </a:t>
            </a:r>
            <a:r>
              <a:rPr lang="ru-RU" sz="2000" b="1" smtClean="0"/>
              <a:t>дополнительно по кодам статей (подстатей) соответствующих групп (статей) классификации операций сектора государственного управления</a:t>
            </a:r>
            <a:r>
              <a:rPr lang="ru-RU" sz="2000" smtClean="0"/>
              <a:t>.</a:t>
            </a:r>
          </a:p>
          <a:p>
            <a:pPr>
              <a:lnSpc>
                <a:spcPct val="100000"/>
              </a:lnSpc>
              <a:buFont typeface="Symbol" pitchFamily="18" charset="2"/>
              <a:buNone/>
            </a:pPr>
            <a:endParaRPr lang="ru-RU" smtClean="0"/>
          </a:p>
        </p:txBody>
      </p:sp>
      <p:sp>
        <p:nvSpPr>
          <p:cNvPr id="38916" name="Номер слайда 3"/>
          <p:cNvSpPr>
            <a:spLocks noGrp="1"/>
          </p:cNvSpPr>
          <p:nvPr>
            <p:ph type="sldNum" sz="quarter" idx="12"/>
          </p:nvPr>
        </p:nvSpPr>
        <p:spPr>
          <a:ln>
            <a:miter lim="800000"/>
            <a:headEnd/>
            <a:tailEnd/>
          </a:ln>
        </p:spPr>
        <p:txBody>
          <a:bodyPr/>
          <a:lstStyle/>
          <a:p>
            <a:pPr fontAlgn="base">
              <a:spcBef>
                <a:spcPct val="0"/>
              </a:spcBef>
              <a:spcAft>
                <a:spcPct val="0"/>
              </a:spcAft>
              <a:defRPr/>
            </a:pPr>
            <a:r>
              <a:rPr lang="en-GB" dirty="0" smtClean="0"/>
              <a:t>СЛАЙД</a:t>
            </a:r>
            <a:r>
              <a:rPr lang="en-GB" sz="1400" dirty="0" smtClean="0"/>
              <a:t> </a:t>
            </a:r>
            <a:fld id="{FCAA9C14-45BA-427B-BEDD-D2F22C2BDB3E}" type="slidenum">
              <a:rPr lang="en-GB" sz="1400" dirty="0" smtClean="0"/>
              <a:pPr fontAlgn="base">
                <a:spcBef>
                  <a:spcPct val="0"/>
                </a:spcBef>
                <a:spcAft>
                  <a:spcPct val="0"/>
                </a:spcAft>
                <a:defRPr/>
              </a:pPr>
              <a:t>4</a:t>
            </a:fld>
            <a:endParaRPr lang="en-GB" sz="1400" dirty="0" smtClean="0"/>
          </a:p>
        </p:txBody>
      </p:sp>
    </p:spTree>
    <p:extLst>
      <p:ext uri="{BB962C8B-B14F-4D97-AF65-F5344CB8AC3E}">
        <p14:creationId xmlns:p14="http://schemas.microsoft.com/office/powerpoint/2010/main" val="436640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3744416"/>
          </a:xfrm>
        </p:spPr>
        <p:txBody>
          <a:bodyPr>
            <a:normAutofit fontScale="90000"/>
          </a:bodyPr>
          <a:lstStyle/>
          <a:p>
            <a:r>
              <a:rPr lang="ru-RU" sz="2400" b="1" u="sng" dirty="0" smtClean="0"/>
              <a:t>Дисциплинарные взыскания</a:t>
            </a:r>
            <a:r>
              <a:rPr lang="ru-RU" sz="2400" b="1" dirty="0" smtClean="0"/>
              <a:t/>
            </a:r>
            <a:br>
              <a:rPr lang="ru-RU" sz="2400" b="1" dirty="0" smtClean="0"/>
            </a:br>
            <a:r>
              <a:rPr lang="ru-RU" sz="2400" b="1" dirty="0" smtClean="0"/>
              <a:t>Трудовой кодекс РФ  часть 1 и 5 ст.192 </a:t>
            </a:r>
            <a:r>
              <a:rPr lang="ru-RU" sz="2400" dirty="0" smtClean="0"/>
              <a:t/>
            </a:r>
            <a:br>
              <a:rPr lang="ru-RU" sz="2400" dirty="0" smtClean="0"/>
            </a:br>
            <a:r>
              <a:rPr lang="ru-RU" sz="2400" i="1" dirty="0" smtClean="0"/>
              <a:t>За нарушение, неисполнение обязанностей, работодатель имеет право применить взыскания:</a:t>
            </a:r>
            <a:br>
              <a:rPr lang="ru-RU" sz="2400" i="1" dirty="0" smtClean="0"/>
            </a:br>
            <a:r>
              <a:rPr lang="ru-RU" sz="2400" i="1" dirty="0" smtClean="0"/>
              <a:t>-замечание, выговор, увольнение.</a:t>
            </a:r>
            <a:br>
              <a:rPr lang="ru-RU" sz="2400" i="1" dirty="0" smtClean="0"/>
            </a:br>
            <a:r>
              <a:rPr lang="ru-RU" sz="2400" i="1" dirty="0" smtClean="0"/>
              <a:t/>
            </a:r>
            <a:br>
              <a:rPr lang="ru-RU" sz="2400" i="1" dirty="0" smtClean="0"/>
            </a:br>
            <a:r>
              <a:rPr lang="ru-RU" sz="2400" u="sng" dirty="0" smtClean="0">
                <a:solidFill>
                  <a:srgbClr val="7030A0"/>
                </a:solidFill>
              </a:rPr>
              <a:t>Снижения премиальных выплат за нарушение сроков передачи в бухгалтерию первичной документации </a:t>
            </a:r>
            <a:r>
              <a:rPr lang="ru-RU" sz="2400" u="sng" dirty="0" smtClean="0">
                <a:hlinkClick r:id="rId2" action="ppaction://hlinkfile"/>
              </a:rPr>
              <a:t>=</a:t>
            </a:r>
            <a:r>
              <a:rPr lang="en-US" sz="2400" u="sng" dirty="0" smtClean="0">
                <a:hlinkClick r:id="rId2" action="ppaction://hlinkfile"/>
              </a:rPr>
              <a:t>&gt;</a:t>
            </a:r>
            <a:r>
              <a:rPr lang="ru-RU" sz="2400" u="sng" dirty="0" smtClean="0">
                <a:hlinkClick r:id="rId2" action="ppaction://hlinkfile"/>
              </a:rPr>
              <a:t>Положение о премировании</a:t>
            </a:r>
            <a:endParaRPr lang="ru-RU" sz="2400" b="1" u="sng" dirty="0"/>
          </a:p>
        </p:txBody>
      </p:sp>
      <p:sp>
        <p:nvSpPr>
          <p:cNvPr id="3" name="Содержимое 2"/>
          <p:cNvSpPr>
            <a:spLocks noGrp="1"/>
          </p:cNvSpPr>
          <p:nvPr>
            <p:ph idx="1"/>
          </p:nvPr>
        </p:nvSpPr>
        <p:spPr>
          <a:xfrm>
            <a:off x="323528" y="4725144"/>
            <a:ext cx="6633785" cy="1316219"/>
          </a:xfrm>
        </p:spPr>
        <p:txBody>
          <a:bodyPr/>
          <a:lstStyle/>
          <a:p>
            <a:r>
              <a:rPr lang="ru-RU" sz="2000" b="1" dirty="0" smtClean="0">
                <a:solidFill>
                  <a:srgbClr val="7030A0"/>
                </a:solidFill>
              </a:rPr>
              <a:t>Поощрение работников</a:t>
            </a:r>
          </a:p>
          <a:p>
            <a:r>
              <a:rPr lang="ru-RU" dirty="0" smtClean="0"/>
              <a:t>Трудовой кодекс РФ  часть 1 ст.191 – поощрения работников</a:t>
            </a:r>
            <a:endParaRPr lang="ru-R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360040"/>
          </a:xfrm>
        </p:spPr>
        <p:txBody>
          <a:bodyPr>
            <a:normAutofit fontScale="90000"/>
          </a:bodyPr>
          <a:lstStyle/>
          <a:p>
            <a:pPr algn="ctr"/>
            <a:r>
              <a:rPr lang="ru-RU" sz="2000" b="1" dirty="0" smtClean="0"/>
              <a:t>Проверка кадров</a:t>
            </a:r>
            <a:endParaRPr lang="ru-RU" sz="2000" b="1" dirty="0"/>
          </a:p>
        </p:txBody>
      </p:sp>
      <p:graphicFrame>
        <p:nvGraphicFramePr>
          <p:cNvPr id="4" name="Содержимое 3"/>
          <p:cNvGraphicFramePr>
            <a:graphicFrameLocks noGrp="1"/>
          </p:cNvGraphicFramePr>
          <p:nvPr>
            <p:ph idx="1"/>
          </p:nvPr>
        </p:nvGraphicFramePr>
        <p:xfrm>
          <a:off x="323528" y="692697"/>
          <a:ext cx="8136904" cy="5996433"/>
        </p:xfrm>
        <a:graphic>
          <a:graphicData uri="http://schemas.openxmlformats.org/drawingml/2006/table">
            <a:tbl>
              <a:tblPr firstRow="1" bandRow="1">
                <a:tableStyleId>{5C22544A-7EE6-4342-B048-85BDC9FD1C3A}</a:tableStyleId>
              </a:tblPr>
              <a:tblGrid>
                <a:gridCol w="2855756">
                  <a:extLst>
                    <a:ext uri="{9D8B030D-6E8A-4147-A177-3AD203B41FA5}">
                      <a16:colId xmlns:a16="http://schemas.microsoft.com/office/drawing/2014/main" val="20000"/>
                    </a:ext>
                  </a:extLst>
                </a:gridCol>
                <a:gridCol w="2568847">
                  <a:extLst>
                    <a:ext uri="{9D8B030D-6E8A-4147-A177-3AD203B41FA5}">
                      <a16:colId xmlns:a16="http://schemas.microsoft.com/office/drawing/2014/main" val="20001"/>
                    </a:ext>
                  </a:extLst>
                </a:gridCol>
                <a:gridCol w="2712301">
                  <a:extLst>
                    <a:ext uri="{9D8B030D-6E8A-4147-A177-3AD203B41FA5}">
                      <a16:colId xmlns:a16="http://schemas.microsoft.com/office/drawing/2014/main" val="20002"/>
                    </a:ext>
                  </a:extLst>
                </a:gridCol>
              </a:tblGrid>
              <a:tr h="684512">
                <a:tc>
                  <a:txBody>
                    <a:bodyPr/>
                    <a:lstStyle/>
                    <a:p>
                      <a:r>
                        <a:rPr lang="ru-RU" dirty="0" smtClean="0"/>
                        <a:t>Документы для проверки</a:t>
                      </a:r>
                      <a:endParaRPr lang="ru-RU" dirty="0"/>
                    </a:p>
                  </a:txBody>
                  <a:tcPr/>
                </a:tc>
                <a:tc>
                  <a:txBody>
                    <a:bodyPr/>
                    <a:lstStyle/>
                    <a:p>
                      <a:r>
                        <a:rPr lang="ru-RU" dirty="0" smtClean="0"/>
                        <a:t>Нормативный акт</a:t>
                      </a:r>
                      <a:endParaRPr lang="ru-RU" dirty="0"/>
                    </a:p>
                  </a:txBody>
                  <a:tcPr/>
                </a:tc>
                <a:tc>
                  <a:txBody>
                    <a:bodyPr/>
                    <a:lstStyle/>
                    <a:p>
                      <a:r>
                        <a:rPr lang="ru-RU" dirty="0" smtClean="0"/>
                        <a:t>Проверяемые документы</a:t>
                      </a:r>
                      <a:endParaRPr lang="ru-RU" dirty="0"/>
                    </a:p>
                  </a:txBody>
                  <a:tcPr/>
                </a:tc>
                <a:extLst>
                  <a:ext uri="{0D108BD9-81ED-4DB2-BD59-A6C34878D82A}">
                    <a16:rowId xmlns:a16="http://schemas.microsoft.com/office/drawing/2014/main" val="10000"/>
                  </a:ext>
                </a:extLst>
              </a:tr>
              <a:tr h="782299">
                <a:tc>
                  <a:txBody>
                    <a:bodyPr/>
                    <a:lstStyle/>
                    <a:p>
                      <a:r>
                        <a:rPr lang="ru-RU" sz="1400" dirty="0" smtClean="0"/>
                        <a:t>Внутренний</a:t>
                      </a:r>
                      <a:r>
                        <a:rPr lang="ru-RU" sz="1400" baseline="0" dirty="0" smtClean="0"/>
                        <a:t> распорядок</a:t>
                      </a:r>
                    </a:p>
                    <a:p>
                      <a:r>
                        <a:rPr lang="ru-RU" sz="1400" baseline="0" dirty="0" smtClean="0"/>
                        <a:t>(правила);дисциплина труда (положение)</a:t>
                      </a:r>
                      <a:endParaRPr lang="ru-RU" sz="1400" dirty="0"/>
                    </a:p>
                  </a:txBody>
                  <a:tcPr/>
                </a:tc>
                <a:tc>
                  <a:txBody>
                    <a:bodyPr/>
                    <a:lstStyle/>
                    <a:p>
                      <a:r>
                        <a:rPr lang="ru-RU" dirty="0" smtClean="0"/>
                        <a:t>Ст.15,189,190,191 ТК РФ</a:t>
                      </a:r>
                      <a:endParaRPr lang="ru-RU" dirty="0"/>
                    </a:p>
                  </a:txBody>
                  <a:tcPr/>
                </a:tc>
                <a:tc>
                  <a:txBody>
                    <a:bodyPr/>
                    <a:lstStyle/>
                    <a:p>
                      <a:r>
                        <a:rPr lang="ru-RU" sz="1400" dirty="0" smtClean="0"/>
                        <a:t>Положение внутреннего</a:t>
                      </a:r>
                      <a:r>
                        <a:rPr lang="ru-RU" sz="1400" baseline="0" dirty="0" smtClean="0"/>
                        <a:t> распорядка</a:t>
                      </a:r>
                      <a:endParaRPr lang="ru-RU" sz="1400" dirty="0"/>
                    </a:p>
                  </a:txBody>
                  <a:tcPr/>
                </a:tc>
                <a:extLst>
                  <a:ext uri="{0D108BD9-81ED-4DB2-BD59-A6C34878D82A}">
                    <a16:rowId xmlns:a16="http://schemas.microsoft.com/office/drawing/2014/main" val="10001"/>
                  </a:ext>
                </a:extLst>
              </a:tr>
              <a:tr h="1694982">
                <a:tc>
                  <a:txBody>
                    <a:bodyPr/>
                    <a:lstStyle/>
                    <a:p>
                      <a:r>
                        <a:rPr lang="ru-RU" sz="1400" dirty="0" smtClean="0"/>
                        <a:t>Порядок проведения аттестации;</a:t>
                      </a:r>
                    </a:p>
                    <a:p>
                      <a:r>
                        <a:rPr lang="ru-RU" sz="1400" dirty="0" smtClean="0"/>
                        <a:t>Повышение квалификации (программа</a:t>
                      </a:r>
                      <a:r>
                        <a:rPr lang="ru-RU" sz="1400" baseline="0" dirty="0" smtClean="0"/>
                        <a:t> на 15,16 год)</a:t>
                      </a:r>
                      <a:endParaRPr lang="ru-RU" sz="1400" dirty="0"/>
                    </a:p>
                  </a:txBody>
                  <a:tcPr/>
                </a:tc>
                <a:tc>
                  <a:txBody>
                    <a:bodyPr/>
                    <a:lstStyle/>
                    <a:p>
                      <a:r>
                        <a:rPr lang="ru-RU" dirty="0" smtClean="0"/>
                        <a:t>Ст.81 ч.1.п.3</a:t>
                      </a:r>
                    </a:p>
                    <a:p>
                      <a:endParaRPr lang="ru-RU" dirty="0" smtClean="0"/>
                    </a:p>
                    <a:p>
                      <a:r>
                        <a:rPr lang="ru-RU" dirty="0" smtClean="0"/>
                        <a:t>Ст.196</a:t>
                      </a:r>
                      <a:endParaRPr lang="ru-RU" dirty="0"/>
                    </a:p>
                  </a:txBody>
                  <a:tcPr/>
                </a:tc>
                <a:tc>
                  <a:txBody>
                    <a:bodyPr/>
                    <a:lstStyle/>
                    <a:p>
                      <a:r>
                        <a:rPr lang="ru-RU" sz="1400" dirty="0" smtClean="0"/>
                        <a:t>Положение об аттестации;</a:t>
                      </a:r>
                    </a:p>
                    <a:p>
                      <a:r>
                        <a:rPr lang="ru-RU" sz="1400" dirty="0" smtClean="0"/>
                        <a:t>Программа</a:t>
                      </a:r>
                      <a:r>
                        <a:rPr lang="ru-RU" sz="1400" baseline="0" dirty="0" smtClean="0"/>
                        <a:t> повышения квалификации на конкретных специалистов и  причина</a:t>
                      </a:r>
                      <a:r>
                        <a:rPr lang="ru-RU" sz="1400" dirty="0" smtClean="0"/>
                        <a:t> </a:t>
                      </a:r>
                      <a:endParaRPr lang="ru-RU" sz="1400" dirty="0"/>
                    </a:p>
                  </a:txBody>
                  <a:tcPr/>
                </a:tc>
                <a:extLst>
                  <a:ext uri="{0D108BD9-81ED-4DB2-BD59-A6C34878D82A}">
                    <a16:rowId xmlns:a16="http://schemas.microsoft.com/office/drawing/2014/main" val="10002"/>
                  </a:ext>
                </a:extLst>
              </a:tr>
              <a:tr h="1302702">
                <a:tc>
                  <a:txBody>
                    <a:bodyPr/>
                    <a:lstStyle/>
                    <a:p>
                      <a:r>
                        <a:rPr lang="ru-RU" sz="1600" dirty="0" smtClean="0"/>
                        <a:t>Охрана труда</a:t>
                      </a:r>
                    </a:p>
                    <a:p>
                      <a:endParaRPr lang="ru-RU" sz="1600" dirty="0" smtClean="0"/>
                    </a:p>
                    <a:p>
                      <a:endParaRPr lang="ru-RU" sz="1600" dirty="0" smtClean="0"/>
                    </a:p>
                    <a:p>
                      <a:r>
                        <a:rPr lang="ru-RU" sz="1600" dirty="0" smtClean="0"/>
                        <a:t>Документы воинского учета </a:t>
                      </a:r>
                      <a:endParaRPr lang="ru-RU" sz="1600" dirty="0"/>
                    </a:p>
                  </a:txBody>
                  <a:tcPr/>
                </a:tc>
                <a:tc>
                  <a:txBody>
                    <a:bodyPr/>
                    <a:lstStyle/>
                    <a:p>
                      <a:r>
                        <a:rPr lang="ru-RU" dirty="0" smtClean="0"/>
                        <a:t>Ст.212 ТК РФ</a:t>
                      </a:r>
                    </a:p>
                    <a:p>
                      <a:endParaRPr lang="ru-RU" dirty="0" smtClean="0"/>
                    </a:p>
                    <a:p>
                      <a:r>
                        <a:rPr lang="ru-RU" baseline="0" dirty="0" smtClean="0"/>
                        <a:t>Ст.8  законов от  31.05.96г №61-ФЗ</a:t>
                      </a:r>
                    </a:p>
                    <a:p>
                      <a:r>
                        <a:rPr lang="ru-RU" baseline="0" dirty="0" smtClean="0"/>
                        <a:t>От 28.03.98 №53-ФЗ</a:t>
                      </a:r>
                      <a:endParaRPr lang="ru-RU" dirty="0" smtClean="0"/>
                    </a:p>
                  </a:txBody>
                  <a:tcPr/>
                </a:tc>
                <a:tc>
                  <a:txBody>
                    <a:bodyPr/>
                    <a:lstStyle/>
                    <a:p>
                      <a:r>
                        <a:rPr lang="ru-RU" sz="1400" dirty="0" smtClean="0"/>
                        <a:t>Инструкция о правилах по охране труда, правила пожарной безопасности, положения…</a:t>
                      </a:r>
                    </a:p>
                    <a:p>
                      <a:r>
                        <a:rPr lang="ru-RU" sz="1400" dirty="0" smtClean="0"/>
                        <a:t>Журналы регистрации по инструктажу</a:t>
                      </a:r>
                    </a:p>
                    <a:p>
                      <a:endParaRPr lang="ru-RU" dirty="0"/>
                    </a:p>
                  </a:txBody>
                  <a:tcPr/>
                </a:tc>
                <a:extLst>
                  <a:ext uri="{0D108BD9-81ED-4DB2-BD59-A6C34878D82A}">
                    <a16:rowId xmlns:a16="http://schemas.microsoft.com/office/drawing/2014/main" val="10003"/>
                  </a:ext>
                </a:extLst>
              </a:tr>
              <a:tr h="396582">
                <a:tc>
                  <a:txBody>
                    <a:bodyPr/>
                    <a:lstStyle/>
                    <a:p>
                      <a:r>
                        <a:rPr lang="ru-RU" sz="1400" dirty="0" smtClean="0">
                          <a:solidFill>
                            <a:srgbClr val="C00000"/>
                          </a:solidFill>
                        </a:rPr>
                        <a:t>Положение об</a:t>
                      </a:r>
                      <a:r>
                        <a:rPr lang="ru-RU" sz="1400" baseline="0" dirty="0" smtClean="0">
                          <a:solidFill>
                            <a:srgbClr val="C00000"/>
                          </a:solidFill>
                        </a:rPr>
                        <a:t> оплате труда и о материальном стимулировании (2,4,7)</a:t>
                      </a:r>
                      <a:endParaRPr lang="ru-RU" sz="1400" dirty="0">
                        <a:solidFill>
                          <a:srgbClr val="C00000"/>
                        </a:solidFill>
                      </a:endParaRPr>
                    </a:p>
                  </a:txBody>
                  <a:tcPr/>
                </a:tc>
                <a:tc>
                  <a:txBody>
                    <a:bodyPr/>
                    <a:lstStyle/>
                    <a:p>
                      <a:r>
                        <a:rPr lang="ru-RU" dirty="0" smtClean="0"/>
                        <a:t>Ст.135 ТК РФ</a:t>
                      </a:r>
                      <a:endParaRPr lang="ru-RU" dirty="0"/>
                    </a:p>
                  </a:txBody>
                  <a:tcPr/>
                </a:tc>
                <a:tc>
                  <a:txBody>
                    <a:bodyPr/>
                    <a:lstStyle/>
                    <a:p>
                      <a:r>
                        <a:rPr lang="ru-RU" dirty="0" smtClean="0"/>
                        <a:t>Положение (дополнительно обоснование, НПА</a:t>
                      </a:r>
                      <a:r>
                        <a:rPr lang="ru-RU" baseline="0" dirty="0" smtClean="0"/>
                        <a:t> и </a:t>
                      </a:r>
                      <a:r>
                        <a:rPr lang="ru-RU" dirty="0" smtClean="0"/>
                        <a:t> расчет) </a:t>
                      </a:r>
                      <a:endParaRPr lang="ru-RU" dirty="0"/>
                    </a:p>
                  </a:txBody>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360040"/>
          </a:xfrm>
        </p:spPr>
        <p:txBody>
          <a:bodyPr>
            <a:normAutofit fontScale="90000"/>
          </a:bodyPr>
          <a:lstStyle/>
          <a:p>
            <a:pPr algn="ctr"/>
            <a:r>
              <a:rPr lang="ru-RU" sz="2000" b="1" dirty="0" smtClean="0"/>
              <a:t>Проверка кадров</a:t>
            </a:r>
            <a:endParaRPr lang="ru-RU" sz="2000" b="1" dirty="0"/>
          </a:p>
        </p:txBody>
      </p:sp>
      <p:graphicFrame>
        <p:nvGraphicFramePr>
          <p:cNvPr id="4" name="Содержимое 3"/>
          <p:cNvGraphicFramePr>
            <a:graphicFrameLocks noGrp="1"/>
          </p:cNvGraphicFramePr>
          <p:nvPr>
            <p:ph idx="1"/>
          </p:nvPr>
        </p:nvGraphicFramePr>
        <p:xfrm>
          <a:off x="323528" y="548680"/>
          <a:ext cx="8136904" cy="5713284"/>
        </p:xfrm>
        <a:graphic>
          <a:graphicData uri="http://schemas.openxmlformats.org/drawingml/2006/table">
            <a:tbl>
              <a:tblPr firstRow="1" bandRow="1">
                <a:tableStyleId>{5C22544A-7EE6-4342-B048-85BDC9FD1C3A}</a:tableStyleId>
              </a:tblPr>
              <a:tblGrid>
                <a:gridCol w="2855756">
                  <a:extLst>
                    <a:ext uri="{9D8B030D-6E8A-4147-A177-3AD203B41FA5}">
                      <a16:colId xmlns:a16="http://schemas.microsoft.com/office/drawing/2014/main" val="20000"/>
                    </a:ext>
                  </a:extLst>
                </a:gridCol>
                <a:gridCol w="2568847">
                  <a:extLst>
                    <a:ext uri="{9D8B030D-6E8A-4147-A177-3AD203B41FA5}">
                      <a16:colId xmlns:a16="http://schemas.microsoft.com/office/drawing/2014/main" val="20001"/>
                    </a:ext>
                  </a:extLst>
                </a:gridCol>
                <a:gridCol w="2712301">
                  <a:extLst>
                    <a:ext uri="{9D8B030D-6E8A-4147-A177-3AD203B41FA5}">
                      <a16:colId xmlns:a16="http://schemas.microsoft.com/office/drawing/2014/main" val="20002"/>
                    </a:ext>
                  </a:extLst>
                </a:gridCol>
              </a:tblGrid>
              <a:tr h="865599">
                <a:tc>
                  <a:txBody>
                    <a:bodyPr/>
                    <a:lstStyle/>
                    <a:p>
                      <a:r>
                        <a:rPr lang="ru-RU" dirty="0" smtClean="0"/>
                        <a:t>Документы для проверки</a:t>
                      </a:r>
                      <a:endParaRPr lang="ru-RU" dirty="0"/>
                    </a:p>
                  </a:txBody>
                  <a:tcPr/>
                </a:tc>
                <a:tc>
                  <a:txBody>
                    <a:bodyPr/>
                    <a:lstStyle/>
                    <a:p>
                      <a:r>
                        <a:rPr lang="ru-RU" dirty="0" smtClean="0"/>
                        <a:t>Нормативный акт</a:t>
                      </a:r>
                      <a:endParaRPr lang="ru-RU" dirty="0"/>
                    </a:p>
                  </a:txBody>
                  <a:tcPr/>
                </a:tc>
                <a:tc>
                  <a:txBody>
                    <a:bodyPr/>
                    <a:lstStyle/>
                    <a:p>
                      <a:r>
                        <a:rPr lang="ru-RU" dirty="0" smtClean="0"/>
                        <a:t>Проверяемые документы</a:t>
                      </a:r>
                      <a:endParaRPr lang="ru-RU" dirty="0"/>
                    </a:p>
                  </a:txBody>
                  <a:tcPr/>
                </a:tc>
                <a:extLst>
                  <a:ext uri="{0D108BD9-81ED-4DB2-BD59-A6C34878D82A}">
                    <a16:rowId xmlns:a16="http://schemas.microsoft.com/office/drawing/2014/main" val="10000"/>
                  </a:ext>
                </a:extLst>
              </a:tr>
              <a:tr h="1369280">
                <a:tc>
                  <a:txBody>
                    <a:bodyPr/>
                    <a:lstStyle/>
                    <a:p>
                      <a:r>
                        <a:rPr lang="ru-RU" sz="1600" dirty="0" smtClean="0"/>
                        <a:t>Формы расчета о составных частях </a:t>
                      </a:r>
                      <a:r>
                        <a:rPr lang="ru-RU" sz="1600" dirty="0" err="1" smtClean="0"/>
                        <a:t>з\платы</a:t>
                      </a:r>
                      <a:r>
                        <a:rPr lang="ru-RU" sz="1600" dirty="0" smtClean="0"/>
                        <a:t>, листка нетрудоспособности, расчета </a:t>
                      </a:r>
                      <a:r>
                        <a:rPr lang="ru-RU" sz="1600" dirty="0" err="1" smtClean="0"/>
                        <a:t>сред.з</a:t>
                      </a:r>
                      <a:r>
                        <a:rPr lang="ru-RU" sz="1600" dirty="0" smtClean="0"/>
                        <a:t>/</a:t>
                      </a:r>
                      <a:r>
                        <a:rPr lang="ru-RU" sz="1600" dirty="0" err="1" smtClean="0"/>
                        <a:t>пл</a:t>
                      </a:r>
                      <a:r>
                        <a:rPr lang="ru-RU" sz="1600" baseline="0" dirty="0" smtClean="0"/>
                        <a:t> отпускных</a:t>
                      </a:r>
                      <a:endParaRPr lang="ru-RU" sz="1600" dirty="0"/>
                    </a:p>
                  </a:txBody>
                  <a:tcPr/>
                </a:tc>
                <a:tc>
                  <a:txBody>
                    <a:bodyPr/>
                    <a:lstStyle/>
                    <a:p>
                      <a:r>
                        <a:rPr lang="ru-RU" dirty="0" smtClean="0"/>
                        <a:t>Ст.136 ТК РФ</a:t>
                      </a:r>
                      <a:endParaRPr lang="ru-RU" dirty="0"/>
                    </a:p>
                  </a:txBody>
                  <a:tcPr/>
                </a:tc>
                <a:tc>
                  <a:txBody>
                    <a:bodyPr/>
                    <a:lstStyle/>
                    <a:p>
                      <a:r>
                        <a:rPr lang="ru-RU" sz="1400" dirty="0" smtClean="0"/>
                        <a:t>Положение и приложение с расчетом (обоснование надбавок и стимулирующих надбавок)</a:t>
                      </a:r>
                      <a:endParaRPr lang="ru-RU" sz="1400" dirty="0"/>
                    </a:p>
                  </a:txBody>
                  <a:tcPr/>
                </a:tc>
                <a:extLst>
                  <a:ext uri="{0D108BD9-81ED-4DB2-BD59-A6C34878D82A}">
                    <a16:rowId xmlns:a16="http://schemas.microsoft.com/office/drawing/2014/main" val="10001"/>
                  </a:ext>
                </a:extLst>
              </a:tr>
              <a:tr h="1234449">
                <a:tc>
                  <a:txBody>
                    <a:bodyPr/>
                    <a:lstStyle/>
                    <a:p>
                      <a:r>
                        <a:rPr lang="ru-RU" sz="1600" dirty="0" smtClean="0"/>
                        <a:t>Порядок и  размеры возмещения расходов, связанных со служебными  командировками</a:t>
                      </a:r>
                      <a:endParaRPr lang="ru-RU" sz="1600" dirty="0"/>
                    </a:p>
                  </a:txBody>
                  <a:tcPr/>
                </a:tc>
                <a:tc>
                  <a:txBody>
                    <a:bodyPr/>
                    <a:lstStyle/>
                    <a:p>
                      <a:r>
                        <a:rPr lang="ru-RU" dirty="0" smtClean="0"/>
                        <a:t>Ст.168 ТК РФ</a:t>
                      </a:r>
                      <a:endParaRPr lang="ru-RU" dirty="0"/>
                    </a:p>
                  </a:txBody>
                  <a:tcPr/>
                </a:tc>
                <a:tc>
                  <a:txBody>
                    <a:bodyPr/>
                    <a:lstStyle/>
                    <a:p>
                      <a:r>
                        <a:rPr lang="ru-RU" sz="1400" dirty="0" smtClean="0"/>
                        <a:t>Учетная политика с приложениями, </a:t>
                      </a:r>
                    </a:p>
                    <a:p>
                      <a:r>
                        <a:rPr lang="ru-RU" sz="1400" dirty="0" smtClean="0"/>
                        <a:t>Положение о служебных командировках (на разных видах</a:t>
                      </a:r>
                      <a:r>
                        <a:rPr lang="ru-RU" sz="1400" baseline="0" dirty="0" smtClean="0"/>
                        <a:t> транспорта).</a:t>
                      </a:r>
                      <a:endParaRPr lang="ru-RU" sz="1400" dirty="0"/>
                    </a:p>
                  </a:txBody>
                  <a:tcPr/>
                </a:tc>
                <a:extLst>
                  <a:ext uri="{0D108BD9-81ED-4DB2-BD59-A6C34878D82A}">
                    <a16:rowId xmlns:a16="http://schemas.microsoft.com/office/drawing/2014/main" val="10002"/>
                  </a:ext>
                </a:extLst>
              </a:tr>
              <a:tr h="779144">
                <a:tc>
                  <a:txBody>
                    <a:bodyPr/>
                    <a:lstStyle/>
                    <a:p>
                      <a:r>
                        <a:rPr lang="ru-RU" sz="1600" dirty="0" smtClean="0"/>
                        <a:t>Персональные данные;</a:t>
                      </a:r>
                    </a:p>
                    <a:p>
                      <a:r>
                        <a:rPr lang="ru-RU" sz="1600" dirty="0" smtClean="0"/>
                        <a:t>График отпусков, приказы</a:t>
                      </a:r>
                      <a:endParaRPr lang="ru-RU" sz="1600" dirty="0"/>
                    </a:p>
                  </a:txBody>
                  <a:tcPr/>
                </a:tc>
                <a:tc>
                  <a:txBody>
                    <a:bodyPr/>
                    <a:lstStyle/>
                    <a:p>
                      <a:r>
                        <a:rPr lang="ru-RU" dirty="0" smtClean="0"/>
                        <a:t>Ст.86-88 ТК РФ</a:t>
                      </a:r>
                    </a:p>
                    <a:p>
                      <a:r>
                        <a:rPr lang="ru-RU" dirty="0" smtClean="0"/>
                        <a:t>Ст.123</a:t>
                      </a:r>
                      <a:endParaRPr lang="ru-RU" dirty="0"/>
                    </a:p>
                  </a:txBody>
                  <a:tcPr/>
                </a:tc>
                <a:tc>
                  <a:txBody>
                    <a:bodyPr/>
                    <a:lstStyle/>
                    <a:p>
                      <a:r>
                        <a:rPr lang="ru-RU" sz="1400" dirty="0" smtClean="0"/>
                        <a:t>Положение о защите персональных данных;</a:t>
                      </a:r>
                    </a:p>
                    <a:p>
                      <a:r>
                        <a:rPr lang="ru-RU" sz="1400" dirty="0" smtClean="0"/>
                        <a:t>График отпусков,</a:t>
                      </a:r>
                    </a:p>
                  </a:txBody>
                  <a:tcPr/>
                </a:tc>
                <a:extLst>
                  <a:ext uri="{0D108BD9-81ED-4DB2-BD59-A6C34878D82A}">
                    <a16:rowId xmlns:a16="http://schemas.microsoft.com/office/drawing/2014/main" val="10003"/>
                  </a:ext>
                </a:extLst>
              </a:tr>
              <a:tr h="1464812">
                <a:tc>
                  <a:txBody>
                    <a:bodyPr/>
                    <a:lstStyle/>
                    <a:p>
                      <a:r>
                        <a:rPr lang="ru-RU" sz="1600" dirty="0" smtClean="0">
                          <a:solidFill>
                            <a:srgbClr val="C00000"/>
                          </a:solidFill>
                        </a:rPr>
                        <a:t>Трудовые договоры, </a:t>
                      </a:r>
                      <a:r>
                        <a:rPr lang="ru-RU" sz="1600" dirty="0" err="1" smtClean="0">
                          <a:solidFill>
                            <a:srgbClr val="C00000"/>
                          </a:solidFill>
                        </a:rPr>
                        <a:t>кантракты</a:t>
                      </a:r>
                      <a:r>
                        <a:rPr lang="ru-RU" sz="1600" dirty="0" smtClean="0">
                          <a:solidFill>
                            <a:srgbClr val="C00000"/>
                          </a:solidFill>
                        </a:rPr>
                        <a:t>, </a:t>
                      </a:r>
                    </a:p>
                    <a:p>
                      <a:r>
                        <a:rPr lang="ru-RU" sz="1600" dirty="0" smtClean="0">
                          <a:solidFill>
                            <a:srgbClr val="C00000"/>
                          </a:solidFill>
                        </a:rPr>
                        <a:t>Штатное расписание</a:t>
                      </a:r>
                      <a:endParaRPr lang="ru-RU" sz="1600" dirty="0">
                        <a:solidFill>
                          <a:srgbClr val="C00000"/>
                        </a:solidFill>
                      </a:endParaRPr>
                    </a:p>
                  </a:txBody>
                  <a:tcPr/>
                </a:tc>
                <a:tc>
                  <a:txBody>
                    <a:bodyPr/>
                    <a:lstStyle/>
                    <a:p>
                      <a:r>
                        <a:rPr lang="ru-RU" dirty="0" smtClean="0">
                          <a:solidFill>
                            <a:srgbClr val="C00000"/>
                          </a:solidFill>
                        </a:rPr>
                        <a:t>Ст.16,56-57,67 ТК РФ</a:t>
                      </a:r>
                      <a:endParaRPr lang="ru-RU" dirty="0">
                        <a:solidFill>
                          <a:srgbClr val="C00000"/>
                        </a:solidFill>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solidFill>
                            <a:srgbClr val="C00000"/>
                          </a:solidFill>
                        </a:rPr>
                        <a:t>Трудовые договоры, изменения (доп.соглашения)</a:t>
                      </a:r>
                    </a:p>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solidFill>
                            <a:srgbClr val="C00000"/>
                          </a:solidFill>
                        </a:rPr>
                        <a:t>штатное расписание</a:t>
                      </a:r>
                    </a:p>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t>(виды оплат по факту начисления)</a:t>
                      </a:r>
                    </a:p>
                    <a:p>
                      <a:endParaRPr lang="ru-RU" sz="1600" dirty="0"/>
                    </a:p>
                  </a:txBody>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360040"/>
          </a:xfrm>
        </p:spPr>
        <p:txBody>
          <a:bodyPr>
            <a:normAutofit fontScale="90000"/>
          </a:bodyPr>
          <a:lstStyle/>
          <a:p>
            <a:pPr algn="ctr"/>
            <a:r>
              <a:rPr lang="ru-RU" sz="2000" b="1" dirty="0" smtClean="0"/>
              <a:t>Проверка кадров</a:t>
            </a:r>
            <a:endParaRPr lang="ru-RU" sz="2000" b="1" dirty="0"/>
          </a:p>
        </p:txBody>
      </p:sp>
      <p:graphicFrame>
        <p:nvGraphicFramePr>
          <p:cNvPr id="4" name="Содержимое 3"/>
          <p:cNvGraphicFramePr>
            <a:graphicFrameLocks noGrp="1"/>
          </p:cNvGraphicFramePr>
          <p:nvPr>
            <p:ph idx="1"/>
          </p:nvPr>
        </p:nvGraphicFramePr>
        <p:xfrm>
          <a:off x="323528" y="548680"/>
          <a:ext cx="8424936" cy="5924194"/>
        </p:xfrm>
        <a:graphic>
          <a:graphicData uri="http://schemas.openxmlformats.org/drawingml/2006/table">
            <a:tbl>
              <a:tblPr firstRow="1" bandRow="1">
                <a:tableStyleId>{5C22544A-7EE6-4342-B048-85BDC9FD1C3A}</a:tableStyleId>
              </a:tblPr>
              <a:tblGrid>
                <a:gridCol w="2304256">
                  <a:extLst>
                    <a:ext uri="{9D8B030D-6E8A-4147-A177-3AD203B41FA5}">
                      <a16:colId xmlns:a16="http://schemas.microsoft.com/office/drawing/2014/main" val="20000"/>
                    </a:ext>
                  </a:extLst>
                </a:gridCol>
                <a:gridCol w="3120347">
                  <a:extLst>
                    <a:ext uri="{9D8B030D-6E8A-4147-A177-3AD203B41FA5}">
                      <a16:colId xmlns:a16="http://schemas.microsoft.com/office/drawing/2014/main" val="20001"/>
                    </a:ext>
                  </a:extLst>
                </a:gridCol>
                <a:gridCol w="3000333">
                  <a:extLst>
                    <a:ext uri="{9D8B030D-6E8A-4147-A177-3AD203B41FA5}">
                      <a16:colId xmlns:a16="http://schemas.microsoft.com/office/drawing/2014/main" val="20002"/>
                    </a:ext>
                  </a:extLst>
                </a:gridCol>
              </a:tblGrid>
              <a:tr h="720080">
                <a:tc>
                  <a:txBody>
                    <a:bodyPr/>
                    <a:lstStyle/>
                    <a:p>
                      <a:r>
                        <a:rPr lang="ru-RU" dirty="0" smtClean="0"/>
                        <a:t>Документы для проверки</a:t>
                      </a:r>
                      <a:endParaRPr lang="ru-RU" dirty="0"/>
                    </a:p>
                  </a:txBody>
                  <a:tcPr/>
                </a:tc>
                <a:tc>
                  <a:txBody>
                    <a:bodyPr/>
                    <a:lstStyle/>
                    <a:p>
                      <a:r>
                        <a:rPr lang="ru-RU" dirty="0" smtClean="0"/>
                        <a:t>Нормативный акт</a:t>
                      </a:r>
                      <a:endParaRPr lang="ru-RU" dirty="0"/>
                    </a:p>
                  </a:txBody>
                  <a:tcPr/>
                </a:tc>
                <a:tc>
                  <a:txBody>
                    <a:bodyPr/>
                    <a:lstStyle/>
                    <a:p>
                      <a:r>
                        <a:rPr lang="ru-RU" dirty="0" smtClean="0"/>
                        <a:t>Проверяемые документы</a:t>
                      </a:r>
                      <a:endParaRPr lang="ru-RU" dirty="0"/>
                    </a:p>
                  </a:txBody>
                  <a:tcPr/>
                </a:tc>
                <a:extLst>
                  <a:ext uri="{0D108BD9-81ED-4DB2-BD59-A6C34878D82A}">
                    <a16:rowId xmlns:a16="http://schemas.microsoft.com/office/drawing/2014/main" val="10000"/>
                  </a:ext>
                </a:extLst>
              </a:tr>
              <a:tr h="845474">
                <a:tc>
                  <a:txBody>
                    <a:bodyPr/>
                    <a:lstStyle/>
                    <a:p>
                      <a:r>
                        <a:rPr lang="ru-RU" sz="1600" dirty="0" smtClean="0"/>
                        <a:t>Табель рабочего времени</a:t>
                      </a:r>
                      <a:endParaRPr lang="ru-RU" sz="1600" dirty="0"/>
                    </a:p>
                  </a:txBody>
                  <a:tcPr/>
                </a:tc>
                <a:tc>
                  <a:txBody>
                    <a:bodyPr/>
                    <a:lstStyle/>
                    <a:p>
                      <a:r>
                        <a:rPr lang="ru-RU" sz="1400" dirty="0" smtClean="0"/>
                        <a:t>Ст. 91 ТК РФ</a:t>
                      </a:r>
                    </a:p>
                    <a:p>
                      <a:r>
                        <a:rPr lang="ru-RU" sz="1400" dirty="0" smtClean="0"/>
                        <a:t>Учетная политика</a:t>
                      </a:r>
                    </a:p>
                    <a:p>
                      <a:r>
                        <a:rPr lang="ru-RU" sz="1400" dirty="0" smtClean="0"/>
                        <a:t>Приказ №52н (новая форма) </a:t>
                      </a:r>
                      <a:endParaRPr lang="ru-RU" sz="1400" dirty="0"/>
                    </a:p>
                  </a:txBody>
                  <a:tcPr/>
                </a:tc>
                <a:tc>
                  <a:txBody>
                    <a:bodyPr/>
                    <a:lstStyle/>
                    <a:p>
                      <a:r>
                        <a:rPr lang="ru-RU" sz="1400" dirty="0" smtClean="0"/>
                        <a:t>График документооборота, </a:t>
                      </a:r>
                    </a:p>
                    <a:p>
                      <a:r>
                        <a:rPr lang="ru-RU" sz="1400" dirty="0" smtClean="0"/>
                        <a:t>Табеля (с условными обозначениями) </a:t>
                      </a:r>
                      <a:endParaRPr lang="ru-RU" sz="1400" dirty="0"/>
                    </a:p>
                  </a:txBody>
                  <a:tcPr/>
                </a:tc>
                <a:extLst>
                  <a:ext uri="{0D108BD9-81ED-4DB2-BD59-A6C34878D82A}">
                    <a16:rowId xmlns:a16="http://schemas.microsoft.com/office/drawing/2014/main" val="10001"/>
                  </a:ext>
                </a:extLst>
              </a:tr>
              <a:tr h="1584176">
                <a:tc>
                  <a:txBody>
                    <a:bodyPr/>
                    <a:lstStyle/>
                    <a:p>
                      <a:r>
                        <a:rPr lang="ru-RU" sz="1400" dirty="0" smtClean="0"/>
                        <a:t>Приказы по личному составу;</a:t>
                      </a:r>
                    </a:p>
                    <a:p>
                      <a:r>
                        <a:rPr lang="ru-RU" sz="1400" dirty="0" smtClean="0"/>
                        <a:t>Личные карточки;</a:t>
                      </a:r>
                    </a:p>
                    <a:p>
                      <a:endParaRPr lang="ru-RU" sz="1400" dirty="0" smtClean="0"/>
                    </a:p>
                    <a:p>
                      <a:r>
                        <a:rPr lang="ru-RU" sz="1400" dirty="0" smtClean="0"/>
                        <a:t>Трудовые книжки;</a:t>
                      </a:r>
                    </a:p>
                    <a:p>
                      <a:endParaRPr lang="ru-RU" sz="1400" dirty="0" smtClean="0"/>
                    </a:p>
                    <a:p>
                      <a:endParaRPr lang="ru-RU" sz="1400" dirty="0" smtClean="0"/>
                    </a:p>
                    <a:p>
                      <a:r>
                        <a:rPr lang="ru-RU" sz="1400" dirty="0" smtClean="0"/>
                        <a:t>Книга учета движения трудовых книжек </a:t>
                      </a:r>
                      <a:endParaRPr lang="ru-RU" sz="1400" dirty="0"/>
                    </a:p>
                  </a:txBody>
                  <a:tcPr/>
                </a:tc>
                <a:tc>
                  <a:txBody>
                    <a:bodyPr/>
                    <a:lstStyle/>
                    <a:p>
                      <a:r>
                        <a:rPr lang="ru-RU" sz="1400" i="1" dirty="0" smtClean="0"/>
                        <a:t>График документооборота;</a:t>
                      </a:r>
                    </a:p>
                    <a:p>
                      <a:endParaRPr lang="ru-RU" sz="1400" i="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ru-RU" sz="1400" i="1" dirty="0" smtClean="0"/>
                        <a:t>Постановление</a:t>
                      </a:r>
                      <a:r>
                        <a:rPr lang="ru-RU" sz="1400" i="1" baseline="0" dirty="0" smtClean="0"/>
                        <a:t> №225 от 16.04.2003</a:t>
                      </a:r>
                      <a:endParaRPr lang="ru-RU" sz="1400" i="1" dirty="0" smtClean="0"/>
                    </a:p>
                    <a:p>
                      <a:r>
                        <a:rPr lang="ru-RU" sz="1400" i="1" dirty="0" smtClean="0"/>
                        <a:t>Ст.66 ТК РФ; ст.309</a:t>
                      </a:r>
                      <a:r>
                        <a:rPr lang="ru-RU" sz="1400" i="1" baseline="0" dirty="0" smtClean="0"/>
                        <a:t> ТК</a:t>
                      </a:r>
                      <a:endParaRPr lang="ru-RU" sz="1400" i="1" dirty="0" smtClean="0"/>
                    </a:p>
                    <a:p>
                      <a:endParaRPr lang="ru-RU" sz="1400" i="1" dirty="0" smtClean="0"/>
                    </a:p>
                    <a:p>
                      <a:r>
                        <a:rPr lang="ru-RU" sz="1400" i="1" dirty="0" smtClean="0"/>
                        <a:t>П.41 правил ведения и хранения трудовых книжек;</a:t>
                      </a:r>
                    </a:p>
                    <a:p>
                      <a:r>
                        <a:rPr lang="ru-RU" sz="1400" i="1" dirty="0" smtClean="0"/>
                        <a:t>Постановление</a:t>
                      </a:r>
                      <a:r>
                        <a:rPr lang="ru-RU" sz="1400" i="1" baseline="0" dirty="0" smtClean="0"/>
                        <a:t> №225 от 16.04.2003</a:t>
                      </a:r>
                      <a:endParaRPr lang="ru-RU" sz="1400" i="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t>Сформированные личные дела и карточки (пакет документов);</a:t>
                      </a:r>
                    </a:p>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t>Соответствие должностей по приказам и в трудовых книжках, в личной карточке и в штатном расписании</a:t>
                      </a:r>
                    </a:p>
                    <a:p>
                      <a:r>
                        <a:rPr lang="ru-RU" sz="1400" dirty="0" smtClean="0"/>
                        <a:t>Книгу хранить 75 лет, страницы пронумерованы, сброшюрована и пронумерована, заверена руководителем</a:t>
                      </a:r>
                      <a:endParaRPr lang="ru-RU" sz="1400" dirty="0"/>
                    </a:p>
                  </a:txBody>
                  <a:tcPr/>
                </a:tc>
                <a:extLst>
                  <a:ext uri="{0D108BD9-81ED-4DB2-BD59-A6C34878D82A}">
                    <a16:rowId xmlns:a16="http://schemas.microsoft.com/office/drawing/2014/main" val="10002"/>
                  </a:ext>
                </a:extLst>
              </a:tr>
              <a:tr h="540542">
                <a:tc>
                  <a:txBody>
                    <a:bodyPr/>
                    <a:lstStyle/>
                    <a:p>
                      <a:r>
                        <a:rPr lang="ru-RU" sz="1400" dirty="0" smtClean="0"/>
                        <a:t>Должностные инструкции  на сотрудников</a:t>
                      </a:r>
                      <a:endParaRPr lang="ru-RU" sz="1400" dirty="0"/>
                    </a:p>
                  </a:txBody>
                  <a:tcPr/>
                </a:tc>
                <a:tc>
                  <a:txBody>
                    <a:bodyPr/>
                    <a:lstStyle/>
                    <a:p>
                      <a:r>
                        <a:rPr lang="ru-RU" sz="1600" i="1" dirty="0" smtClean="0"/>
                        <a:t>Письмо </a:t>
                      </a:r>
                      <a:r>
                        <a:rPr lang="ru-RU" sz="1600" i="1" dirty="0" err="1" smtClean="0"/>
                        <a:t>Роструда</a:t>
                      </a:r>
                      <a:r>
                        <a:rPr lang="ru-RU" sz="1600" i="1" dirty="0" smtClean="0"/>
                        <a:t> от 09.08.2007</a:t>
                      </a:r>
                    </a:p>
                    <a:p>
                      <a:r>
                        <a:rPr lang="ru-RU" sz="1600" i="1" dirty="0" smtClean="0"/>
                        <a:t> №3042-6-0</a:t>
                      </a:r>
                    </a:p>
                    <a:p>
                      <a:r>
                        <a:rPr lang="ru-RU" sz="1600" i="1" dirty="0" smtClean="0"/>
                        <a:t>Учетная политика</a:t>
                      </a:r>
                      <a:endParaRPr lang="ru-RU" sz="1600" i="1"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smtClean="0"/>
                        <a:t>Должностные инструкции  на сотрудников</a:t>
                      </a:r>
                    </a:p>
                    <a:p>
                      <a:endParaRPr lang="ru-RU" sz="1400" dirty="0" smtClean="0"/>
                    </a:p>
                  </a:txBody>
                  <a:tcPr/>
                </a:tc>
                <a:extLst>
                  <a:ext uri="{0D108BD9-81ED-4DB2-BD59-A6C34878D82A}">
                    <a16:rowId xmlns:a16="http://schemas.microsoft.com/office/drawing/2014/main" val="10003"/>
                  </a:ext>
                </a:extLst>
              </a:tr>
              <a:tr h="865192">
                <a:tc>
                  <a:txBody>
                    <a:bodyPr/>
                    <a:lstStyle/>
                    <a:p>
                      <a:r>
                        <a:rPr lang="ru-RU" sz="1600" dirty="0" smtClean="0">
                          <a:solidFill>
                            <a:srgbClr val="C00000"/>
                          </a:solidFill>
                        </a:rPr>
                        <a:t>Расчет </a:t>
                      </a:r>
                      <a:r>
                        <a:rPr lang="ru-RU" sz="1600" dirty="0" err="1" smtClean="0">
                          <a:solidFill>
                            <a:srgbClr val="C00000"/>
                          </a:solidFill>
                        </a:rPr>
                        <a:t>ср.з</a:t>
                      </a:r>
                      <a:r>
                        <a:rPr lang="ru-RU" sz="1600" dirty="0" smtClean="0">
                          <a:solidFill>
                            <a:srgbClr val="C00000"/>
                          </a:solidFill>
                        </a:rPr>
                        <a:t>/платы</a:t>
                      </a:r>
                      <a:r>
                        <a:rPr lang="ru-RU" sz="1600" baseline="0" dirty="0" smtClean="0">
                          <a:solidFill>
                            <a:srgbClr val="C00000"/>
                          </a:solidFill>
                        </a:rPr>
                        <a:t> в </a:t>
                      </a:r>
                      <a:r>
                        <a:rPr lang="ru-RU" sz="1600" baseline="0" dirty="0" err="1" smtClean="0">
                          <a:solidFill>
                            <a:srgbClr val="C00000"/>
                          </a:solidFill>
                        </a:rPr>
                        <a:t>пп</a:t>
                      </a:r>
                      <a:r>
                        <a:rPr lang="ru-RU" sz="1600" baseline="0" dirty="0" smtClean="0">
                          <a:solidFill>
                            <a:srgbClr val="C00000"/>
                          </a:solidFill>
                        </a:rPr>
                        <a:t> (соответствие с расчетными листками)</a:t>
                      </a:r>
                      <a:endParaRPr lang="ru-RU" sz="1600" dirty="0">
                        <a:solidFill>
                          <a:srgbClr val="C00000"/>
                        </a:solidFill>
                      </a:endParaRPr>
                    </a:p>
                  </a:txBody>
                  <a:tcPr/>
                </a:tc>
                <a:tc>
                  <a:txBody>
                    <a:bodyPr/>
                    <a:lstStyle/>
                    <a:p>
                      <a:endParaRPr lang="ru-RU" dirty="0">
                        <a:solidFill>
                          <a:srgbClr val="C00000"/>
                        </a:solidFill>
                      </a:endParaRPr>
                    </a:p>
                  </a:txBody>
                  <a:tcPr/>
                </a:tc>
                <a:tc>
                  <a:txBody>
                    <a:bodyPr/>
                    <a:lstStyle/>
                    <a:p>
                      <a:r>
                        <a:rPr lang="ru-RU" sz="1400" dirty="0" smtClean="0"/>
                        <a:t>Свод по видам начислений и удержаний,  выборочный расчет </a:t>
                      </a:r>
                      <a:endParaRPr lang="ru-RU" sz="1400" dirty="0"/>
                    </a:p>
                  </a:txBody>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6347713" cy="936104"/>
          </a:xfrm>
        </p:spPr>
        <p:txBody>
          <a:bodyPr/>
          <a:lstStyle/>
          <a:p>
            <a:r>
              <a:rPr lang="ru-RU" b="1" dirty="0" smtClean="0"/>
              <a:t>Проверка кадров</a:t>
            </a:r>
            <a:endParaRPr lang="ru-RU" dirty="0"/>
          </a:p>
        </p:txBody>
      </p:sp>
      <p:sp>
        <p:nvSpPr>
          <p:cNvPr id="3" name="Содержимое 2"/>
          <p:cNvSpPr>
            <a:spLocks noGrp="1"/>
          </p:cNvSpPr>
          <p:nvPr>
            <p:ph idx="1"/>
          </p:nvPr>
        </p:nvSpPr>
        <p:spPr>
          <a:xfrm>
            <a:off x="395536" y="1124744"/>
            <a:ext cx="6561777" cy="4916619"/>
          </a:xfrm>
        </p:spPr>
        <p:txBody>
          <a:bodyPr/>
          <a:lstStyle/>
          <a:p>
            <a:r>
              <a:rPr lang="ru-RU" dirty="0" smtClean="0">
                <a:solidFill>
                  <a:srgbClr val="7030A0"/>
                </a:solidFill>
              </a:rPr>
              <a:t>Номенклатура дел  =</a:t>
            </a:r>
            <a:r>
              <a:rPr lang="en-US" dirty="0" smtClean="0">
                <a:solidFill>
                  <a:srgbClr val="7030A0"/>
                </a:solidFill>
              </a:rPr>
              <a:t>&gt;</a:t>
            </a:r>
            <a:r>
              <a:rPr lang="ru-RU" dirty="0" smtClean="0">
                <a:solidFill>
                  <a:srgbClr val="7030A0"/>
                </a:solidFill>
              </a:rPr>
              <a:t>требуется , для фиксирования информации, какие документы в каком подразделении следует вести, кто с ними должен работать, где и в течении какого времени  должны храниться</a:t>
            </a:r>
            <a:endParaRPr lang="ru-RU" dirty="0" smtClean="0"/>
          </a:p>
          <a:p>
            <a:r>
              <a:rPr lang="ru-RU" dirty="0" smtClean="0"/>
              <a:t> </a:t>
            </a:r>
            <a:r>
              <a:rPr lang="ru-RU" dirty="0" smtClean="0">
                <a:solidFill>
                  <a:srgbClr val="C00000"/>
                </a:solidFill>
              </a:rPr>
              <a:t>п.3.2.5 Государственной системы документационного обеспечения управления , утвержденного приказом </a:t>
            </a:r>
            <a:r>
              <a:rPr lang="ru-RU" dirty="0" err="1" smtClean="0">
                <a:solidFill>
                  <a:srgbClr val="C00000"/>
                </a:solidFill>
              </a:rPr>
              <a:t>Главархива</a:t>
            </a:r>
            <a:r>
              <a:rPr lang="ru-RU" dirty="0" smtClean="0">
                <a:solidFill>
                  <a:srgbClr val="C00000"/>
                </a:solidFill>
              </a:rPr>
              <a:t> СССР от 25.05.88 №33  </a:t>
            </a:r>
          </a:p>
          <a:p>
            <a:endParaRPr lang="ru-RU" dirty="0" smtClean="0">
              <a:solidFill>
                <a:srgbClr val="C00000"/>
              </a:solidFill>
            </a:endParaRPr>
          </a:p>
          <a:p>
            <a:endParaRPr lang="ru-RU" dirty="0" smtClean="0">
              <a:solidFill>
                <a:srgbClr val="C00000"/>
              </a:solidFill>
            </a:endParaRPr>
          </a:p>
          <a:p>
            <a:r>
              <a:rPr lang="ru-RU" dirty="0" smtClean="0">
                <a:solidFill>
                  <a:schemeClr val="accent4">
                    <a:lumMod val="75000"/>
                  </a:schemeClr>
                </a:solidFill>
              </a:rPr>
              <a:t>Документы для уничтожения устаревших бумаг =</a:t>
            </a:r>
            <a:r>
              <a:rPr lang="en-US" dirty="0" smtClean="0">
                <a:solidFill>
                  <a:schemeClr val="accent4">
                    <a:lumMod val="75000"/>
                  </a:schemeClr>
                </a:solidFill>
              </a:rPr>
              <a:t>&gt;</a:t>
            </a:r>
            <a:r>
              <a:rPr lang="ru-RU" dirty="0" smtClean="0">
                <a:solidFill>
                  <a:schemeClr val="accent4">
                    <a:lumMod val="75000"/>
                  </a:schemeClr>
                </a:solidFill>
              </a:rPr>
              <a:t> </a:t>
            </a:r>
            <a:r>
              <a:rPr lang="ru-RU" dirty="0" err="1" smtClean="0">
                <a:solidFill>
                  <a:schemeClr val="accent4">
                    <a:lumMod val="75000"/>
                  </a:schemeClr>
                </a:solidFill>
              </a:rPr>
              <a:t>дс</a:t>
            </a:r>
            <a:r>
              <a:rPr lang="ru-RU" dirty="0" smtClean="0">
                <a:solidFill>
                  <a:schemeClr val="accent4">
                    <a:lumMod val="75000"/>
                  </a:schemeClr>
                </a:solidFill>
              </a:rPr>
              <a:t> истекшим сроком хранения </a:t>
            </a:r>
          </a:p>
          <a:p>
            <a:r>
              <a:rPr lang="ru-RU" dirty="0" smtClean="0">
                <a:solidFill>
                  <a:schemeClr val="accent4">
                    <a:lumMod val="75000"/>
                  </a:schemeClr>
                </a:solidFill>
              </a:rPr>
              <a:t>Правила решения коллегии </a:t>
            </a:r>
            <a:r>
              <a:rPr lang="ru-RU" dirty="0" err="1" smtClean="0">
                <a:solidFill>
                  <a:schemeClr val="accent4">
                    <a:lumMod val="75000"/>
                  </a:schemeClr>
                </a:solidFill>
              </a:rPr>
              <a:t>Росархива</a:t>
            </a:r>
            <a:r>
              <a:rPr lang="ru-RU" dirty="0" smtClean="0">
                <a:solidFill>
                  <a:schemeClr val="accent4">
                    <a:lumMod val="75000"/>
                  </a:schemeClr>
                </a:solidFill>
              </a:rPr>
              <a:t> от 06.02.2002г.</a:t>
            </a:r>
          </a:p>
          <a:p>
            <a:r>
              <a:rPr lang="ru-RU" smtClean="0">
                <a:solidFill>
                  <a:schemeClr val="accent4">
                    <a:lumMod val="75000"/>
                  </a:schemeClr>
                </a:solidFill>
              </a:rPr>
              <a:t>П.2.3.2;  2.4.1;  2.4.4</a:t>
            </a:r>
            <a:endParaRPr lang="ru-RU" dirty="0">
              <a:solidFill>
                <a:schemeClr val="accent4">
                  <a:lumMod val="75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16632"/>
            <a:ext cx="6347713" cy="4320480"/>
          </a:xfrm>
        </p:spPr>
        <p:txBody>
          <a:bodyPr>
            <a:normAutofit fontScale="90000"/>
          </a:bodyPr>
          <a:lstStyle/>
          <a:p>
            <a:pPr algn="ctr"/>
            <a:r>
              <a:rPr lang="ru-RU" dirty="0" smtClean="0"/>
              <a:t>Распределение расходов на прямые и общехозяйственные расходы</a:t>
            </a:r>
            <a:br>
              <a:rPr lang="ru-RU" dirty="0" smtClean="0"/>
            </a:br>
            <a:r>
              <a:rPr lang="ru-RU" dirty="0" smtClean="0">
                <a:hlinkClick r:id="rId2" action="ppaction://hlinkfile"/>
              </a:rPr>
              <a:t>(10961,10981- закрытие счетов)</a:t>
            </a:r>
            <a:r>
              <a:rPr lang="ru-RU" dirty="0" smtClean="0"/>
              <a:t/>
            </a:r>
            <a:br>
              <a:rPr lang="ru-RU" dirty="0" smtClean="0"/>
            </a:br>
            <a:r>
              <a:rPr lang="ru-RU" dirty="0" smtClean="0"/>
              <a:t>фактические и кассовые расходы</a:t>
            </a:r>
            <a:br>
              <a:rPr lang="ru-RU" dirty="0" smtClean="0"/>
            </a:br>
            <a:r>
              <a:rPr lang="ru-RU" dirty="0" smtClean="0"/>
              <a:t>(</a:t>
            </a:r>
            <a:r>
              <a:rPr lang="ru-RU" dirty="0" smtClean="0">
                <a:hlinkClick r:id="rId3" action="ppaction://hlinkfile"/>
              </a:rPr>
              <a:t>аналитическая таблица</a:t>
            </a:r>
            <a:r>
              <a:rPr lang="ru-RU" dirty="0" smtClean="0"/>
              <a:t>)</a:t>
            </a:r>
            <a:endParaRPr lang="ru-RU" dirty="0"/>
          </a:p>
        </p:txBody>
      </p:sp>
      <p:sp>
        <p:nvSpPr>
          <p:cNvPr id="3" name="Объект 2"/>
          <p:cNvSpPr>
            <a:spLocks noGrp="1"/>
          </p:cNvSpPr>
          <p:nvPr>
            <p:ph idx="1"/>
          </p:nvPr>
        </p:nvSpPr>
        <p:spPr>
          <a:xfrm>
            <a:off x="609599" y="4581128"/>
            <a:ext cx="6347714" cy="1460235"/>
          </a:xfrm>
        </p:spPr>
        <p:txBody>
          <a:bodyPr/>
          <a:lstStyle/>
          <a:p>
            <a:endParaRPr lang="ru-RU" dirty="0"/>
          </a:p>
        </p:txBody>
      </p:sp>
    </p:spTree>
    <p:extLst>
      <p:ext uri="{BB962C8B-B14F-4D97-AF65-F5344CB8AC3E}">
        <p14:creationId xmlns:p14="http://schemas.microsoft.com/office/powerpoint/2010/main" val="17514669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5" y="260648"/>
            <a:ext cx="7488832" cy="648072"/>
          </a:xfrm>
        </p:spPr>
        <p:txBody>
          <a:bodyPr>
            <a:normAutofit/>
          </a:bodyPr>
          <a:lstStyle/>
          <a:p>
            <a:r>
              <a:rPr lang="ru-RU" sz="2400" b="1" dirty="0" smtClean="0"/>
              <a:t>Отличия совместительства от совмещения</a:t>
            </a:r>
            <a:endParaRPr lang="ru-RU" sz="2400" b="1" dirty="0"/>
          </a:p>
        </p:txBody>
      </p:sp>
      <p:graphicFrame>
        <p:nvGraphicFramePr>
          <p:cNvPr id="4" name="Содержимое 3"/>
          <p:cNvGraphicFramePr>
            <a:graphicFrameLocks noGrp="1"/>
          </p:cNvGraphicFramePr>
          <p:nvPr>
            <p:ph idx="1"/>
          </p:nvPr>
        </p:nvGraphicFramePr>
        <p:xfrm>
          <a:off x="323528" y="836612"/>
          <a:ext cx="6768752" cy="5863708"/>
        </p:xfrm>
        <a:graphic>
          <a:graphicData uri="http://schemas.openxmlformats.org/drawingml/2006/table">
            <a:tbl>
              <a:tblPr firstRow="1" bandRow="1">
                <a:tableStyleId>{5C22544A-7EE6-4342-B048-85BDC9FD1C3A}</a:tableStyleId>
              </a:tblPr>
              <a:tblGrid>
                <a:gridCol w="1929094">
                  <a:extLst>
                    <a:ext uri="{9D8B030D-6E8A-4147-A177-3AD203B41FA5}">
                      <a16:colId xmlns:a16="http://schemas.microsoft.com/office/drawing/2014/main" val="20000"/>
                    </a:ext>
                  </a:extLst>
                </a:gridCol>
                <a:gridCol w="4839658">
                  <a:extLst>
                    <a:ext uri="{9D8B030D-6E8A-4147-A177-3AD203B41FA5}">
                      <a16:colId xmlns:a16="http://schemas.microsoft.com/office/drawing/2014/main" val="20001"/>
                    </a:ext>
                  </a:extLst>
                </a:gridCol>
              </a:tblGrid>
              <a:tr h="908297">
                <a:tc>
                  <a:txBody>
                    <a:bodyPr/>
                    <a:lstStyle/>
                    <a:p>
                      <a:endParaRPr lang="ru-RU" dirty="0"/>
                    </a:p>
                  </a:txBody>
                  <a:tcPr/>
                </a:tc>
                <a:tc>
                  <a:txBody>
                    <a:bodyPr/>
                    <a:lstStyle/>
                    <a:p>
                      <a:r>
                        <a:rPr lang="ru-RU" dirty="0" smtClean="0"/>
                        <a:t>Совместительство</a:t>
                      </a:r>
                    </a:p>
                    <a:p>
                      <a:r>
                        <a:rPr lang="ru-RU" dirty="0" smtClean="0"/>
                        <a:t> (ст.60.1 282-288 ТК РФ)</a:t>
                      </a:r>
                      <a:endParaRPr lang="ru-RU" dirty="0"/>
                    </a:p>
                  </a:txBody>
                  <a:tcPr/>
                </a:tc>
                <a:extLst>
                  <a:ext uri="{0D108BD9-81ED-4DB2-BD59-A6C34878D82A}">
                    <a16:rowId xmlns:a16="http://schemas.microsoft.com/office/drawing/2014/main" val="10000"/>
                  </a:ext>
                </a:extLst>
              </a:tr>
              <a:tr h="1574466">
                <a:tc>
                  <a:txBody>
                    <a:bodyPr/>
                    <a:lstStyle/>
                    <a:p>
                      <a:r>
                        <a:rPr lang="ru-RU" dirty="0" smtClean="0"/>
                        <a:t>Отпуск</a:t>
                      </a:r>
                      <a:endParaRPr lang="ru-RU" dirty="0"/>
                    </a:p>
                  </a:txBody>
                  <a:tcPr/>
                </a:tc>
                <a:tc>
                  <a:txBody>
                    <a:bodyPr/>
                    <a:lstStyle/>
                    <a:p>
                      <a:r>
                        <a:rPr lang="ru-RU" sz="1600" u="none" dirty="0" smtClean="0"/>
                        <a:t>Трудовой договор (ст.286)</a:t>
                      </a:r>
                    </a:p>
                    <a:p>
                      <a:r>
                        <a:rPr lang="ru-RU" sz="1600" u="none" dirty="0" smtClean="0"/>
                        <a:t>Ежегодный отпуск одновременно</a:t>
                      </a:r>
                      <a:r>
                        <a:rPr lang="ru-RU" sz="1600" u="none" baseline="0" dirty="0" smtClean="0"/>
                        <a:t> </a:t>
                      </a:r>
                      <a:r>
                        <a:rPr lang="ru-RU" sz="1600" u="none" dirty="0" smtClean="0"/>
                        <a:t> с отпуском</a:t>
                      </a:r>
                      <a:r>
                        <a:rPr lang="ru-RU" sz="1600" u="none" baseline="0" dirty="0" smtClean="0"/>
                        <a:t> по основному месту работы (если не отработал 6 </a:t>
                      </a:r>
                      <a:r>
                        <a:rPr lang="ru-RU" sz="1600" u="none" baseline="0" dirty="0" err="1" smtClean="0"/>
                        <a:t>мес</a:t>
                      </a:r>
                      <a:r>
                        <a:rPr lang="ru-RU" sz="1600" u="none" baseline="0" dirty="0" smtClean="0"/>
                        <a:t>, предоставляется авансом)</a:t>
                      </a:r>
                      <a:endParaRPr lang="ru-RU" sz="1600" u="none" dirty="0" smtClean="0"/>
                    </a:p>
                    <a:p>
                      <a:endParaRPr lang="ru-RU" sz="1600" u="none" dirty="0"/>
                    </a:p>
                  </a:txBody>
                  <a:tcPr/>
                </a:tc>
                <a:extLst>
                  <a:ext uri="{0D108BD9-81ED-4DB2-BD59-A6C34878D82A}">
                    <a16:rowId xmlns:a16="http://schemas.microsoft.com/office/drawing/2014/main" val="10001"/>
                  </a:ext>
                </a:extLst>
              </a:tr>
              <a:tr h="1130335">
                <a:tc>
                  <a:txBody>
                    <a:bodyPr/>
                    <a:lstStyle/>
                    <a:p>
                      <a:r>
                        <a:rPr lang="ru-RU" sz="1600" i="1" dirty="0" smtClean="0">
                          <a:solidFill>
                            <a:srgbClr val="C00000"/>
                          </a:solidFill>
                        </a:rPr>
                        <a:t>Особые правила работы </a:t>
                      </a:r>
                      <a:endParaRPr lang="ru-RU" sz="1600" i="1" dirty="0">
                        <a:solidFill>
                          <a:srgbClr val="C00000"/>
                        </a:solidFill>
                      </a:endParaRPr>
                    </a:p>
                  </a:txBody>
                  <a:tcPr/>
                </a:tc>
                <a:tc>
                  <a:txBody>
                    <a:bodyPr/>
                    <a:lstStyle/>
                    <a:p>
                      <a:r>
                        <a:rPr lang="ru-RU" i="1" dirty="0" smtClean="0">
                          <a:solidFill>
                            <a:srgbClr val="C00000"/>
                          </a:solidFill>
                        </a:rPr>
                        <a:t>Для педагогических, медицинских, фармацевтических,</a:t>
                      </a:r>
                      <a:r>
                        <a:rPr lang="ru-RU" i="1" baseline="0" dirty="0" smtClean="0">
                          <a:solidFill>
                            <a:srgbClr val="C00000"/>
                          </a:solidFill>
                        </a:rPr>
                        <a:t> работников культуры закреплены Постановлением </a:t>
                      </a:r>
                      <a:r>
                        <a:rPr lang="ru-RU" i="1" baseline="0" dirty="0" err="1" smtClean="0">
                          <a:solidFill>
                            <a:srgbClr val="C00000"/>
                          </a:solidFill>
                        </a:rPr>
                        <a:t>Минздравасоцразвития</a:t>
                      </a:r>
                      <a:r>
                        <a:rPr lang="ru-RU" i="1" baseline="0" dirty="0" smtClean="0">
                          <a:solidFill>
                            <a:srgbClr val="C00000"/>
                          </a:solidFill>
                        </a:rPr>
                        <a:t> России от 30 июня 2003г. №41  «Об особенностях работы по совместительству…»</a:t>
                      </a:r>
                      <a:endParaRPr lang="ru-RU" i="1" dirty="0">
                        <a:solidFill>
                          <a:srgbClr val="C00000"/>
                        </a:solidFill>
                      </a:endParaRPr>
                    </a:p>
                  </a:txBody>
                  <a:tcPr/>
                </a:tc>
                <a:extLst>
                  <a:ext uri="{0D108BD9-81ED-4DB2-BD59-A6C34878D82A}">
                    <a16:rowId xmlns:a16="http://schemas.microsoft.com/office/drawing/2014/main" val="10002"/>
                  </a:ext>
                </a:extLst>
              </a:tr>
              <a:tr h="1643585">
                <a:tc>
                  <a:txBody>
                    <a:bodyPr/>
                    <a:lstStyle/>
                    <a:p>
                      <a:r>
                        <a:rPr lang="ru-RU" sz="1400" dirty="0" smtClean="0">
                          <a:solidFill>
                            <a:srgbClr val="7030A0"/>
                          </a:solidFill>
                        </a:rPr>
                        <a:t>Правовые</a:t>
                      </a:r>
                      <a:r>
                        <a:rPr lang="ru-RU" sz="1400" baseline="0" dirty="0" smtClean="0">
                          <a:solidFill>
                            <a:srgbClr val="7030A0"/>
                          </a:solidFill>
                        </a:rPr>
                        <a:t> регламентации совмещения</a:t>
                      </a:r>
                      <a:endParaRPr lang="ru-RU" sz="1400" dirty="0">
                        <a:solidFill>
                          <a:srgbClr val="7030A0"/>
                        </a:solidFill>
                      </a:endParaRPr>
                    </a:p>
                  </a:txBody>
                  <a:tcPr/>
                </a:tc>
                <a:tc>
                  <a:txBody>
                    <a:bodyPr/>
                    <a:lstStyle/>
                    <a:p>
                      <a:r>
                        <a:rPr lang="ru-RU" sz="1400" dirty="0" smtClean="0">
                          <a:solidFill>
                            <a:srgbClr val="7030A0"/>
                          </a:solidFill>
                        </a:rPr>
                        <a:t>Ст.60.2</a:t>
                      </a:r>
                      <a:r>
                        <a:rPr lang="ru-RU" sz="1400" baseline="0" dirty="0" smtClean="0">
                          <a:solidFill>
                            <a:srgbClr val="7030A0"/>
                          </a:solidFill>
                        </a:rPr>
                        <a:t> ТК РФ  и ст.151 ТК РФ</a:t>
                      </a:r>
                      <a:endParaRPr lang="ru-RU" sz="1400" dirty="0">
                        <a:solidFill>
                          <a:srgbClr val="7030A0"/>
                        </a:solidFill>
                      </a:endParaRPr>
                    </a:p>
                  </a:txBody>
                  <a:tcPr/>
                </a:tc>
                <a:extLst>
                  <a:ext uri="{0D108BD9-81ED-4DB2-BD59-A6C34878D82A}">
                    <a16:rowId xmlns:a16="http://schemas.microsoft.com/office/drawing/2014/main" val="10003"/>
                  </a:ext>
                </a:extLst>
              </a:tr>
            </a:tbl>
          </a:graphicData>
        </a:graphic>
      </p:graphicFrame>
      <p:pic>
        <p:nvPicPr>
          <p:cNvPr id="1026" name="Picture 2" descr="Z:\СЛАЙДЫ для работы\0112 15\Кедрова_01.12.2015_13.png"/>
          <p:cNvPicPr>
            <a:picLocks noChangeAspect="1" noChangeArrowheads="1"/>
          </p:cNvPicPr>
          <p:nvPr/>
        </p:nvPicPr>
        <p:blipFill>
          <a:blip r:embed="rId2" cstate="print"/>
          <a:srcRect/>
          <a:stretch>
            <a:fillRect/>
          </a:stretch>
        </p:blipFill>
        <p:spPr bwMode="auto">
          <a:xfrm>
            <a:off x="0" y="192269"/>
            <a:ext cx="9144000" cy="6473461"/>
          </a:xfrm>
          <a:prstGeom prst="rect">
            <a:avLst/>
          </a:prstGeom>
          <a:noFill/>
        </p:spPr>
      </p:pic>
      <p:pic>
        <p:nvPicPr>
          <p:cNvPr id="1027" name="Picture 3" descr="Z:\СЛАЙДЫ для работы\0112 15\Кедрова_01.12.2015_14.png"/>
          <p:cNvPicPr>
            <a:picLocks noChangeAspect="1" noChangeArrowheads="1"/>
          </p:cNvPicPr>
          <p:nvPr/>
        </p:nvPicPr>
        <p:blipFill>
          <a:blip r:embed="rId3" cstate="print"/>
          <a:srcRect/>
          <a:stretch>
            <a:fillRect/>
          </a:stretch>
        </p:blipFill>
        <p:spPr bwMode="auto">
          <a:xfrm>
            <a:off x="0" y="192269"/>
            <a:ext cx="9144000" cy="6473461"/>
          </a:xfrm>
          <a:prstGeom prst="rect">
            <a:avLst/>
          </a:prstGeom>
          <a:noFill/>
        </p:spPr>
      </p:pic>
      <p:pic>
        <p:nvPicPr>
          <p:cNvPr id="1028" name="Picture 4" descr="Z:\СЛАЙДЫ для работы\0112 15\Кедрова_01.12.2015_16.png"/>
          <p:cNvPicPr>
            <a:picLocks noChangeAspect="1" noChangeArrowheads="1"/>
          </p:cNvPicPr>
          <p:nvPr/>
        </p:nvPicPr>
        <p:blipFill>
          <a:blip r:embed="rId4" cstate="print"/>
          <a:srcRect/>
          <a:stretch>
            <a:fillRect/>
          </a:stretch>
        </p:blipFill>
        <p:spPr bwMode="auto">
          <a:xfrm>
            <a:off x="107504" y="192269"/>
            <a:ext cx="9073007" cy="6473461"/>
          </a:xfrm>
          <a:prstGeom prst="rect">
            <a:avLst/>
          </a:prstGeom>
          <a:noFill/>
        </p:spPr>
      </p:pic>
      <p:pic>
        <p:nvPicPr>
          <p:cNvPr id="2050" name="Picture 2" descr="Z:\СЛАЙДЫ для работы\0112 15\Кедрова_01.12.2015_13.png"/>
          <p:cNvPicPr>
            <a:picLocks noChangeAspect="1" noChangeArrowheads="1"/>
          </p:cNvPicPr>
          <p:nvPr/>
        </p:nvPicPr>
        <p:blipFill>
          <a:blip r:embed="rId2" cstate="print"/>
          <a:srcRect/>
          <a:stretch>
            <a:fillRect/>
          </a:stretch>
        </p:blipFill>
        <p:spPr bwMode="auto">
          <a:xfrm>
            <a:off x="-36512" y="411255"/>
            <a:ext cx="8496944" cy="5951840"/>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r>
              <a:rPr lang="ru-RU" sz="4000" dirty="0" smtClean="0">
                <a:solidFill>
                  <a:srgbClr val="C00000"/>
                </a:solidFill>
              </a:rPr>
              <a:t> ОТЧЕТНОСТЬ  2016 год</a:t>
            </a:r>
            <a:endParaRPr lang="ru-RU" sz="4000" dirty="0">
              <a:solidFill>
                <a:srgbClr val="C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856984" cy="490066"/>
          </a:xfrm>
        </p:spPr>
        <p:txBody>
          <a:bodyPr>
            <a:normAutofit fontScale="90000"/>
          </a:bodyPr>
          <a:lstStyle/>
          <a:p>
            <a:pPr algn="ctr"/>
            <a:r>
              <a:rPr lang="ru-RU" sz="3100" b="1" dirty="0"/>
              <a:t>Системные письма по годовой отчетности за 2015 год</a:t>
            </a:r>
            <a:r>
              <a:rPr lang="ru-RU" b="1" dirty="0" smtClean="0"/>
              <a:t>.</a:t>
            </a:r>
            <a:endParaRPr lang="ru-RU" b="1"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107504" y="764704"/>
            <a:ext cx="8856984" cy="5760640"/>
          </a:xfrm>
        </p:spPr>
        <p:txBody>
          <a:bodyPr>
            <a:normAutofit fontScale="77500" lnSpcReduction="20000"/>
          </a:bodyPr>
          <a:lstStyle/>
          <a:p>
            <a:endParaRPr lang="ru-RU" dirty="0"/>
          </a:p>
          <a:p>
            <a:pPr marL="0" indent="0">
              <a:buNone/>
            </a:pPr>
            <a:r>
              <a:rPr lang="ru-RU" dirty="0"/>
              <a:t>(1)	</a:t>
            </a:r>
            <a:r>
              <a:rPr lang="ru-RU" sz="3100" b="1" dirty="0"/>
              <a:t>Письмо Минфина России и Федерального казначейства от 30.12.2015 № 02-07-07/77754 и 07-04-05/02-919 </a:t>
            </a:r>
            <a:r>
              <a:rPr lang="ru-RU" sz="2300" dirty="0"/>
              <a:t>"Об особенностях составления и представления годовой бюджетной отчетности и сводной бухгалтерской отчетности государственных бюджетных и автономных учреждений главными администраторами средств федерального бюджета за 2015 год".</a:t>
            </a:r>
          </a:p>
          <a:p>
            <a:endParaRPr lang="ru-RU" dirty="0"/>
          </a:p>
          <a:p>
            <a:pPr marL="0" indent="0">
              <a:buNone/>
            </a:pPr>
            <a:r>
              <a:rPr lang="ru-RU" dirty="0"/>
              <a:t>(2)	</a:t>
            </a:r>
            <a:r>
              <a:rPr lang="ru-RU" sz="3400" b="1" dirty="0"/>
              <a:t>Письмо Минфина России и Федерального казначейства от 30.12.2015 № 02-07-07/77756 и 07-04-05/02/920 </a:t>
            </a:r>
            <a:r>
              <a:rPr lang="ru-RU" sz="2300" dirty="0"/>
              <a:t>"Об особенностях составления и представления годовой бюджетной отчетности и сводной бухгалтерской отчетности государственных (муниципальных) бюджетных и автономных учреждений финансовыми органами субъектов Российской Федерации и органами управления государственными внебюджетными фондами за 2015 год".</a:t>
            </a:r>
          </a:p>
          <a:p>
            <a:endParaRPr lang="ru-RU" dirty="0"/>
          </a:p>
          <a:p>
            <a:pPr marL="0" indent="0">
              <a:buNone/>
            </a:pPr>
            <a:r>
              <a:rPr lang="ru-RU" dirty="0"/>
              <a:t>(3)	</a:t>
            </a:r>
            <a:r>
              <a:rPr lang="ru-RU" sz="3400" b="1" dirty="0"/>
              <a:t>Письмо Минфина России от 27.01.2016 N 02-06-07/3333 </a:t>
            </a:r>
            <a:r>
              <a:rPr lang="ru-RU" dirty="0"/>
              <a:t>«О формировании годовой бюджетной (бухгалтерской) отчетности за 2015 год»</a:t>
            </a:r>
          </a:p>
          <a:p>
            <a:endParaRPr lang="ru-RU" dirty="0"/>
          </a:p>
          <a:p>
            <a:endParaRPr lang="ru-RU" dirty="0"/>
          </a:p>
        </p:txBody>
      </p:sp>
    </p:spTree>
    <p:extLst>
      <p:ext uri="{BB962C8B-B14F-4D97-AF65-F5344CB8AC3E}">
        <p14:creationId xmlns:p14="http://schemas.microsoft.com/office/powerpoint/2010/main" val="25332314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634082"/>
          </a:xfrm>
        </p:spPr>
        <p:txBody>
          <a:bodyPr>
            <a:normAutofit fontScale="90000"/>
          </a:bodyPr>
          <a:lstStyle/>
          <a:p>
            <a:pPr algn="ctr"/>
            <a:r>
              <a:rPr lang="ru-RU" b="1" dirty="0" smtClean="0"/>
              <a:t>Федеральные учреждения</a:t>
            </a:r>
            <a:endParaRPr lang="ru-RU" b="1"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179512" y="1052736"/>
            <a:ext cx="8712968" cy="4967064"/>
          </a:xfrm>
        </p:spPr>
        <p:txBody>
          <a:bodyPr>
            <a:normAutofit/>
          </a:bodyPr>
          <a:lstStyle/>
          <a:p>
            <a:pPr marL="0" indent="0">
              <a:buNone/>
            </a:pPr>
            <a:r>
              <a:rPr lang="ru-RU" b="1" u="sng" dirty="0" smtClean="0"/>
              <a:t>Письмо </a:t>
            </a:r>
            <a:r>
              <a:rPr lang="ru-RU" b="1" u="sng" dirty="0"/>
              <a:t>Минфина России и </a:t>
            </a:r>
            <a:r>
              <a:rPr lang="ru-RU" b="1" u="sng" dirty="0" smtClean="0"/>
              <a:t>ФК </a:t>
            </a:r>
            <a:r>
              <a:rPr lang="ru-RU" b="1" u="sng" dirty="0"/>
              <a:t>от 10.12.2015 № 02-07-07/73609 и 07-04-05/02-848 </a:t>
            </a:r>
            <a:endParaRPr lang="ru-RU" b="1" u="sng" dirty="0" smtClean="0"/>
          </a:p>
          <a:p>
            <a:pPr marL="0" indent="0">
              <a:buNone/>
            </a:pPr>
            <a:r>
              <a:rPr lang="ru-RU" sz="2200" b="1" dirty="0" smtClean="0"/>
              <a:t>"</a:t>
            </a:r>
            <a:r>
              <a:rPr lang="ru-RU" sz="2200" b="1" dirty="0"/>
              <a:t>О направлении Методических рекомендаций по проведению главными распорядителями средств федерального бюджета </a:t>
            </a:r>
            <a:r>
              <a:rPr lang="ru-RU" sz="2200" b="1" dirty="0">
                <a:solidFill>
                  <a:srgbClr val="FF0000"/>
                </a:solidFill>
              </a:rPr>
              <a:t>инвентаризации дебиторской задолженности по расходам </a:t>
            </a:r>
            <a:r>
              <a:rPr lang="ru-RU" sz="2200" b="1" dirty="0"/>
              <a:t>федерального </a:t>
            </a:r>
            <a:r>
              <a:rPr lang="ru-RU" sz="2200" b="1" dirty="0" smtClean="0"/>
              <a:t>бюджета…..».</a:t>
            </a:r>
          </a:p>
          <a:p>
            <a:pPr marL="0" indent="0">
              <a:buNone/>
            </a:pPr>
            <a:endParaRPr lang="ru-RU" sz="2400" b="1" dirty="0" smtClean="0">
              <a:solidFill>
                <a:srgbClr val="FF0000"/>
              </a:solidFill>
            </a:endParaRPr>
          </a:p>
          <a:p>
            <a:pPr marL="0" indent="0">
              <a:buNone/>
            </a:pPr>
            <a:r>
              <a:rPr lang="ru-RU" b="1" u="sng" dirty="0" smtClean="0"/>
              <a:t>Письмо </a:t>
            </a:r>
            <a:r>
              <a:rPr lang="ru-RU" b="1" u="sng" dirty="0"/>
              <a:t>Минфина России и </a:t>
            </a:r>
            <a:r>
              <a:rPr lang="ru-RU" b="1" u="sng" dirty="0" smtClean="0"/>
              <a:t>ФК </a:t>
            </a:r>
            <a:r>
              <a:rPr lang="ru-RU" b="1" u="sng" dirty="0"/>
              <a:t>от 22.12.2015 № 02-07-07/75364 и 07-04-05/02-874</a:t>
            </a:r>
            <a:r>
              <a:rPr lang="ru-RU" b="1" u="sng" dirty="0">
                <a:solidFill>
                  <a:srgbClr val="FF0000"/>
                </a:solidFill>
              </a:rPr>
              <a:t> </a:t>
            </a:r>
            <a:endParaRPr lang="ru-RU" b="1" u="sng" dirty="0" smtClean="0">
              <a:solidFill>
                <a:srgbClr val="FF0000"/>
              </a:solidFill>
            </a:endParaRPr>
          </a:p>
          <a:p>
            <a:pPr marL="0" indent="0">
              <a:buNone/>
            </a:pPr>
            <a:r>
              <a:rPr lang="ru-RU" sz="2200" b="1" dirty="0" smtClean="0"/>
              <a:t>"</a:t>
            </a:r>
            <a:r>
              <a:rPr lang="ru-RU" sz="2200" b="1" dirty="0"/>
              <a:t>О направлении Методических рекомендаций по проведению </a:t>
            </a:r>
            <a:r>
              <a:rPr lang="ru-RU" sz="2200" b="1" dirty="0" smtClean="0"/>
              <a:t>ГРБС  </a:t>
            </a:r>
            <a:r>
              <a:rPr lang="ru-RU" sz="2200" b="1" dirty="0"/>
              <a:t>федерального бюджета </a:t>
            </a:r>
            <a:r>
              <a:rPr lang="ru-RU" sz="2200" b="1" dirty="0">
                <a:solidFill>
                  <a:srgbClr val="FF0000"/>
                </a:solidFill>
              </a:rPr>
              <a:t>инвентаризации объектов незавершенного строительства, вложений в объекты недвижимого имущества </a:t>
            </a:r>
            <a:r>
              <a:rPr lang="ru-RU" sz="2200" b="1" dirty="0" smtClean="0"/>
              <a:t>……"</a:t>
            </a:r>
            <a:endParaRPr lang="ru-RU" sz="2200" dirty="0"/>
          </a:p>
          <a:p>
            <a:pPr marL="0" indent="0">
              <a:buNone/>
            </a:pPr>
            <a:endParaRPr lang="ru-RU" sz="2000" dirty="0"/>
          </a:p>
          <a:p>
            <a:pPr marL="0" indent="0">
              <a:buNone/>
            </a:pPr>
            <a:endParaRPr lang="ru-RU" sz="2000" dirty="0"/>
          </a:p>
          <a:p>
            <a:pPr marL="0" indent="0">
              <a:buNone/>
            </a:pPr>
            <a:endParaRPr lang="ru-RU" sz="2000" dirty="0"/>
          </a:p>
        </p:txBody>
      </p:sp>
    </p:spTree>
    <p:extLst>
      <p:ext uri="{BB962C8B-B14F-4D97-AF65-F5344CB8AC3E}">
        <p14:creationId xmlns:p14="http://schemas.microsoft.com/office/powerpoint/2010/main" val="3710733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7" y="188640"/>
            <a:ext cx="8064896" cy="648072"/>
          </a:xfrm>
        </p:spPr>
        <p:txBody>
          <a:bodyPr>
            <a:normAutofit fontScale="90000"/>
          </a:bodyPr>
          <a:lstStyle/>
          <a:p>
            <a:pPr algn="ctr"/>
            <a:r>
              <a:rPr lang="ru-RU" sz="2400" b="1" dirty="0" smtClean="0">
                <a:solidFill>
                  <a:schemeClr val="accent5">
                    <a:lumMod val="75000"/>
                  </a:schemeClr>
                </a:solidFill>
              </a:rPr>
              <a:t>Основные правила для применения новых КВР</a:t>
            </a:r>
            <a:br>
              <a:rPr lang="ru-RU" sz="2400" b="1" dirty="0" smtClean="0">
                <a:solidFill>
                  <a:schemeClr val="accent5">
                    <a:lumMod val="75000"/>
                  </a:schemeClr>
                </a:solidFill>
              </a:rPr>
            </a:br>
            <a:endParaRPr lang="ru-RU" sz="1800" b="1" i="1" u="sng" dirty="0">
              <a:solidFill>
                <a:schemeClr val="accent1">
                  <a:lumMod val="50000"/>
                </a:schemeClr>
              </a:solidFill>
            </a:endParaRPr>
          </a:p>
        </p:txBody>
      </p:sp>
      <p:graphicFrame>
        <p:nvGraphicFramePr>
          <p:cNvPr id="6" name="Содержимое 5"/>
          <p:cNvGraphicFramePr>
            <a:graphicFrameLocks noGrp="1"/>
          </p:cNvGraphicFramePr>
          <p:nvPr>
            <p:ph idx="1"/>
          </p:nvPr>
        </p:nvGraphicFramePr>
        <p:xfrm>
          <a:off x="107950" y="692696"/>
          <a:ext cx="8928099" cy="6046094"/>
        </p:xfrm>
        <a:graphic>
          <a:graphicData uri="http://schemas.openxmlformats.org/drawingml/2006/table">
            <a:tbl>
              <a:tblPr firstRow="1" bandRow="1">
                <a:tableStyleId>{5C22544A-7EE6-4342-B048-85BDC9FD1C3A}</a:tableStyleId>
              </a:tblPr>
              <a:tblGrid>
                <a:gridCol w="1583730">
                  <a:extLst>
                    <a:ext uri="{9D8B030D-6E8A-4147-A177-3AD203B41FA5}">
                      <a16:colId xmlns:a16="http://schemas.microsoft.com/office/drawing/2014/main" val="20000"/>
                    </a:ext>
                  </a:extLst>
                </a:gridCol>
                <a:gridCol w="5688632">
                  <a:extLst>
                    <a:ext uri="{9D8B030D-6E8A-4147-A177-3AD203B41FA5}">
                      <a16:colId xmlns:a16="http://schemas.microsoft.com/office/drawing/2014/main" val="20001"/>
                    </a:ext>
                  </a:extLst>
                </a:gridCol>
                <a:gridCol w="1655737">
                  <a:extLst>
                    <a:ext uri="{9D8B030D-6E8A-4147-A177-3AD203B41FA5}">
                      <a16:colId xmlns:a16="http://schemas.microsoft.com/office/drawing/2014/main" val="20002"/>
                    </a:ext>
                  </a:extLst>
                </a:gridCol>
              </a:tblGrid>
              <a:tr h="420907">
                <a:tc>
                  <a:txBody>
                    <a:bodyPr/>
                    <a:lstStyle/>
                    <a:p>
                      <a:r>
                        <a:rPr lang="ru-RU" dirty="0" smtClean="0"/>
                        <a:t>КВР</a:t>
                      </a:r>
                      <a:endParaRPr lang="ru-RU" dirty="0"/>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1091261">
                <a:tc>
                  <a:txBody>
                    <a:bodyPr/>
                    <a:lstStyle/>
                    <a:p>
                      <a:r>
                        <a:rPr lang="ru-RU" dirty="0" smtClean="0"/>
                        <a:t>111-ФОТ</a:t>
                      </a:r>
                      <a:endParaRPr lang="ru-RU" dirty="0"/>
                    </a:p>
                  </a:txBody>
                  <a:tcPr/>
                </a:tc>
                <a:tc>
                  <a:txBody>
                    <a:bodyPr/>
                    <a:lstStyle/>
                    <a:p>
                      <a:pPr algn="just"/>
                      <a:r>
                        <a:rPr lang="ru-RU" sz="1600" dirty="0" smtClean="0"/>
                        <a:t>З/пл.</a:t>
                      </a:r>
                      <a:r>
                        <a:rPr lang="ru-RU" sz="1600" baseline="0" dirty="0" smtClean="0"/>
                        <a:t> сотрудников  по трудовым договорам,  в т.ч.  3 дня за счет работодателя пособие по б/л (за исключением несчастных случаев на проз- </a:t>
                      </a:r>
                      <a:r>
                        <a:rPr lang="ru-RU" sz="1600" baseline="0" dirty="0" err="1" smtClean="0"/>
                        <a:t>ве</a:t>
                      </a:r>
                      <a:r>
                        <a:rPr lang="ru-RU" sz="1600" baseline="0" dirty="0" smtClean="0"/>
                        <a:t>) </a:t>
                      </a:r>
                      <a:endParaRPr lang="ru-RU" sz="1600" dirty="0"/>
                    </a:p>
                  </a:txBody>
                  <a:tcPr/>
                </a:tc>
                <a:tc>
                  <a:txBody>
                    <a:bodyPr/>
                    <a:lstStyle/>
                    <a:p>
                      <a:r>
                        <a:rPr lang="ru-RU" dirty="0" smtClean="0"/>
                        <a:t>Раздел 3 Приказа</a:t>
                      </a:r>
                      <a:r>
                        <a:rPr lang="ru-RU" baseline="0" dirty="0" smtClean="0"/>
                        <a:t> МФ РФ №65н</a:t>
                      </a:r>
                      <a:endParaRPr lang="ru-RU" dirty="0"/>
                    </a:p>
                  </a:txBody>
                  <a:tcPr/>
                </a:tc>
                <a:extLst>
                  <a:ext uri="{0D108BD9-81ED-4DB2-BD59-A6C34878D82A}">
                    <a16:rowId xmlns:a16="http://schemas.microsoft.com/office/drawing/2014/main" val="10001"/>
                  </a:ext>
                </a:extLst>
              </a:tr>
              <a:tr h="4533926">
                <a:tc>
                  <a:txBody>
                    <a:bodyPr/>
                    <a:lstStyle/>
                    <a:p>
                      <a:r>
                        <a:rPr lang="ru-RU" sz="1600" dirty="0" smtClean="0"/>
                        <a:t>112- Иные выплаты персоналу, за исключением ФОТ.</a:t>
                      </a:r>
                      <a:endParaRPr lang="ru-RU" sz="1600" dirty="0"/>
                    </a:p>
                  </a:txBody>
                  <a:tcPr/>
                </a:tc>
                <a:tc>
                  <a:txBody>
                    <a:bodyPr/>
                    <a:lstStyle/>
                    <a:p>
                      <a:pPr algn="just">
                        <a:buFontTx/>
                        <a:buChar char="-"/>
                      </a:pPr>
                      <a:r>
                        <a:rPr lang="ru-RU" dirty="0" smtClean="0">
                          <a:solidFill>
                            <a:srgbClr val="7030A0"/>
                          </a:solidFill>
                        </a:rPr>
                        <a:t>Не включенные</a:t>
                      </a:r>
                      <a:r>
                        <a:rPr lang="ru-RU" baseline="0" dirty="0" smtClean="0">
                          <a:solidFill>
                            <a:srgbClr val="7030A0"/>
                          </a:solidFill>
                        </a:rPr>
                        <a:t> в ФОТ выплаты и компенсации в денежной форме, обусловленные их статусом, в т.ч.  гарантии при возмещение стоимости </a:t>
                      </a:r>
                      <a:r>
                        <a:rPr lang="ru-RU" baseline="0" dirty="0" err="1" smtClean="0">
                          <a:solidFill>
                            <a:srgbClr val="7030A0"/>
                          </a:solidFill>
                        </a:rPr>
                        <a:t>медуслуг</a:t>
                      </a:r>
                      <a:r>
                        <a:rPr lang="ru-RU" baseline="0" dirty="0" smtClean="0">
                          <a:solidFill>
                            <a:srgbClr val="7030A0"/>
                          </a:solidFill>
                        </a:rPr>
                        <a:t>.</a:t>
                      </a:r>
                    </a:p>
                    <a:p>
                      <a:pPr marL="0" marR="0" indent="0" algn="just" defTabSz="457200" rtl="0" eaLnBrk="1" fontAlgn="auto" latinLnBrk="0" hangingPunct="1">
                        <a:lnSpc>
                          <a:spcPct val="100000"/>
                        </a:lnSpc>
                        <a:spcBef>
                          <a:spcPts val="0"/>
                        </a:spcBef>
                        <a:spcAft>
                          <a:spcPts val="0"/>
                        </a:spcAft>
                        <a:buClrTx/>
                        <a:buSzTx/>
                        <a:buFontTx/>
                        <a:buChar char="-"/>
                        <a:tabLst/>
                        <a:defRPr/>
                      </a:pPr>
                      <a:r>
                        <a:rPr lang="ru-RU" baseline="0" dirty="0" smtClean="0">
                          <a:solidFill>
                            <a:srgbClr val="7030A0"/>
                          </a:solidFill>
                        </a:rPr>
                        <a:t> Осуществление расходов протокольного характера;</a:t>
                      </a:r>
                    </a:p>
                    <a:p>
                      <a:pPr algn="just">
                        <a:buFontTx/>
                        <a:buChar char="-"/>
                      </a:pPr>
                      <a:r>
                        <a:rPr lang="ru-RU" baseline="0" dirty="0" smtClean="0">
                          <a:solidFill>
                            <a:schemeClr val="accent2">
                              <a:lumMod val="50000"/>
                            </a:schemeClr>
                          </a:solidFill>
                        </a:rPr>
                        <a:t> Выдача наличных или перечисление на карту под отчет для приобретения проездных билетов, оплата найма жилья;</a:t>
                      </a:r>
                      <a:endParaRPr lang="ru-RU" baseline="0" dirty="0" smtClean="0">
                        <a:solidFill>
                          <a:srgbClr val="7030A0"/>
                        </a:solidFill>
                      </a:endParaRPr>
                    </a:p>
                    <a:p>
                      <a:pPr algn="just">
                        <a:buFontTx/>
                        <a:buChar char="-"/>
                      </a:pPr>
                      <a:r>
                        <a:rPr lang="ru-RU" baseline="0" dirty="0" smtClean="0">
                          <a:solidFill>
                            <a:schemeClr val="accent3">
                              <a:lumMod val="50000"/>
                            </a:schemeClr>
                          </a:solidFill>
                        </a:rPr>
                        <a:t>Компенсация сотрудникам понесенных затрат по оплате проезда и проживания  и др. расходов с разрешения работодателя;</a:t>
                      </a:r>
                    </a:p>
                    <a:p>
                      <a:pPr algn="just"/>
                      <a:r>
                        <a:rPr lang="ru-RU" baseline="0" dirty="0" smtClean="0"/>
                        <a:t>- </a:t>
                      </a:r>
                      <a:r>
                        <a:rPr lang="ru-RU" baseline="0" dirty="0" smtClean="0">
                          <a:solidFill>
                            <a:srgbClr val="002060"/>
                          </a:solidFill>
                        </a:rPr>
                        <a:t>Возмещение стоимости проезда к месту нахождения учебного заведения и обратно</a:t>
                      </a:r>
                      <a:endParaRPr lang="ru-RU" dirty="0">
                        <a:solidFill>
                          <a:srgbClr val="002060"/>
                        </a:solidFill>
                      </a:endParaRPr>
                    </a:p>
                  </a:txBody>
                  <a:tcPr/>
                </a:tc>
                <a:tc>
                  <a:txBody>
                    <a:bodyPr/>
                    <a:lstStyle/>
                    <a:p>
                      <a:endParaRPr lang="ru-RU"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222702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p>
            <a:r>
              <a:rPr lang="en-US" smtClean="0"/>
              <a:t>gosbu.ru</a:t>
            </a:r>
            <a:endParaRPr lang="ru-RU"/>
          </a:p>
        </p:txBody>
      </p:sp>
      <p:graphicFrame>
        <p:nvGraphicFramePr>
          <p:cNvPr id="5" name="Объект 4"/>
          <p:cNvGraphicFramePr>
            <a:graphicFrameLocks noGrp="1"/>
          </p:cNvGraphicFramePr>
          <p:nvPr>
            <p:ph sz="quarter" idx="1"/>
            <p:extLst/>
          </p:nvPr>
        </p:nvGraphicFramePr>
        <p:xfrm>
          <a:off x="251520" y="260647"/>
          <a:ext cx="8784976" cy="6771105"/>
        </p:xfrm>
        <a:graphic>
          <a:graphicData uri="http://schemas.openxmlformats.org/drawingml/2006/table">
            <a:tbl>
              <a:tblPr firstRow="1" bandRow="1">
                <a:tableStyleId>{5C22544A-7EE6-4342-B048-85BDC9FD1C3A}</a:tableStyleId>
              </a:tblPr>
              <a:tblGrid>
                <a:gridCol w="5472608">
                  <a:extLst>
                    <a:ext uri="{9D8B030D-6E8A-4147-A177-3AD203B41FA5}">
                      <a16:colId xmlns:a16="http://schemas.microsoft.com/office/drawing/2014/main" val="20000"/>
                    </a:ext>
                  </a:extLst>
                </a:gridCol>
                <a:gridCol w="3312368">
                  <a:extLst>
                    <a:ext uri="{9D8B030D-6E8A-4147-A177-3AD203B41FA5}">
                      <a16:colId xmlns:a16="http://schemas.microsoft.com/office/drawing/2014/main" val="20001"/>
                    </a:ext>
                  </a:extLst>
                </a:gridCol>
              </a:tblGrid>
              <a:tr h="560040">
                <a:tc>
                  <a:txBody>
                    <a:bodyPr/>
                    <a:lstStyle/>
                    <a:p>
                      <a:pPr algn="ctr"/>
                      <a:r>
                        <a:rPr lang="ru-RU" sz="2400" dirty="0" smtClean="0"/>
                        <a:t>Казенные учреждения</a:t>
                      </a:r>
                      <a:endParaRPr lang="ru-RU" sz="2400" dirty="0"/>
                    </a:p>
                  </a:txBody>
                  <a:tcPr/>
                </a:tc>
                <a:tc>
                  <a:txBody>
                    <a:bodyPr/>
                    <a:lstStyle/>
                    <a:p>
                      <a:pPr algn="ctr"/>
                      <a:r>
                        <a:rPr lang="ru-RU" sz="2400" dirty="0" smtClean="0"/>
                        <a:t>Бюджетные учреждения</a:t>
                      </a:r>
                      <a:endParaRPr lang="ru-RU" sz="2400" dirty="0"/>
                    </a:p>
                  </a:txBody>
                  <a:tcPr/>
                </a:tc>
                <a:extLst>
                  <a:ext uri="{0D108BD9-81ED-4DB2-BD59-A6C34878D82A}">
                    <a16:rowId xmlns:a16="http://schemas.microsoft.com/office/drawing/2014/main" val="10000"/>
                  </a:ext>
                </a:extLst>
              </a:tr>
              <a:tr h="1193265">
                <a:tc>
                  <a:txBody>
                    <a:bodyPr/>
                    <a:lstStyle/>
                    <a:p>
                      <a:pPr algn="ctr"/>
                      <a:r>
                        <a:rPr lang="ru-RU" sz="2400" b="1" dirty="0" smtClean="0"/>
                        <a:t>Отчет о движении денежных средств ф.0503123</a:t>
                      </a:r>
                      <a:endParaRPr lang="ru-RU" sz="2400" dirty="0"/>
                    </a:p>
                  </a:txBody>
                  <a:tcPr/>
                </a:tc>
                <a:tc>
                  <a:txBody>
                    <a:bodyPr/>
                    <a:lstStyle/>
                    <a:p>
                      <a:pPr algn="ctr"/>
                      <a:r>
                        <a:rPr lang="ru-RU" sz="2400" b="1" dirty="0" smtClean="0"/>
                        <a:t>Отчет о движении денежных средств  ф. 0503723</a:t>
                      </a:r>
                      <a:endParaRPr lang="ru-RU" sz="2400" dirty="0"/>
                    </a:p>
                  </a:txBody>
                  <a:tcPr/>
                </a:tc>
                <a:extLst>
                  <a:ext uri="{0D108BD9-81ED-4DB2-BD59-A6C34878D82A}">
                    <a16:rowId xmlns:a16="http://schemas.microsoft.com/office/drawing/2014/main" val="10001"/>
                  </a:ext>
                </a:extLst>
              </a:tr>
              <a:tr h="4368615">
                <a:tc>
                  <a:txBody>
                    <a:bodyPr/>
                    <a:lstStyle/>
                    <a:p>
                      <a:r>
                        <a:rPr lang="ru-RU" sz="2000" b="1" dirty="0" smtClean="0"/>
                        <a:t>- </a:t>
                      </a:r>
                      <a:r>
                        <a:rPr lang="ru-RU" sz="2400" b="1" dirty="0" smtClean="0"/>
                        <a:t>0 210 02 000 </a:t>
                      </a:r>
                    </a:p>
                    <a:p>
                      <a:r>
                        <a:rPr lang="ru-RU" sz="2400" b="1" dirty="0" smtClean="0"/>
                        <a:t>- 0 210 04 000 </a:t>
                      </a:r>
                    </a:p>
                    <a:p>
                      <a:r>
                        <a:rPr lang="ru-RU" sz="2400" b="1" dirty="0" smtClean="0"/>
                        <a:t> - 0 304 05 000 </a:t>
                      </a:r>
                    </a:p>
                    <a:p>
                      <a:r>
                        <a:rPr lang="ru-RU" sz="2400" b="1" dirty="0" smtClean="0"/>
                        <a:t>- 0 210 03 000</a:t>
                      </a:r>
                    </a:p>
                    <a:p>
                      <a:r>
                        <a:rPr lang="ru-RU" sz="2400" b="1" dirty="0" smtClean="0"/>
                        <a:t>- 17 ,18</a:t>
                      </a:r>
                      <a:r>
                        <a:rPr lang="ru-RU" sz="2000" b="1" dirty="0" smtClean="0"/>
                        <a:t>  открытые к счетам </a:t>
                      </a:r>
                      <a:r>
                        <a:rPr lang="ru-RU" sz="2400" b="1" dirty="0" smtClean="0"/>
                        <a:t>0 201 00 000 </a:t>
                      </a:r>
                      <a:r>
                        <a:rPr lang="ru-RU" sz="2000" b="1" dirty="0" smtClean="0"/>
                        <a:t>(за исключением счета </a:t>
                      </a:r>
                      <a:r>
                        <a:rPr lang="ru-RU" sz="2400" b="1" dirty="0" smtClean="0"/>
                        <a:t>0 201 35 000 )</a:t>
                      </a:r>
                      <a:endParaRPr lang="ru-RU" sz="2000" b="1" dirty="0" smtClean="0"/>
                    </a:p>
                    <a:p>
                      <a:pPr marL="285750" indent="-285750">
                        <a:buFontTx/>
                        <a:buChar char="-"/>
                      </a:pPr>
                      <a:endParaRPr lang="ru-RU" sz="2000" b="1" dirty="0" smtClean="0"/>
                    </a:p>
                    <a:p>
                      <a:pPr marL="0" indent="0">
                        <a:buFontTx/>
                        <a:buNone/>
                      </a:pPr>
                      <a:r>
                        <a:rPr lang="ru-RU" sz="2000" b="1" dirty="0" smtClean="0">
                          <a:solidFill>
                            <a:srgbClr val="FF0000"/>
                          </a:solidFill>
                        </a:rPr>
                        <a:t>При этом операции по движению денежных средств между счетами, </a:t>
                      </a:r>
                    </a:p>
                    <a:p>
                      <a:pPr marL="0" indent="0">
                        <a:buFontTx/>
                        <a:buNone/>
                      </a:pPr>
                      <a:r>
                        <a:rPr lang="ru-RU" sz="2000" b="1" dirty="0" smtClean="0">
                          <a:solidFill>
                            <a:srgbClr val="FF0000"/>
                          </a:solidFill>
                        </a:rPr>
                        <a:t>а также между счетами и кассой учреждения при формировании показателей не учитываются."</a:t>
                      </a:r>
                    </a:p>
                    <a:p>
                      <a:endParaRPr lang="ru-RU" dirty="0"/>
                    </a:p>
                  </a:txBody>
                  <a:tcPr/>
                </a:tc>
                <a:tc>
                  <a:txBody>
                    <a:bodyPr/>
                    <a:lstStyle/>
                    <a:p>
                      <a:r>
                        <a:rPr lang="ru-RU" sz="2400" baseline="0" dirty="0" smtClean="0"/>
                        <a:t>-17,18 к счетам:</a:t>
                      </a:r>
                    </a:p>
                    <a:p>
                      <a:r>
                        <a:rPr lang="ru-RU" sz="2400" baseline="0" dirty="0" smtClean="0"/>
                        <a:t>-201 11, 201 21,</a:t>
                      </a:r>
                    </a:p>
                    <a:p>
                      <a:r>
                        <a:rPr lang="ru-RU" sz="2400" baseline="0" dirty="0" smtClean="0"/>
                        <a:t>201 23, 201 26, 201 27, </a:t>
                      </a:r>
                    </a:p>
                    <a:p>
                      <a:r>
                        <a:rPr lang="ru-RU" sz="2400" baseline="0" dirty="0" smtClean="0"/>
                        <a:t>201 34, 210 03.</a:t>
                      </a:r>
                    </a:p>
                    <a:p>
                      <a:endParaRPr lang="ru-RU" sz="2400" baseline="0" dirty="0" smtClean="0"/>
                    </a:p>
                    <a:p>
                      <a:endParaRPr lang="ru-RU" sz="2400" baseline="0" dirty="0" smtClean="0"/>
                    </a:p>
                    <a:p>
                      <a:endParaRPr lang="ru-RU" sz="2400" baseline="0" dirty="0" smtClean="0"/>
                    </a:p>
                    <a:p>
                      <a:endParaRPr lang="ru-RU" sz="2400" baseline="0" dirty="0" smtClean="0"/>
                    </a:p>
                    <a:p>
                      <a:r>
                        <a:rPr lang="ru-RU" sz="2400" b="1" baseline="0" dirty="0" smtClean="0">
                          <a:solidFill>
                            <a:srgbClr val="FF0000"/>
                          </a:solidFill>
                        </a:rPr>
                        <a:t>Отсутствует аналогичная норма</a:t>
                      </a:r>
                    </a:p>
                    <a:p>
                      <a:r>
                        <a:rPr lang="ru-RU" sz="2400" b="1" baseline="0" dirty="0" smtClean="0">
                          <a:solidFill>
                            <a:srgbClr val="FF0000"/>
                          </a:solidFill>
                        </a:rPr>
                        <a:t>???????</a:t>
                      </a:r>
                      <a:endParaRPr lang="ru-RU" sz="2400" b="1" dirty="0">
                        <a:solidFill>
                          <a:srgbClr val="FF0000"/>
                        </a:solidFill>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460906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p>
            <a:r>
              <a:rPr lang="en-US" smtClean="0"/>
              <a:t>gosbu.ru</a:t>
            </a:r>
            <a:endParaRPr lang="ru-RU"/>
          </a:p>
        </p:txBody>
      </p:sp>
      <p:pic>
        <p:nvPicPr>
          <p:cNvPr id="5" name="Объект 4"/>
          <p:cNvPicPr>
            <a:picLocks noGrp="1" noChangeAspect="1"/>
          </p:cNvPicPr>
          <p:nvPr>
            <p:ph sz="quarter" idx="1"/>
          </p:nvPr>
        </p:nvPicPr>
        <p:blipFill>
          <a:blip r:embed="rId2"/>
          <a:stretch>
            <a:fillRect/>
          </a:stretch>
        </p:blipFill>
        <p:spPr>
          <a:xfrm>
            <a:off x="107504" y="404664"/>
            <a:ext cx="8784976" cy="5615136"/>
          </a:xfrm>
          <a:prstGeom prst="rect">
            <a:avLst/>
          </a:prstGeom>
        </p:spPr>
      </p:pic>
    </p:spTree>
    <p:extLst>
      <p:ext uri="{BB962C8B-B14F-4D97-AF65-F5344CB8AC3E}">
        <p14:creationId xmlns:p14="http://schemas.microsoft.com/office/powerpoint/2010/main" val="8660614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706090"/>
          </a:xfrm>
        </p:spPr>
        <p:txBody>
          <a:bodyPr>
            <a:normAutofit fontScale="90000"/>
          </a:bodyPr>
          <a:lstStyle/>
          <a:p>
            <a:pPr algn="ctr"/>
            <a:r>
              <a:rPr lang="ru-RU" sz="3200" b="1" dirty="0" smtClean="0"/>
              <a:t>Для целей составления Отчета </a:t>
            </a:r>
            <a:r>
              <a:rPr lang="ru-RU" sz="3200" b="1" dirty="0"/>
              <a:t>о движении денежных </a:t>
            </a:r>
            <a:r>
              <a:rPr lang="ru-RU" sz="3200" b="1" dirty="0" smtClean="0"/>
              <a:t>средств (</a:t>
            </a:r>
            <a:r>
              <a:rPr lang="ru-RU" sz="3200" b="1" dirty="0"/>
              <a:t>ф.0503123, 0503723)</a:t>
            </a:r>
          </a:p>
        </p:txBody>
      </p:sp>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graphicFrame>
        <p:nvGraphicFramePr>
          <p:cNvPr id="5" name="Объект 4"/>
          <p:cNvGraphicFramePr>
            <a:graphicFrameLocks noGrp="1"/>
          </p:cNvGraphicFramePr>
          <p:nvPr>
            <p:ph sz="quarter" idx="1"/>
            <p:extLst/>
          </p:nvPr>
        </p:nvGraphicFramePr>
        <p:xfrm>
          <a:off x="251519" y="980729"/>
          <a:ext cx="8713092" cy="5996111"/>
        </p:xfrm>
        <a:graphic>
          <a:graphicData uri="http://schemas.openxmlformats.org/drawingml/2006/table">
            <a:tbl>
              <a:tblPr firstRow="1" bandRow="1">
                <a:tableStyleId>{5C22544A-7EE6-4342-B048-85BDC9FD1C3A}</a:tableStyleId>
              </a:tblPr>
              <a:tblGrid>
                <a:gridCol w="2904364">
                  <a:extLst>
                    <a:ext uri="{9D8B030D-6E8A-4147-A177-3AD203B41FA5}">
                      <a16:colId xmlns:a16="http://schemas.microsoft.com/office/drawing/2014/main" val="20000"/>
                    </a:ext>
                  </a:extLst>
                </a:gridCol>
                <a:gridCol w="2904364">
                  <a:extLst>
                    <a:ext uri="{9D8B030D-6E8A-4147-A177-3AD203B41FA5}">
                      <a16:colId xmlns:a16="http://schemas.microsoft.com/office/drawing/2014/main" val="20001"/>
                    </a:ext>
                  </a:extLst>
                </a:gridCol>
                <a:gridCol w="2904364">
                  <a:extLst>
                    <a:ext uri="{9D8B030D-6E8A-4147-A177-3AD203B41FA5}">
                      <a16:colId xmlns:a16="http://schemas.microsoft.com/office/drawing/2014/main" val="20002"/>
                    </a:ext>
                  </a:extLst>
                </a:gridCol>
              </a:tblGrid>
              <a:tr h="792087">
                <a:tc>
                  <a:txBody>
                    <a:bodyPr/>
                    <a:lstStyle/>
                    <a:p>
                      <a:pPr algn="ctr"/>
                      <a:r>
                        <a:rPr lang="ru-RU" sz="2000" dirty="0" smtClean="0"/>
                        <a:t>Текущие операции</a:t>
                      </a:r>
                      <a:endParaRPr lang="ru-RU" sz="2000" dirty="0"/>
                    </a:p>
                  </a:txBody>
                  <a:tcPr/>
                </a:tc>
                <a:tc>
                  <a:txBody>
                    <a:bodyPr/>
                    <a:lstStyle/>
                    <a:p>
                      <a:pPr algn="ctr"/>
                      <a:r>
                        <a:rPr lang="ru-RU" sz="2000" dirty="0" smtClean="0"/>
                        <a:t>Инвестиционные операции</a:t>
                      </a:r>
                      <a:endParaRPr lang="ru-RU" sz="2000" dirty="0"/>
                    </a:p>
                  </a:txBody>
                  <a:tcPr/>
                </a:tc>
                <a:tc>
                  <a:txBody>
                    <a:bodyPr/>
                    <a:lstStyle/>
                    <a:p>
                      <a:pPr algn="ctr"/>
                      <a:r>
                        <a:rPr lang="ru-RU" sz="2000" dirty="0" smtClean="0"/>
                        <a:t>Финансовые операции</a:t>
                      </a:r>
                      <a:endParaRPr lang="ru-RU" sz="2000" dirty="0"/>
                    </a:p>
                  </a:txBody>
                  <a:tcPr/>
                </a:tc>
                <a:extLst>
                  <a:ext uri="{0D108BD9-81ED-4DB2-BD59-A6C34878D82A}">
                    <a16:rowId xmlns:a16="http://schemas.microsoft.com/office/drawing/2014/main" val="10000"/>
                  </a:ext>
                </a:extLst>
              </a:tr>
              <a:tr h="2160240">
                <a:tc>
                  <a:txBody>
                    <a:bodyPr/>
                    <a:lstStyle/>
                    <a:p>
                      <a:pPr algn="ctr"/>
                      <a:r>
                        <a:rPr lang="ru-RU" b="1" dirty="0" smtClean="0"/>
                        <a:t>КОСГУ по поступлениям</a:t>
                      </a:r>
                    </a:p>
                    <a:p>
                      <a:pPr algn="ctr"/>
                      <a:endParaRPr lang="ru-RU" b="1" dirty="0" smtClean="0"/>
                    </a:p>
                    <a:p>
                      <a:pPr algn="ctr"/>
                      <a:r>
                        <a:rPr lang="ru-RU" b="1" dirty="0" smtClean="0"/>
                        <a:t>120</a:t>
                      </a:r>
                    </a:p>
                    <a:p>
                      <a:pPr algn="ctr"/>
                      <a:r>
                        <a:rPr lang="ru-RU" b="1" dirty="0" smtClean="0"/>
                        <a:t>130</a:t>
                      </a:r>
                    </a:p>
                    <a:p>
                      <a:pPr algn="ctr"/>
                      <a:r>
                        <a:rPr lang="ru-RU" b="1" dirty="0" smtClean="0"/>
                        <a:t>140</a:t>
                      </a:r>
                    </a:p>
                    <a:p>
                      <a:pPr algn="ctr"/>
                      <a:r>
                        <a:rPr lang="ru-RU" b="1" dirty="0" smtClean="0"/>
                        <a:t>152,153</a:t>
                      </a:r>
                    </a:p>
                    <a:p>
                      <a:pPr algn="ctr"/>
                      <a:r>
                        <a:rPr lang="ru-RU" b="1" dirty="0" smtClean="0"/>
                        <a:t>180</a:t>
                      </a:r>
                      <a:endParaRPr lang="ru-RU" b="1" dirty="0"/>
                    </a:p>
                  </a:txBody>
                  <a:tcPr/>
                </a:tc>
                <a:tc>
                  <a:txBody>
                    <a:bodyPr/>
                    <a:lstStyle/>
                    <a:p>
                      <a:pPr algn="ctr"/>
                      <a:r>
                        <a:rPr lang="ru-RU" b="1" dirty="0" smtClean="0"/>
                        <a:t>КОСГУ по поступлениям</a:t>
                      </a:r>
                    </a:p>
                    <a:p>
                      <a:pPr algn="ctr"/>
                      <a:endParaRPr lang="ru-RU" b="1" dirty="0" smtClean="0"/>
                    </a:p>
                    <a:p>
                      <a:pPr algn="ctr"/>
                      <a:r>
                        <a:rPr lang="ru-RU" b="1" dirty="0" smtClean="0"/>
                        <a:t>410</a:t>
                      </a:r>
                    </a:p>
                    <a:p>
                      <a:pPr algn="ctr"/>
                      <a:r>
                        <a:rPr lang="ru-RU" b="1" dirty="0" smtClean="0"/>
                        <a:t>420</a:t>
                      </a:r>
                    </a:p>
                    <a:p>
                      <a:pPr algn="ctr"/>
                      <a:r>
                        <a:rPr lang="ru-RU" b="1" dirty="0" smtClean="0"/>
                        <a:t>430</a:t>
                      </a:r>
                    </a:p>
                    <a:p>
                      <a:pPr algn="ctr"/>
                      <a:r>
                        <a:rPr lang="ru-RU" b="1" dirty="0" smtClean="0"/>
                        <a:t>440</a:t>
                      </a:r>
                      <a:endParaRPr lang="ru-RU" b="1" dirty="0"/>
                    </a:p>
                  </a:txBody>
                  <a:tcPr/>
                </a:tc>
                <a:tc>
                  <a:txBody>
                    <a:bodyPr/>
                    <a:lstStyle/>
                    <a:p>
                      <a:pPr algn="ctr"/>
                      <a:r>
                        <a:rPr lang="ru-RU" b="1" dirty="0" smtClean="0"/>
                        <a:t>КОСГУ по поступлениям</a:t>
                      </a:r>
                    </a:p>
                    <a:p>
                      <a:pPr algn="ctr"/>
                      <a:endParaRPr lang="ru-RU" b="1" dirty="0" smtClean="0"/>
                    </a:p>
                    <a:p>
                      <a:pPr algn="ctr"/>
                      <a:r>
                        <a:rPr lang="ru-RU" b="1" dirty="0" smtClean="0"/>
                        <a:t>620</a:t>
                      </a:r>
                    </a:p>
                    <a:p>
                      <a:pPr algn="ctr"/>
                      <a:r>
                        <a:rPr lang="ru-RU" b="1" dirty="0" smtClean="0"/>
                        <a:t>630</a:t>
                      </a:r>
                    </a:p>
                    <a:p>
                      <a:pPr algn="ctr"/>
                      <a:r>
                        <a:rPr lang="ru-RU" b="1" dirty="0" smtClean="0"/>
                        <a:t>640</a:t>
                      </a:r>
                    </a:p>
                    <a:p>
                      <a:pPr algn="ctr"/>
                      <a:r>
                        <a:rPr lang="ru-RU" b="1" dirty="0" smtClean="0"/>
                        <a:t>650</a:t>
                      </a:r>
                    </a:p>
                    <a:p>
                      <a:pPr algn="ctr"/>
                      <a:r>
                        <a:rPr lang="ru-RU" b="1" dirty="0" smtClean="0"/>
                        <a:t>710</a:t>
                      </a:r>
                    </a:p>
                    <a:p>
                      <a:pPr algn="ctr"/>
                      <a:endParaRPr lang="ru-RU" b="1" dirty="0"/>
                    </a:p>
                  </a:txBody>
                  <a:tcPr/>
                </a:tc>
                <a:extLst>
                  <a:ext uri="{0D108BD9-81ED-4DB2-BD59-A6C34878D82A}">
                    <a16:rowId xmlns:a16="http://schemas.microsoft.com/office/drawing/2014/main" val="10001"/>
                  </a:ext>
                </a:extLst>
              </a:tr>
              <a:tr h="2918024">
                <a:tc>
                  <a:txBody>
                    <a:bodyPr/>
                    <a:lstStyle/>
                    <a:p>
                      <a:pPr algn="ctr"/>
                      <a:r>
                        <a:rPr lang="ru-RU" b="1" dirty="0" smtClean="0"/>
                        <a:t>КОСГУ по выбытиям</a:t>
                      </a:r>
                    </a:p>
                    <a:p>
                      <a:pPr algn="ctr"/>
                      <a:r>
                        <a:rPr lang="ru-RU" b="1" dirty="0" smtClean="0"/>
                        <a:t>210</a:t>
                      </a:r>
                    </a:p>
                    <a:p>
                      <a:pPr algn="ctr"/>
                      <a:r>
                        <a:rPr lang="ru-RU" b="1" dirty="0" smtClean="0"/>
                        <a:t>220</a:t>
                      </a:r>
                    </a:p>
                    <a:p>
                      <a:pPr algn="ctr"/>
                      <a:r>
                        <a:rPr lang="ru-RU" b="1" dirty="0" smtClean="0"/>
                        <a:t>230</a:t>
                      </a:r>
                    </a:p>
                    <a:p>
                      <a:pPr algn="ctr"/>
                      <a:r>
                        <a:rPr lang="ru-RU" b="1" dirty="0" smtClean="0"/>
                        <a:t>240</a:t>
                      </a:r>
                    </a:p>
                    <a:p>
                      <a:pPr algn="ctr"/>
                      <a:r>
                        <a:rPr lang="ru-RU" b="1" dirty="0" smtClean="0"/>
                        <a:t>250</a:t>
                      </a:r>
                    </a:p>
                    <a:p>
                      <a:pPr algn="ctr"/>
                      <a:r>
                        <a:rPr lang="ru-RU" b="1" dirty="0" smtClean="0"/>
                        <a:t>260</a:t>
                      </a:r>
                    </a:p>
                    <a:p>
                      <a:pPr algn="ctr"/>
                      <a:r>
                        <a:rPr lang="ru-RU" b="1" dirty="0" smtClean="0"/>
                        <a:t>270</a:t>
                      </a:r>
                    </a:p>
                    <a:p>
                      <a:pPr algn="ctr"/>
                      <a:r>
                        <a:rPr lang="ru-RU" b="1" dirty="0" smtClean="0"/>
                        <a:t>290</a:t>
                      </a:r>
                    </a:p>
                    <a:p>
                      <a:pPr algn="ctr"/>
                      <a:endParaRPr lang="ru-RU" b="1" dirty="0"/>
                    </a:p>
                  </a:txBody>
                  <a:tcPr/>
                </a:tc>
                <a:tc>
                  <a:txBody>
                    <a:bodyPr/>
                    <a:lstStyle/>
                    <a:p>
                      <a:pPr algn="ctr"/>
                      <a:r>
                        <a:rPr lang="ru-RU" b="1" dirty="0" smtClean="0"/>
                        <a:t>КОСГУ по выбытиям</a:t>
                      </a:r>
                    </a:p>
                    <a:p>
                      <a:pPr algn="ctr"/>
                      <a:r>
                        <a:rPr lang="ru-RU" b="1" dirty="0" smtClean="0"/>
                        <a:t>310</a:t>
                      </a:r>
                    </a:p>
                    <a:p>
                      <a:pPr algn="ctr"/>
                      <a:r>
                        <a:rPr lang="ru-RU" b="1" dirty="0" smtClean="0"/>
                        <a:t>320</a:t>
                      </a:r>
                    </a:p>
                    <a:p>
                      <a:pPr algn="ctr"/>
                      <a:r>
                        <a:rPr lang="ru-RU" b="1" dirty="0" smtClean="0"/>
                        <a:t>330</a:t>
                      </a:r>
                    </a:p>
                    <a:p>
                      <a:pPr algn="ctr"/>
                      <a:r>
                        <a:rPr lang="ru-RU" b="1" dirty="0" smtClean="0"/>
                        <a:t>340</a:t>
                      </a:r>
                    </a:p>
                    <a:p>
                      <a:pPr algn="ctr"/>
                      <a:endParaRPr lang="ru-RU" b="1" dirty="0" smtClean="0"/>
                    </a:p>
                    <a:p>
                      <a:pPr algn="ctr"/>
                      <a:endParaRPr lang="ru-RU" b="1" dirty="0"/>
                    </a:p>
                  </a:txBody>
                  <a:tcPr/>
                </a:tc>
                <a:tc>
                  <a:txBody>
                    <a:bodyPr/>
                    <a:lstStyle/>
                    <a:p>
                      <a:pPr algn="ctr"/>
                      <a:r>
                        <a:rPr lang="ru-RU" b="1" dirty="0" smtClean="0"/>
                        <a:t>КОСГУ по выбытиям</a:t>
                      </a:r>
                    </a:p>
                    <a:p>
                      <a:pPr algn="ctr"/>
                      <a:r>
                        <a:rPr lang="ru-RU" b="1" dirty="0" smtClean="0"/>
                        <a:t>520</a:t>
                      </a:r>
                    </a:p>
                    <a:p>
                      <a:pPr algn="ctr"/>
                      <a:r>
                        <a:rPr lang="ru-RU" b="1" dirty="0" smtClean="0"/>
                        <a:t>530</a:t>
                      </a:r>
                    </a:p>
                    <a:p>
                      <a:pPr algn="ctr"/>
                      <a:r>
                        <a:rPr lang="ru-RU" b="1" dirty="0" smtClean="0"/>
                        <a:t>540</a:t>
                      </a:r>
                    </a:p>
                    <a:p>
                      <a:pPr algn="ctr"/>
                      <a:r>
                        <a:rPr lang="ru-RU" b="1" dirty="0" smtClean="0"/>
                        <a:t>550</a:t>
                      </a:r>
                    </a:p>
                    <a:p>
                      <a:pPr algn="ctr"/>
                      <a:r>
                        <a:rPr lang="ru-RU" b="1" dirty="0" smtClean="0"/>
                        <a:t>810</a:t>
                      </a:r>
                    </a:p>
                    <a:p>
                      <a:pPr algn="ctr"/>
                      <a:endParaRPr lang="ru-RU" b="1" dirty="0" smtClean="0"/>
                    </a:p>
                    <a:p>
                      <a:pPr algn="ctr"/>
                      <a:endParaRPr lang="ru-RU" b="1" dirty="0" smtClean="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325670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idx="4294967295"/>
          </p:nvPr>
        </p:nvSpPr>
        <p:spPr>
          <a:xfrm>
            <a:off x="1619722" y="140753"/>
            <a:ext cx="7524278" cy="721448"/>
          </a:xfrm>
        </p:spPr>
        <p:txBody>
          <a:bodyPr/>
          <a:lstStyle/>
          <a:p>
            <a:pPr eaLnBrk="1" hangingPunct="1">
              <a:lnSpc>
                <a:spcPct val="80000"/>
              </a:lnSpc>
            </a:pPr>
            <a:r>
              <a:rPr lang="ru-RU" altLang="ru-RU" sz="2317" dirty="0" smtClean="0"/>
              <a:t>Бухгалтерская отчетность </a:t>
            </a:r>
            <a:r>
              <a:rPr lang="ru-RU" altLang="ru-RU" sz="2317" dirty="0"/>
              <a:t>– Инструкция № 33н</a:t>
            </a:r>
          </a:p>
        </p:txBody>
      </p:sp>
      <p:sp>
        <p:nvSpPr>
          <p:cNvPr id="199683" name="Прямоугольник 3"/>
          <p:cNvSpPr>
            <a:spLocks noChangeArrowheads="1"/>
          </p:cNvSpPr>
          <p:nvPr/>
        </p:nvSpPr>
        <p:spPr bwMode="auto">
          <a:xfrm>
            <a:off x="1619722" y="925858"/>
            <a:ext cx="6930145" cy="7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2139" dirty="0">
                <a:solidFill>
                  <a:srgbClr val="2D2D8A"/>
                </a:solidFill>
              </a:rPr>
              <a:t>Отчет об исполнении плана ФХД …..  (ф. 0503737)</a:t>
            </a:r>
          </a:p>
          <a:p>
            <a:pPr algn="ctr" eaLnBrk="1" hangingPunct="1"/>
            <a:r>
              <a:rPr lang="ru-RU" altLang="ru-RU" sz="2400" b="1" dirty="0">
                <a:solidFill>
                  <a:srgbClr val="000000"/>
                </a:solidFill>
              </a:rPr>
              <a:t>- операции с залоговыми суммами</a:t>
            </a:r>
          </a:p>
        </p:txBody>
      </p:sp>
      <p:graphicFrame>
        <p:nvGraphicFramePr>
          <p:cNvPr id="6" name="Таблица 5"/>
          <p:cNvGraphicFramePr>
            <a:graphicFrameLocks noGrp="1"/>
          </p:cNvGraphicFramePr>
          <p:nvPr>
            <p:extLst/>
          </p:nvPr>
        </p:nvGraphicFramePr>
        <p:xfrm>
          <a:off x="0" y="1916831"/>
          <a:ext cx="9144001" cy="4485926"/>
        </p:xfrm>
        <a:graphic>
          <a:graphicData uri="http://schemas.openxmlformats.org/drawingml/2006/table">
            <a:tbl>
              <a:tblPr firstRow="1" bandRow="1">
                <a:tableStyleId>{5C22544A-7EE6-4342-B048-85BDC9FD1C3A}</a:tableStyleId>
              </a:tblPr>
              <a:tblGrid>
                <a:gridCol w="3065474">
                  <a:extLst>
                    <a:ext uri="{9D8B030D-6E8A-4147-A177-3AD203B41FA5}">
                      <a16:colId xmlns:a16="http://schemas.microsoft.com/office/drawing/2014/main" val="20000"/>
                    </a:ext>
                  </a:extLst>
                </a:gridCol>
                <a:gridCol w="2387992">
                  <a:extLst>
                    <a:ext uri="{9D8B030D-6E8A-4147-A177-3AD203B41FA5}">
                      <a16:colId xmlns:a16="http://schemas.microsoft.com/office/drawing/2014/main" val="20001"/>
                    </a:ext>
                  </a:extLst>
                </a:gridCol>
                <a:gridCol w="2170903">
                  <a:extLst>
                    <a:ext uri="{9D8B030D-6E8A-4147-A177-3AD203B41FA5}">
                      <a16:colId xmlns:a16="http://schemas.microsoft.com/office/drawing/2014/main" val="20002"/>
                    </a:ext>
                  </a:extLst>
                </a:gridCol>
                <a:gridCol w="1519632">
                  <a:extLst>
                    <a:ext uri="{9D8B030D-6E8A-4147-A177-3AD203B41FA5}">
                      <a16:colId xmlns:a16="http://schemas.microsoft.com/office/drawing/2014/main" val="20003"/>
                    </a:ext>
                  </a:extLst>
                </a:gridCol>
              </a:tblGrid>
              <a:tr h="647557">
                <a:tc>
                  <a:txBody>
                    <a:bodyPr/>
                    <a:lstStyle/>
                    <a:p>
                      <a:pPr algn="ctr"/>
                      <a:r>
                        <a:rPr lang="ru-RU" sz="2400" dirty="0" smtClean="0">
                          <a:solidFill>
                            <a:schemeClr val="tx1"/>
                          </a:solidFill>
                        </a:rPr>
                        <a:t>Содержание операции</a:t>
                      </a:r>
                      <a:endParaRPr lang="ru-RU" sz="24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2400" dirty="0" smtClean="0">
                          <a:solidFill>
                            <a:schemeClr val="tx1"/>
                          </a:solidFill>
                        </a:rPr>
                        <a:t>Дебет</a:t>
                      </a:r>
                      <a:endParaRPr lang="ru-RU" sz="24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2400" dirty="0" smtClean="0">
                          <a:solidFill>
                            <a:schemeClr val="tx1"/>
                          </a:solidFill>
                        </a:rPr>
                        <a:t>Кредит</a:t>
                      </a:r>
                      <a:endParaRPr lang="ru-RU" sz="24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2400" dirty="0" smtClean="0">
                          <a:solidFill>
                            <a:schemeClr val="tx1"/>
                          </a:solidFill>
                        </a:rPr>
                        <a:t>Сумма</a:t>
                      </a:r>
                      <a:endParaRPr lang="ru-RU" sz="24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735982">
                <a:tc>
                  <a:txBody>
                    <a:bodyPr/>
                    <a:lstStyle/>
                    <a:p>
                      <a:r>
                        <a:rPr lang="ru-RU" sz="1800" b="1" kern="1200" dirty="0" smtClean="0">
                          <a:solidFill>
                            <a:schemeClr val="dk1"/>
                          </a:solidFill>
                          <a:effectLst/>
                          <a:latin typeface="+mn-lt"/>
                          <a:ea typeface="+mn-ea"/>
                          <a:cs typeface="+mn-cs"/>
                        </a:rPr>
                        <a:t>Перечислены учреждением, средства в обеспечение исполнения контракта (договора)</a:t>
                      </a:r>
                      <a:endParaRPr lang="ru-RU" sz="1800" b="1" u="sng"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800" b="1" kern="1200" dirty="0" smtClean="0">
                          <a:solidFill>
                            <a:schemeClr val="dk1"/>
                          </a:solidFill>
                          <a:effectLst/>
                          <a:latin typeface="Times New Roman"/>
                          <a:ea typeface="Calibri"/>
                          <a:cs typeface="Times New Roman"/>
                        </a:rPr>
                        <a:t>0 210 05 560 </a:t>
                      </a:r>
                      <a:endParaRPr lang="ru-RU" sz="28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800" b="1" kern="1200" dirty="0" smtClean="0">
                          <a:solidFill>
                            <a:schemeClr val="dk1"/>
                          </a:solidFill>
                          <a:effectLst/>
                          <a:latin typeface="Times New Roman"/>
                          <a:ea typeface="Calibri"/>
                          <a:cs typeface="Times New Roman"/>
                        </a:rPr>
                        <a:t>0</a:t>
                      </a:r>
                      <a:r>
                        <a:rPr lang="ru-RU" sz="2800" b="1" kern="1200" baseline="0" dirty="0" smtClean="0">
                          <a:solidFill>
                            <a:schemeClr val="dk1"/>
                          </a:solidFill>
                          <a:effectLst/>
                          <a:latin typeface="Times New Roman"/>
                          <a:ea typeface="Calibri"/>
                          <a:cs typeface="Times New Roman"/>
                        </a:rPr>
                        <a:t> 201 11 610</a:t>
                      </a:r>
                    </a:p>
                    <a:p>
                      <a:pPr algn="ctr">
                        <a:lnSpc>
                          <a:spcPct val="115000"/>
                        </a:lnSpc>
                        <a:spcAft>
                          <a:spcPts val="0"/>
                        </a:spcAft>
                      </a:pPr>
                      <a:r>
                        <a:rPr lang="ru-RU" sz="2800" b="1" kern="1200" baseline="0" dirty="0" smtClean="0">
                          <a:solidFill>
                            <a:schemeClr val="dk1"/>
                          </a:solidFill>
                          <a:effectLst/>
                          <a:latin typeface="Times New Roman"/>
                          <a:ea typeface="Calibri"/>
                          <a:cs typeface="Times New Roman"/>
                        </a:rPr>
                        <a:t>(+18   610)</a:t>
                      </a:r>
                      <a:endParaRPr lang="ru-RU" sz="28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2000" b="1" dirty="0" smtClean="0">
                          <a:solidFill>
                            <a:srgbClr val="002060"/>
                          </a:solidFill>
                        </a:rPr>
                        <a:t>10 500,0</a:t>
                      </a:r>
                      <a:endParaRPr lang="ru-RU" sz="2000" b="1" dirty="0">
                        <a:solidFill>
                          <a:srgbClr val="002060"/>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936942">
                <a:tc>
                  <a:txBody>
                    <a:bodyPr/>
                    <a:lstStyle/>
                    <a:p>
                      <a:r>
                        <a:rPr lang="ru-RU" sz="1800" b="1" u="none" dirty="0" smtClean="0">
                          <a:solidFill>
                            <a:schemeClr val="tx1"/>
                          </a:solidFill>
                        </a:rPr>
                        <a:t>Возврат </a:t>
                      </a:r>
                      <a:r>
                        <a:rPr lang="ru-RU" sz="1800" b="1" kern="1200" dirty="0" smtClean="0">
                          <a:solidFill>
                            <a:schemeClr val="dk1"/>
                          </a:solidFill>
                          <a:effectLst/>
                          <a:latin typeface="+mn-lt"/>
                          <a:ea typeface="+mn-ea"/>
                          <a:cs typeface="+mn-cs"/>
                        </a:rPr>
                        <a:t>на лицевой счет учреждения денежных средств, перечисленных ранее в обеспечение исполнения контракта</a:t>
                      </a:r>
                      <a:endParaRPr lang="ru-RU" sz="1800" b="1" u="none"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800" b="1" kern="1200" dirty="0" smtClean="0">
                          <a:solidFill>
                            <a:schemeClr val="dk1"/>
                          </a:solidFill>
                          <a:effectLst/>
                          <a:latin typeface="Times New Roman"/>
                          <a:ea typeface="Calibri"/>
                          <a:cs typeface="Times New Roman"/>
                        </a:rPr>
                        <a:t>0 201 11 510</a:t>
                      </a:r>
                    </a:p>
                    <a:p>
                      <a:pPr algn="ctr">
                        <a:lnSpc>
                          <a:spcPct val="115000"/>
                        </a:lnSpc>
                        <a:spcAft>
                          <a:spcPts val="0"/>
                        </a:spcAft>
                      </a:pPr>
                      <a:r>
                        <a:rPr lang="ru-RU" sz="2800" b="1" kern="1200" dirty="0" smtClean="0">
                          <a:solidFill>
                            <a:schemeClr val="dk1"/>
                          </a:solidFill>
                          <a:effectLst/>
                          <a:latin typeface="Times New Roman"/>
                          <a:ea typeface="Calibri"/>
                          <a:cs typeface="Times New Roman"/>
                        </a:rPr>
                        <a:t>(+ 17 510)</a:t>
                      </a:r>
                      <a:endParaRPr lang="ru-RU" sz="28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800" b="1" kern="1200" dirty="0" smtClean="0">
                          <a:solidFill>
                            <a:schemeClr val="dk1"/>
                          </a:solidFill>
                          <a:effectLst/>
                          <a:latin typeface="Times New Roman"/>
                          <a:ea typeface="Calibri"/>
                          <a:cs typeface="Times New Roman"/>
                        </a:rPr>
                        <a:t>0 210 05 660</a:t>
                      </a:r>
                      <a:endParaRPr lang="ru-RU" sz="28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2000" b="1" i="0" u="none" kern="1200" dirty="0" smtClean="0">
                          <a:solidFill>
                            <a:schemeClr val="tx1"/>
                          </a:solidFill>
                          <a:latin typeface="+mn-lt"/>
                          <a:ea typeface="+mn-ea"/>
                          <a:cs typeface="+mn-cs"/>
                        </a:rPr>
                        <a:t>8 500,0</a:t>
                      </a:r>
                      <a:endParaRPr lang="ru-RU" sz="2000" b="1" i="0" u="none" kern="1200" dirty="0">
                        <a:solidFill>
                          <a:schemeClr val="tx1"/>
                        </a:solidFill>
                        <a:latin typeface="+mn-lt"/>
                        <a:ea typeface="+mn-ea"/>
                        <a:cs typeface="+mn-cs"/>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319253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idx="4294967295"/>
          </p:nvPr>
        </p:nvSpPr>
        <p:spPr>
          <a:xfrm>
            <a:off x="1619722" y="140753"/>
            <a:ext cx="7524278" cy="721448"/>
          </a:xfrm>
        </p:spPr>
        <p:txBody>
          <a:bodyPr/>
          <a:lstStyle/>
          <a:p>
            <a:pPr eaLnBrk="1" hangingPunct="1">
              <a:lnSpc>
                <a:spcPct val="80000"/>
              </a:lnSpc>
            </a:pPr>
            <a:r>
              <a:rPr lang="ru-RU" altLang="ru-RU" sz="2317" dirty="0" smtClean="0"/>
              <a:t>Бухгалтерская отчетность </a:t>
            </a:r>
            <a:r>
              <a:rPr lang="ru-RU" altLang="ru-RU" sz="2317" dirty="0"/>
              <a:t>– Инструкция № 33н</a:t>
            </a:r>
          </a:p>
        </p:txBody>
      </p:sp>
      <p:sp>
        <p:nvSpPr>
          <p:cNvPr id="199683" name="Прямоугольник 3"/>
          <p:cNvSpPr>
            <a:spLocks noChangeArrowheads="1"/>
          </p:cNvSpPr>
          <p:nvPr/>
        </p:nvSpPr>
        <p:spPr bwMode="auto">
          <a:xfrm>
            <a:off x="1619722" y="925858"/>
            <a:ext cx="6930145" cy="790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2139" dirty="0">
                <a:solidFill>
                  <a:srgbClr val="2D2D8A"/>
                </a:solidFill>
              </a:rPr>
              <a:t>Отчет об исполнении плана ФХД …..  (ф. 0503737)</a:t>
            </a:r>
          </a:p>
          <a:p>
            <a:pPr algn="ctr" eaLnBrk="1" hangingPunct="1"/>
            <a:r>
              <a:rPr lang="ru-RU" altLang="ru-RU" sz="2400" b="1" dirty="0"/>
              <a:t>- операции с залоговыми суммами</a:t>
            </a:r>
          </a:p>
        </p:txBody>
      </p:sp>
      <p:graphicFrame>
        <p:nvGraphicFramePr>
          <p:cNvPr id="6" name="Таблица 5"/>
          <p:cNvGraphicFramePr>
            <a:graphicFrameLocks noGrp="1"/>
          </p:cNvGraphicFramePr>
          <p:nvPr>
            <p:extLst/>
          </p:nvPr>
        </p:nvGraphicFramePr>
        <p:xfrm>
          <a:off x="0" y="1679416"/>
          <a:ext cx="9144001" cy="5183863"/>
        </p:xfrm>
        <a:graphic>
          <a:graphicData uri="http://schemas.openxmlformats.org/drawingml/2006/table">
            <a:tbl>
              <a:tblPr firstRow="1" bandRow="1">
                <a:tableStyleId>{5C22544A-7EE6-4342-B048-85BDC9FD1C3A}</a:tableStyleId>
              </a:tblPr>
              <a:tblGrid>
                <a:gridCol w="3065474">
                  <a:extLst>
                    <a:ext uri="{9D8B030D-6E8A-4147-A177-3AD203B41FA5}">
                      <a16:colId xmlns:a16="http://schemas.microsoft.com/office/drawing/2014/main" val="20000"/>
                    </a:ext>
                  </a:extLst>
                </a:gridCol>
                <a:gridCol w="2387992">
                  <a:extLst>
                    <a:ext uri="{9D8B030D-6E8A-4147-A177-3AD203B41FA5}">
                      <a16:colId xmlns:a16="http://schemas.microsoft.com/office/drawing/2014/main" val="20001"/>
                    </a:ext>
                  </a:extLst>
                </a:gridCol>
                <a:gridCol w="2170903">
                  <a:extLst>
                    <a:ext uri="{9D8B030D-6E8A-4147-A177-3AD203B41FA5}">
                      <a16:colId xmlns:a16="http://schemas.microsoft.com/office/drawing/2014/main" val="20002"/>
                    </a:ext>
                  </a:extLst>
                </a:gridCol>
                <a:gridCol w="1519632">
                  <a:extLst>
                    <a:ext uri="{9D8B030D-6E8A-4147-A177-3AD203B41FA5}">
                      <a16:colId xmlns:a16="http://schemas.microsoft.com/office/drawing/2014/main" val="20003"/>
                    </a:ext>
                  </a:extLst>
                </a:gridCol>
              </a:tblGrid>
              <a:tr h="559172">
                <a:tc>
                  <a:txBody>
                    <a:bodyPr/>
                    <a:lstStyle/>
                    <a:p>
                      <a:pPr algn="ctr"/>
                      <a:r>
                        <a:rPr lang="ru-RU" sz="1600" dirty="0" smtClean="0">
                          <a:solidFill>
                            <a:schemeClr val="tx1"/>
                          </a:solidFill>
                        </a:rPr>
                        <a:t>Содержание операции</a:t>
                      </a:r>
                      <a:endParaRPr lang="ru-RU" sz="16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600" dirty="0" smtClean="0">
                          <a:solidFill>
                            <a:schemeClr val="tx1"/>
                          </a:solidFill>
                        </a:rPr>
                        <a:t>Дебет</a:t>
                      </a:r>
                      <a:endParaRPr lang="ru-RU" sz="16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600" dirty="0" smtClean="0">
                          <a:solidFill>
                            <a:schemeClr val="tx1"/>
                          </a:solidFill>
                        </a:rPr>
                        <a:t>Кредит</a:t>
                      </a:r>
                      <a:endParaRPr lang="ru-RU" sz="16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600" dirty="0" smtClean="0">
                          <a:solidFill>
                            <a:schemeClr val="tx1"/>
                          </a:solidFill>
                        </a:rPr>
                        <a:t>Сумма</a:t>
                      </a:r>
                      <a:endParaRPr lang="ru-RU" sz="1600"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499039">
                <a:tc>
                  <a:txBody>
                    <a:bodyPr/>
                    <a:lstStyle/>
                    <a:p>
                      <a:r>
                        <a:rPr lang="ru-RU" sz="1800" b="1" kern="1200" dirty="0" smtClean="0">
                          <a:solidFill>
                            <a:schemeClr val="dk1"/>
                          </a:solidFill>
                          <a:effectLst/>
                          <a:latin typeface="+mn-lt"/>
                          <a:ea typeface="+mn-ea"/>
                          <a:cs typeface="+mn-cs"/>
                        </a:rPr>
                        <a:t>Перечислены учреждением, средства в обеспечение исполнения контракта (договора)</a:t>
                      </a:r>
                      <a:endParaRPr lang="ru-RU" sz="1800" b="1" u="sng"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0 210 05 560 </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a:t>
                      </a:r>
                      <a:r>
                        <a:rPr lang="ru-RU" sz="2400" b="1" kern="1200" baseline="0" dirty="0" smtClean="0">
                          <a:solidFill>
                            <a:schemeClr val="dk1"/>
                          </a:solidFill>
                          <a:effectLst/>
                          <a:latin typeface="Times New Roman"/>
                          <a:ea typeface="Calibri"/>
                          <a:cs typeface="Times New Roman"/>
                        </a:rPr>
                        <a:t> 201 11 610</a:t>
                      </a:r>
                    </a:p>
                    <a:p>
                      <a:pPr algn="ctr">
                        <a:lnSpc>
                          <a:spcPct val="115000"/>
                        </a:lnSpc>
                        <a:spcAft>
                          <a:spcPts val="0"/>
                        </a:spcAft>
                      </a:pPr>
                      <a:r>
                        <a:rPr lang="ru-RU" sz="2400" b="1" kern="1200" baseline="0" dirty="0" smtClean="0">
                          <a:solidFill>
                            <a:schemeClr val="dk1"/>
                          </a:solidFill>
                          <a:effectLst/>
                          <a:latin typeface="Times New Roman"/>
                          <a:ea typeface="Calibri"/>
                          <a:cs typeface="Times New Roman"/>
                        </a:rPr>
                        <a:t>(зс18/610)</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1" dirty="0" smtClean="0">
                          <a:solidFill>
                            <a:srgbClr val="CC0000"/>
                          </a:solidFill>
                        </a:rPr>
                        <a:t>10 500,0</a:t>
                      </a:r>
                      <a:endParaRPr lang="ru-RU" sz="1800" b="1" dirty="0">
                        <a:solidFill>
                          <a:srgbClr val="CC0000"/>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672570">
                <a:tc>
                  <a:txBody>
                    <a:bodyPr/>
                    <a:lstStyle/>
                    <a:p>
                      <a:r>
                        <a:rPr lang="ru-RU" sz="1800" b="1" u="none" dirty="0" smtClean="0">
                          <a:solidFill>
                            <a:schemeClr val="tx1"/>
                          </a:solidFill>
                        </a:rPr>
                        <a:t>Возврат </a:t>
                      </a:r>
                      <a:r>
                        <a:rPr lang="ru-RU" sz="1800" b="1" kern="1200" dirty="0" smtClean="0">
                          <a:solidFill>
                            <a:schemeClr val="dk1"/>
                          </a:solidFill>
                          <a:effectLst/>
                          <a:latin typeface="+mn-lt"/>
                          <a:ea typeface="+mn-ea"/>
                          <a:cs typeface="+mn-cs"/>
                        </a:rPr>
                        <a:t>на лицевой счет учреждения денежных средств, перечисленных ранее в обеспечение исполнения контракта</a:t>
                      </a:r>
                      <a:endParaRPr lang="ru-RU" sz="1800" b="1" u="none" dirty="0">
                        <a:solidFill>
                          <a:schemeClr val="tx1"/>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0 201 11 510</a:t>
                      </a:r>
                    </a:p>
                    <a:p>
                      <a:pPr algn="ctr">
                        <a:lnSpc>
                          <a:spcPct val="115000"/>
                        </a:lnSpc>
                        <a:spcAft>
                          <a:spcPts val="0"/>
                        </a:spcAft>
                      </a:pPr>
                      <a:r>
                        <a:rPr lang="ru-RU" sz="2400" b="1" kern="1200" dirty="0" smtClean="0">
                          <a:solidFill>
                            <a:schemeClr val="dk1"/>
                          </a:solidFill>
                          <a:effectLst/>
                          <a:latin typeface="Times New Roman"/>
                          <a:ea typeface="Calibri"/>
                          <a:cs typeface="Times New Roman"/>
                        </a:rPr>
                        <a:t>(зс17/510)</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0 210 05 660</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1" i="0" u="none" kern="1200" dirty="0" smtClean="0">
                          <a:solidFill>
                            <a:schemeClr val="tx1"/>
                          </a:solidFill>
                          <a:latin typeface="+mn-lt"/>
                          <a:ea typeface="+mn-ea"/>
                          <a:cs typeface="+mn-cs"/>
                        </a:rPr>
                        <a:t>8 500,0</a:t>
                      </a:r>
                      <a:endParaRPr lang="ru-RU" sz="1800" b="1" i="0" u="none" kern="1200" dirty="0">
                        <a:solidFill>
                          <a:schemeClr val="tx1"/>
                        </a:solidFill>
                        <a:latin typeface="+mn-lt"/>
                        <a:ea typeface="+mn-ea"/>
                        <a:cs typeface="+mn-cs"/>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4069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1" kern="1200" dirty="0" smtClean="0">
                          <a:solidFill>
                            <a:schemeClr val="dk1"/>
                          </a:solidFill>
                          <a:effectLst/>
                          <a:latin typeface="+mn-lt"/>
                          <a:ea typeface="+mn-ea"/>
                          <a:cs typeface="+mn-cs"/>
                        </a:rPr>
                        <a:t>Удержаны штрафные санкции (пени, неустойки) за нарушение условий контракта (договора)</a:t>
                      </a: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0 401</a:t>
                      </a:r>
                      <a:r>
                        <a:rPr lang="ru-RU" sz="2400" b="1" kern="1200" baseline="0" dirty="0" smtClean="0">
                          <a:solidFill>
                            <a:schemeClr val="dk1"/>
                          </a:solidFill>
                          <a:effectLst/>
                          <a:latin typeface="Times New Roman"/>
                          <a:ea typeface="Calibri"/>
                          <a:cs typeface="Times New Roman"/>
                        </a:rPr>
                        <a:t> 20 290</a:t>
                      </a:r>
                    </a:p>
                    <a:p>
                      <a:pPr algn="ctr">
                        <a:lnSpc>
                          <a:spcPct val="115000"/>
                        </a:lnSpc>
                        <a:spcAft>
                          <a:spcPts val="0"/>
                        </a:spcAft>
                      </a:pPr>
                      <a:endParaRPr lang="ru-RU" sz="2400" b="1" kern="1200" baseline="0" dirty="0" smtClean="0">
                        <a:solidFill>
                          <a:schemeClr val="dk1"/>
                        </a:solidFill>
                        <a:effectLst/>
                        <a:latin typeface="Times New Roman"/>
                        <a:ea typeface="Calibri"/>
                        <a:cs typeface="Times New Roman"/>
                      </a:endParaRPr>
                    </a:p>
                    <a:p>
                      <a:pPr algn="ctr">
                        <a:lnSpc>
                          <a:spcPct val="115000"/>
                        </a:lnSpc>
                        <a:spcAft>
                          <a:spcPts val="0"/>
                        </a:spcAft>
                      </a:pPr>
                      <a:r>
                        <a:rPr lang="ru-RU" sz="2400" b="1" kern="1200" baseline="0" dirty="0" smtClean="0">
                          <a:solidFill>
                            <a:schemeClr val="dk1"/>
                          </a:solidFill>
                          <a:effectLst/>
                          <a:latin typeface="Times New Roman"/>
                          <a:ea typeface="Calibri"/>
                          <a:cs typeface="Times New Roman"/>
                        </a:rPr>
                        <a:t>0 302 91 830</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15000"/>
                        </a:lnSpc>
                        <a:spcAft>
                          <a:spcPts val="0"/>
                        </a:spcAft>
                      </a:pPr>
                      <a:r>
                        <a:rPr lang="ru-RU" sz="2400" b="1" kern="1200" dirty="0" smtClean="0">
                          <a:solidFill>
                            <a:schemeClr val="dk1"/>
                          </a:solidFill>
                          <a:effectLst/>
                          <a:latin typeface="Times New Roman"/>
                          <a:ea typeface="Calibri"/>
                          <a:cs typeface="Times New Roman"/>
                        </a:rPr>
                        <a:t>0 302 91 730</a:t>
                      </a:r>
                    </a:p>
                    <a:p>
                      <a:pPr algn="ctr">
                        <a:lnSpc>
                          <a:spcPct val="115000"/>
                        </a:lnSpc>
                        <a:spcAft>
                          <a:spcPts val="0"/>
                        </a:spcAft>
                      </a:pPr>
                      <a:endParaRPr lang="ru-RU" sz="2400" b="1" kern="1200" dirty="0" smtClean="0">
                        <a:solidFill>
                          <a:schemeClr val="dk1"/>
                        </a:solidFill>
                        <a:effectLst/>
                        <a:latin typeface="Times New Roman"/>
                        <a:ea typeface="Calibri"/>
                        <a:cs typeface="Times New Roman"/>
                      </a:endParaRPr>
                    </a:p>
                    <a:p>
                      <a:pPr algn="ctr">
                        <a:lnSpc>
                          <a:spcPct val="115000"/>
                        </a:lnSpc>
                        <a:spcAft>
                          <a:spcPts val="0"/>
                        </a:spcAft>
                      </a:pPr>
                      <a:r>
                        <a:rPr lang="ru-RU" sz="2400" b="1" kern="1200" dirty="0" smtClean="0">
                          <a:solidFill>
                            <a:schemeClr val="dk1"/>
                          </a:solidFill>
                          <a:effectLst/>
                          <a:latin typeface="Times New Roman"/>
                          <a:ea typeface="Calibri"/>
                          <a:cs typeface="Times New Roman"/>
                        </a:rPr>
                        <a:t>0 210 05 660</a:t>
                      </a:r>
                      <a:endParaRPr lang="ru-RU" sz="2400" b="1" kern="1200" dirty="0">
                        <a:solidFill>
                          <a:schemeClr val="dk1"/>
                        </a:solidFill>
                        <a:effectLst/>
                        <a:latin typeface="Times New Roman"/>
                        <a:ea typeface="Calibri"/>
                        <a:cs typeface="Times New Roman"/>
                      </a:endParaRPr>
                    </a:p>
                  </a:txBody>
                  <a:tcPr marL="61112" marR="6111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1" i="0" u="none" dirty="0" smtClean="0">
                          <a:solidFill>
                            <a:schemeClr val="accent6"/>
                          </a:solidFill>
                        </a:rPr>
                        <a:t>2 000,0</a:t>
                      </a:r>
                    </a:p>
                    <a:p>
                      <a:pPr algn="r"/>
                      <a:endParaRPr lang="ru-RU" sz="1800" b="1" i="0" u="none" dirty="0" smtClean="0">
                        <a:solidFill>
                          <a:schemeClr val="accent6"/>
                        </a:solidFill>
                      </a:endParaRPr>
                    </a:p>
                    <a:p>
                      <a:pPr algn="r"/>
                      <a:endParaRPr lang="ru-RU" sz="1800" b="1" i="0" u="none" dirty="0" smtClean="0">
                        <a:solidFill>
                          <a:schemeClr val="accent6"/>
                        </a:solidFill>
                      </a:endParaRPr>
                    </a:p>
                    <a:p>
                      <a:pPr algn="r"/>
                      <a:r>
                        <a:rPr lang="ru-RU" sz="1800" b="1" i="0" u="none" dirty="0" smtClean="0">
                          <a:solidFill>
                            <a:schemeClr val="accent6"/>
                          </a:solidFill>
                        </a:rPr>
                        <a:t>2</a:t>
                      </a:r>
                      <a:r>
                        <a:rPr lang="ru-RU" sz="1800" b="1" i="0" u="none" baseline="0" dirty="0" smtClean="0">
                          <a:solidFill>
                            <a:schemeClr val="accent6"/>
                          </a:solidFill>
                        </a:rPr>
                        <a:t> 000,0</a:t>
                      </a:r>
                      <a:endParaRPr lang="ru-RU" sz="1800" b="1" i="0" u="none" dirty="0">
                        <a:solidFill>
                          <a:schemeClr val="accent6"/>
                        </a:solidFill>
                      </a:endParaRPr>
                    </a:p>
                  </a:txBody>
                  <a:tcPr marL="81483" marR="81483" marT="40741" marB="4074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982352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idx="4294967295"/>
          </p:nvPr>
        </p:nvSpPr>
        <p:spPr>
          <a:xfrm>
            <a:off x="1619722" y="140753"/>
            <a:ext cx="7524278" cy="721448"/>
          </a:xfrm>
        </p:spPr>
        <p:txBody>
          <a:bodyPr/>
          <a:lstStyle/>
          <a:p>
            <a:pPr eaLnBrk="1" hangingPunct="1">
              <a:lnSpc>
                <a:spcPct val="80000"/>
              </a:lnSpc>
            </a:pPr>
            <a:r>
              <a:rPr lang="ru-RU" altLang="ru-RU" sz="2317"/>
              <a:t>Бюджетная отчетность – Инструкция № 33н</a:t>
            </a:r>
          </a:p>
        </p:txBody>
      </p:sp>
      <p:sp>
        <p:nvSpPr>
          <p:cNvPr id="200707" name="Прямоугольник 3"/>
          <p:cNvSpPr>
            <a:spLocks noChangeArrowheads="1"/>
          </p:cNvSpPr>
          <p:nvPr/>
        </p:nvSpPr>
        <p:spPr bwMode="auto">
          <a:xfrm>
            <a:off x="1877181" y="1054587"/>
            <a:ext cx="6672686" cy="750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2139">
                <a:solidFill>
                  <a:srgbClr val="2D2D8A"/>
                </a:solidFill>
              </a:rPr>
              <a:t>Отчет об исполнении плана ФХД …..  (ф. 0503737)</a:t>
            </a:r>
          </a:p>
          <a:p>
            <a:pPr algn="ctr" eaLnBrk="1" hangingPunct="1"/>
            <a:r>
              <a:rPr lang="ru-RU" altLang="ru-RU" sz="2139"/>
              <a:t>- операции с залоговыми суммами</a:t>
            </a:r>
          </a:p>
        </p:txBody>
      </p:sp>
      <p:graphicFrame>
        <p:nvGraphicFramePr>
          <p:cNvPr id="5" name="Таблица 4"/>
          <p:cNvGraphicFramePr>
            <a:graphicFrameLocks noGrp="1"/>
          </p:cNvGraphicFramePr>
          <p:nvPr/>
        </p:nvGraphicFramePr>
        <p:xfrm>
          <a:off x="273019" y="2210319"/>
          <a:ext cx="8597961" cy="3512234"/>
        </p:xfrm>
        <a:graphic>
          <a:graphicData uri="http://schemas.openxmlformats.org/drawingml/2006/table">
            <a:tbl>
              <a:tblPr firstRow="1" bandRow="1">
                <a:tableStyleId>{5C22544A-7EE6-4342-B048-85BDC9FD1C3A}</a:tableStyleId>
              </a:tblPr>
              <a:tblGrid>
                <a:gridCol w="2149490">
                  <a:extLst>
                    <a:ext uri="{9D8B030D-6E8A-4147-A177-3AD203B41FA5}">
                      <a16:colId xmlns:a16="http://schemas.microsoft.com/office/drawing/2014/main" val="20000"/>
                    </a:ext>
                  </a:extLst>
                </a:gridCol>
                <a:gridCol w="2149490">
                  <a:extLst>
                    <a:ext uri="{9D8B030D-6E8A-4147-A177-3AD203B41FA5}">
                      <a16:colId xmlns:a16="http://schemas.microsoft.com/office/drawing/2014/main" val="20001"/>
                    </a:ext>
                  </a:extLst>
                </a:gridCol>
                <a:gridCol w="2566556">
                  <a:extLst>
                    <a:ext uri="{9D8B030D-6E8A-4147-A177-3AD203B41FA5}">
                      <a16:colId xmlns:a16="http://schemas.microsoft.com/office/drawing/2014/main" val="20002"/>
                    </a:ext>
                  </a:extLst>
                </a:gridCol>
                <a:gridCol w="1732425">
                  <a:extLst>
                    <a:ext uri="{9D8B030D-6E8A-4147-A177-3AD203B41FA5}">
                      <a16:colId xmlns:a16="http://schemas.microsoft.com/office/drawing/2014/main" val="20003"/>
                    </a:ext>
                  </a:extLst>
                </a:gridCol>
              </a:tblGrid>
              <a:tr h="624684">
                <a:tc>
                  <a:txBody>
                    <a:bodyPr/>
                    <a:lstStyle/>
                    <a:p>
                      <a:pPr algn="ctr"/>
                      <a:r>
                        <a:rPr lang="ru-RU" sz="1800" b="0" dirty="0" smtClean="0">
                          <a:solidFill>
                            <a:schemeClr val="tx1"/>
                          </a:solidFill>
                        </a:rPr>
                        <a:t>КОСГУ</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b="0" dirty="0" smtClean="0">
                          <a:solidFill>
                            <a:schemeClr val="tx1"/>
                          </a:solidFill>
                        </a:rPr>
                        <a:t>Через лицевые счета</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b="0" dirty="0" smtClean="0">
                          <a:solidFill>
                            <a:schemeClr val="tx1"/>
                          </a:solidFill>
                        </a:rPr>
                        <a:t>Через банковские счета</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800" b="0" dirty="0" smtClean="0">
                          <a:solidFill>
                            <a:schemeClr val="tx1"/>
                          </a:solidFill>
                        </a:rPr>
                        <a:t>Некассовые операции</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491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dirty="0" smtClean="0">
                          <a:solidFill>
                            <a:schemeClr val="tx1"/>
                          </a:solidFill>
                        </a:rPr>
                        <a:t>Расходы</a:t>
                      </a: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6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49124">
                <a:tc>
                  <a:txBody>
                    <a:bodyPr/>
                    <a:lstStyle/>
                    <a:p>
                      <a:pPr algn="ctr"/>
                      <a:r>
                        <a:rPr lang="ru-RU" sz="1800" b="0" dirty="0" smtClean="0">
                          <a:solidFill>
                            <a:schemeClr val="tx1"/>
                          </a:solidFill>
                        </a:rPr>
                        <a:t>290</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rgbClr val="7030A0"/>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600" b="0" i="0" u="none" dirty="0" smtClean="0">
                          <a:solidFill>
                            <a:schemeClr val="accent6"/>
                          </a:solidFill>
                        </a:rPr>
                        <a:t>2 000,0</a:t>
                      </a:r>
                      <a:endParaRPr lang="ru-RU" sz="1600" b="0" i="0" u="none" dirty="0">
                        <a:solidFill>
                          <a:schemeClr val="accent6"/>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440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1" dirty="0" smtClean="0">
                          <a:solidFill>
                            <a:schemeClr val="tx1"/>
                          </a:solidFill>
                        </a:rPr>
                        <a:t>ИФД</a:t>
                      </a:r>
                      <a:endParaRPr lang="ru-RU" sz="1800" b="1"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6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4963">
                <a:tc>
                  <a:txBody>
                    <a:bodyPr/>
                    <a:lstStyle/>
                    <a:p>
                      <a:pPr algn="ctr"/>
                      <a:r>
                        <a:rPr lang="ru-RU" sz="1800" b="0" dirty="0" smtClean="0">
                          <a:solidFill>
                            <a:schemeClr val="tx1"/>
                          </a:solidFill>
                        </a:rPr>
                        <a:t>510 (стр. 710)</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0" i="0" u="none" dirty="0" smtClean="0">
                          <a:solidFill>
                            <a:schemeClr val="tx1"/>
                          </a:solidFill>
                        </a:rPr>
                        <a:t>-8 500,0</a:t>
                      </a: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600" b="0" i="0" u="sng" dirty="0"/>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4963">
                <a:tc>
                  <a:txBody>
                    <a:bodyPr/>
                    <a:lstStyle/>
                    <a:p>
                      <a:pPr algn="ctr"/>
                      <a:r>
                        <a:rPr lang="ru-RU" sz="1800" b="0" dirty="0" smtClean="0">
                          <a:solidFill>
                            <a:schemeClr val="tx1"/>
                          </a:solidFill>
                        </a:rPr>
                        <a:t>610 (стр. 720)</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0" i="0" u="none" dirty="0" smtClean="0">
                          <a:solidFill>
                            <a:srgbClr val="CC0000"/>
                          </a:solidFill>
                        </a:rPr>
                        <a:t>10 500,0</a:t>
                      </a:r>
                      <a:endParaRPr lang="ru-RU" sz="1800" b="0" i="0" u="none" dirty="0">
                        <a:solidFill>
                          <a:srgbClr val="CC0000"/>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ru-RU" sz="1800" b="0" i="0" u="none" kern="1200" dirty="0">
                        <a:solidFill>
                          <a:srgbClr val="7030A0"/>
                        </a:solidFill>
                        <a:latin typeface="+mn-lt"/>
                        <a:ea typeface="+mn-ea"/>
                        <a:cs typeface="+mn-cs"/>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600" b="0" i="0" u="none" kern="1200" dirty="0">
                        <a:solidFill>
                          <a:schemeClr val="accent6"/>
                        </a:solidFill>
                        <a:latin typeface="+mn-lt"/>
                        <a:ea typeface="+mn-ea"/>
                        <a:cs typeface="+mn-cs"/>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49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800" b="0" dirty="0" smtClean="0">
                          <a:solidFill>
                            <a:schemeClr val="tx1"/>
                          </a:solidFill>
                        </a:rPr>
                        <a:t>510 (стр. 731)</a:t>
                      </a: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0" i="0" u="none" dirty="0" smtClean="0">
                          <a:solidFill>
                            <a:schemeClr val="tx1"/>
                          </a:solidFill>
                        </a:rPr>
                        <a:t>8 500,0</a:t>
                      </a: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none"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ru-RU" sz="1600" b="0" i="0" u="none" kern="1200" dirty="0" smtClean="0">
                          <a:solidFill>
                            <a:schemeClr val="accent6"/>
                          </a:solidFill>
                          <a:latin typeface="+mn-lt"/>
                          <a:ea typeface="+mn-ea"/>
                          <a:cs typeface="+mn-cs"/>
                        </a:rPr>
                        <a:t>2 000,0</a:t>
                      </a:r>
                      <a:endParaRPr lang="ru-RU" sz="1600" b="0" i="0" u="sng" dirty="0"/>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4963">
                <a:tc>
                  <a:txBody>
                    <a:bodyPr/>
                    <a:lstStyle/>
                    <a:p>
                      <a:pPr algn="ctr"/>
                      <a:r>
                        <a:rPr lang="ru-RU" sz="1800" b="0" dirty="0" smtClean="0">
                          <a:solidFill>
                            <a:schemeClr val="tx1"/>
                          </a:solidFill>
                        </a:rPr>
                        <a:t>610 (стр. 732)</a:t>
                      </a:r>
                      <a:endParaRPr lang="ru-RU" sz="1800" b="0"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ru-RU" sz="1800" b="0" i="0" u="none" dirty="0" smtClean="0">
                          <a:solidFill>
                            <a:srgbClr val="CC0000"/>
                          </a:solidFill>
                        </a:rPr>
                        <a:t>-10 500,0</a:t>
                      </a:r>
                      <a:endParaRPr lang="ru-RU" sz="1800" b="0" i="0" u="none" dirty="0">
                        <a:solidFill>
                          <a:srgbClr val="CC0000"/>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lang="ru-RU" sz="1800" b="0" i="0" u="sng" dirty="0">
                        <a:solidFill>
                          <a:schemeClr val="tx1"/>
                        </a:solidFill>
                      </a:endParaRPr>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ru-RU" sz="1600" b="0" i="0" u="none" dirty="0"/>
                    </a:p>
                  </a:txBody>
                  <a:tcPr marL="81479" marR="81479" marT="40738" marB="407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48236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r>
              <a:rPr lang="en-US" smtClean="0"/>
              <a:t>gosbu.ru</a:t>
            </a:r>
            <a:endParaRPr lang="ru-RU"/>
          </a:p>
        </p:txBody>
      </p:sp>
      <p:pic>
        <p:nvPicPr>
          <p:cNvPr id="3" name="Рисунок 2"/>
          <p:cNvPicPr>
            <a:picLocks noChangeAspect="1"/>
          </p:cNvPicPr>
          <p:nvPr/>
        </p:nvPicPr>
        <p:blipFill>
          <a:blip r:embed="rId2"/>
          <a:stretch>
            <a:fillRect/>
          </a:stretch>
        </p:blipFill>
        <p:spPr>
          <a:xfrm>
            <a:off x="0" y="188640"/>
            <a:ext cx="9144000" cy="6542063"/>
          </a:xfrm>
          <a:prstGeom prst="rect">
            <a:avLst/>
          </a:prstGeom>
        </p:spPr>
      </p:pic>
    </p:spTree>
    <p:extLst>
      <p:ext uri="{BB962C8B-B14F-4D97-AF65-F5344CB8AC3E}">
        <p14:creationId xmlns:p14="http://schemas.microsoft.com/office/powerpoint/2010/main" val="35429616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b="1" dirty="0">
                <a:solidFill>
                  <a:srgbClr val="0070C0"/>
                </a:solidFill>
              </a:rPr>
              <a:t>Письмо МФ РФ  и Федерального казначейства </a:t>
            </a:r>
            <a:br>
              <a:rPr lang="ru-RU" sz="2400" b="1" dirty="0">
                <a:solidFill>
                  <a:srgbClr val="0070C0"/>
                </a:solidFill>
              </a:rPr>
            </a:br>
            <a:r>
              <a:rPr lang="ru-RU" sz="2400" b="1" dirty="0">
                <a:solidFill>
                  <a:srgbClr val="0070C0"/>
                </a:solidFill>
              </a:rPr>
              <a:t>от 30.12.2015 № 02-07-07/77754 и 07-04-05/02-919</a:t>
            </a:r>
            <a:endParaRPr lang="ru-RU" dirty="0"/>
          </a:p>
        </p:txBody>
      </p:sp>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
        <p:nvSpPr>
          <p:cNvPr id="4" name="Объект 3"/>
          <p:cNvSpPr>
            <a:spLocks noGrp="1"/>
          </p:cNvSpPr>
          <p:nvPr>
            <p:ph sz="quarter" idx="1"/>
          </p:nvPr>
        </p:nvSpPr>
        <p:spPr/>
        <p:txBody>
          <a:bodyPr/>
          <a:lstStyle/>
          <a:p>
            <a:r>
              <a:rPr lang="ru-RU" dirty="0"/>
              <a:t>Заработная плата (КОСГУ 211) – отражается в графе 7 в объёме утвержденных ГОДОВЫХ лимитов.</a:t>
            </a:r>
          </a:p>
        </p:txBody>
      </p:sp>
    </p:spTree>
    <p:extLst>
      <p:ext uri="{BB962C8B-B14F-4D97-AF65-F5344CB8AC3E}">
        <p14:creationId xmlns:p14="http://schemas.microsoft.com/office/powerpoint/2010/main" val="40285231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b="1" dirty="0">
                <a:solidFill>
                  <a:srgbClr val="0070C0"/>
                </a:solidFill>
              </a:rPr>
              <a:t>Письмо МФ РФ  и Федерального казначейства </a:t>
            </a:r>
            <a:br>
              <a:rPr lang="ru-RU" sz="2400" b="1" dirty="0">
                <a:solidFill>
                  <a:srgbClr val="0070C0"/>
                </a:solidFill>
              </a:rPr>
            </a:br>
            <a:r>
              <a:rPr lang="ru-RU" sz="2400" b="1" dirty="0">
                <a:solidFill>
                  <a:srgbClr val="0070C0"/>
                </a:solidFill>
              </a:rPr>
              <a:t>от 30.12.2015 № 02-07-07/77754 и 07-04-05/02-919</a:t>
            </a:r>
            <a:endParaRPr lang="ru-RU" dirty="0"/>
          </a:p>
        </p:txBody>
      </p:sp>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
        <p:nvSpPr>
          <p:cNvPr id="4" name="Объект 3"/>
          <p:cNvSpPr>
            <a:spLocks noGrp="1"/>
          </p:cNvSpPr>
          <p:nvPr>
            <p:ph sz="quarter" idx="1"/>
          </p:nvPr>
        </p:nvSpPr>
        <p:spPr/>
        <p:txBody>
          <a:bodyPr/>
          <a:lstStyle/>
          <a:p>
            <a:r>
              <a:rPr lang="ru-RU" b="1" dirty="0"/>
              <a:t>Графа 12 Отчета сверяется с кредиторской задолженностью, отраженной в Балансе, в форме 0503169.</a:t>
            </a:r>
            <a:endParaRPr lang="ru-RU" dirty="0"/>
          </a:p>
          <a:p>
            <a:r>
              <a:rPr lang="ru-RU" b="1" dirty="0"/>
              <a:t> </a:t>
            </a:r>
            <a:endParaRPr lang="ru-RU" dirty="0"/>
          </a:p>
          <a:p>
            <a:r>
              <a:rPr lang="ru-RU" dirty="0"/>
              <a:t>При этом в п. 2.7 письма (1) указано, что «По мнению МФ РФ, отражение показателей в графах 4,7 «Просроченная задолженность» Раздела 1 формы 0503169 по счету 1 304 02 «Расчеты с депонентами» НЕДОПУСТИМО.</a:t>
            </a:r>
          </a:p>
          <a:p>
            <a:endParaRPr lang="ru-RU" dirty="0"/>
          </a:p>
        </p:txBody>
      </p:sp>
    </p:spTree>
    <p:extLst>
      <p:ext uri="{BB962C8B-B14F-4D97-AF65-F5344CB8AC3E}">
        <p14:creationId xmlns:p14="http://schemas.microsoft.com/office/powerpoint/2010/main" val="8225013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52400"/>
            <a:ext cx="8892480" cy="828328"/>
          </a:xfrm>
        </p:spPr>
        <p:txBody>
          <a:bodyPr>
            <a:normAutofit/>
          </a:bodyPr>
          <a:lstStyle/>
          <a:p>
            <a:pPr algn="ctr"/>
            <a:r>
              <a:rPr lang="ru-RU" sz="2400" b="1" dirty="0">
                <a:solidFill>
                  <a:srgbClr val="0070C0"/>
                </a:solidFill>
              </a:rPr>
              <a:t>Письмо МФ РФ  и Федерального казначейства </a:t>
            </a:r>
            <a:br>
              <a:rPr lang="ru-RU" sz="2400" b="1" dirty="0">
                <a:solidFill>
                  <a:srgbClr val="0070C0"/>
                </a:solidFill>
              </a:rPr>
            </a:br>
            <a:r>
              <a:rPr lang="ru-RU" sz="2400" b="1" dirty="0">
                <a:solidFill>
                  <a:srgbClr val="0070C0"/>
                </a:solidFill>
              </a:rPr>
              <a:t>от 30.12.2015 № 02-07-07/77754 и 07-04-05/02-919</a:t>
            </a:r>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107504" y="1124744"/>
            <a:ext cx="8856984" cy="4895056"/>
          </a:xfrm>
        </p:spPr>
        <p:txBody>
          <a:bodyPr>
            <a:normAutofit lnSpcReduction="10000"/>
          </a:bodyPr>
          <a:lstStyle/>
          <a:p>
            <a:pPr algn="ctr"/>
            <a:r>
              <a:rPr lang="ru-RU" b="1" dirty="0"/>
              <a:t>Отражение в форме конкурентных закупок, переходящих с 2014 года на 2015.</a:t>
            </a:r>
          </a:p>
          <a:p>
            <a:endParaRPr lang="ru-RU" dirty="0"/>
          </a:p>
          <a:p>
            <a:r>
              <a:rPr lang="ru-RU" dirty="0"/>
              <a:t>1.Извещения по конкурентным закупкам размещены в 2014 году, </a:t>
            </a:r>
          </a:p>
          <a:p>
            <a:pPr marL="0" indent="0">
              <a:buNone/>
            </a:pPr>
            <a:r>
              <a:rPr lang="ru-RU" dirty="0"/>
              <a:t>контракт заключен и исполнен в 2015 году.</a:t>
            </a:r>
          </a:p>
          <a:p>
            <a:pPr marL="0" indent="0">
              <a:buNone/>
            </a:pPr>
            <a:r>
              <a:rPr lang="ru-RU" dirty="0" smtClean="0"/>
              <a:t>В </a:t>
            </a:r>
            <a:r>
              <a:rPr lang="ru-RU" dirty="0"/>
              <a:t>графе 6 «Принимаемые обязательства» отражаются в размере начальной максимальной цены контракта Извещения по конкурентным закупкам размещенные в 2014 году, если контракт заключен в 2015 году. Указанный контракт в сумме контракта отражается в графах 7,8.</a:t>
            </a:r>
          </a:p>
          <a:p>
            <a:endParaRPr lang="ru-RU" dirty="0"/>
          </a:p>
          <a:p>
            <a:r>
              <a:rPr lang="ru-RU" dirty="0"/>
              <a:t>2.Извещения по конкурентным закупкам размещены в 2014 году, </a:t>
            </a:r>
          </a:p>
          <a:p>
            <a:pPr marL="0" indent="0">
              <a:buNone/>
            </a:pPr>
            <a:r>
              <a:rPr lang="ru-RU" dirty="0"/>
              <a:t>контракт заключен ТАКЖЕ в 2014 году, исполнение контракта в 2015 году.</a:t>
            </a:r>
          </a:p>
          <a:p>
            <a:pPr marL="0" indent="0">
              <a:buNone/>
            </a:pPr>
            <a:r>
              <a:rPr lang="ru-RU" dirty="0"/>
              <a:t>Указанный контракт в сумме контракта отражается ТОЛЬКО в графе 7 «Принятые бюджетные обязательства, всего», в графах 6,8 НЕ ОТРАЖАЕТСЯ</a:t>
            </a:r>
          </a:p>
          <a:p>
            <a:endParaRPr lang="ru-RU" dirty="0"/>
          </a:p>
        </p:txBody>
      </p:sp>
    </p:spTree>
    <p:extLst>
      <p:ext uri="{BB962C8B-B14F-4D97-AF65-F5344CB8AC3E}">
        <p14:creationId xmlns:p14="http://schemas.microsoft.com/office/powerpoint/2010/main" val="2078754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6632"/>
            <a:ext cx="8964488" cy="8863965"/>
          </a:xfrm>
          <a:prstGeom prst="rect">
            <a:avLst/>
          </a:prstGeom>
        </p:spPr>
        <p:txBody>
          <a:bodyPr wrap="square">
            <a:spAutoFit/>
          </a:bodyPr>
          <a:lstStyle/>
          <a:p>
            <a:pPr algn="ctr"/>
            <a:endParaRPr lang="ru-RU" b="1" dirty="0" smtClean="0"/>
          </a:p>
          <a:p>
            <a:r>
              <a:rPr lang="ru-RU" b="1" dirty="0" smtClean="0">
                <a:solidFill>
                  <a:srgbClr val="0070C0"/>
                </a:solidFill>
              </a:rPr>
              <a:t> </a:t>
            </a:r>
            <a:r>
              <a:rPr lang="ru-RU" b="1" dirty="0" smtClean="0">
                <a:solidFill>
                  <a:srgbClr val="C00000"/>
                </a:solidFill>
              </a:rPr>
              <a:t>По служебным командировкам:</a:t>
            </a:r>
            <a:endParaRPr lang="ru-RU" dirty="0" smtClean="0">
              <a:solidFill>
                <a:srgbClr val="C00000"/>
              </a:solidFill>
            </a:endParaRPr>
          </a:p>
          <a:p>
            <a:r>
              <a:rPr lang="ru-RU" dirty="0" smtClean="0">
                <a:solidFill>
                  <a:srgbClr val="0070C0"/>
                </a:solidFill>
              </a:rPr>
              <a:t>Не требуется командировочное удостоверение, а необходима служебная записка, срок фактического пребывания и суточные определяются по проездным документам. Остается авансовый отчет с оправдательными документами по проезду. Приказ обязателен. </a:t>
            </a:r>
          </a:p>
          <a:p>
            <a:r>
              <a:rPr lang="ru-RU" b="1" dirty="0" smtClean="0">
                <a:solidFill>
                  <a:srgbClr val="0070C0"/>
                </a:solidFill>
              </a:rPr>
              <a:t>Положение по командировкам </a:t>
            </a:r>
            <a:r>
              <a:rPr lang="ru-RU" b="1" dirty="0" smtClean="0">
                <a:solidFill>
                  <a:schemeClr val="accent4">
                    <a:lumMod val="50000"/>
                  </a:schemeClr>
                </a:solidFill>
              </a:rPr>
              <a:t>(служебная записка или командировочное удостоверение утвердить, как первичный документ)</a:t>
            </a:r>
          </a:p>
          <a:p>
            <a:endParaRPr lang="ru-RU" b="1" dirty="0" smtClean="0">
              <a:solidFill>
                <a:srgbClr val="FFC000"/>
              </a:solidFill>
            </a:endParaRPr>
          </a:p>
          <a:p>
            <a:r>
              <a:rPr lang="ru-RU" b="1" u="sng" dirty="0" smtClean="0">
                <a:solidFill>
                  <a:srgbClr val="7030A0"/>
                </a:solidFill>
              </a:rPr>
              <a:t>Обеспечение социальных гарантий  и компенсации персонала</a:t>
            </a:r>
          </a:p>
          <a:p>
            <a:endParaRPr lang="ru-RU" b="1" u="sng" dirty="0">
              <a:solidFill>
                <a:srgbClr val="7030A0"/>
              </a:solidFill>
            </a:endParaRPr>
          </a:p>
          <a:p>
            <a:r>
              <a:rPr lang="ru-RU" b="1" dirty="0" smtClean="0">
                <a:solidFill>
                  <a:srgbClr val="002060"/>
                </a:solidFill>
              </a:rPr>
              <a:t>Командировочные расходы, которые возмещают (компенсируют) персоналу в соответствии с </a:t>
            </a:r>
            <a:r>
              <a:rPr lang="ru-RU" b="1" dirty="0" smtClean="0">
                <a:solidFill>
                  <a:schemeClr val="accent5">
                    <a:lumMod val="75000"/>
                  </a:schemeClr>
                </a:solidFill>
              </a:rPr>
              <a:t>ТК РФ ст.168;Указания №65н п.5.1. – с 1 января 16 года </a:t>
            </a:r>
            <a:r>
              <a:rPr lang="ru-RU" b="1" u="sng" dirty="0" smtClean="0">
                <a:solidFill>
                  <a:srgbClr val="002060"/>
                </a:solidFill>
              </a:rPr>
              <a:t>учитываются общей суммой по одному  КВР и одному КОСГУ 212</a:t>
            </a:r>
            <a:r>
              <a:rPr lang="ru-RU" b="1" dirty="0" smtClean="0">
                <a:solidFill>
                  <a:srgbClr val="002060"/>
                </a:solidFill>
              </a:rPr>
              <a:t>, как при перечислении на карточку, так и при выдаче наличных.</a:t>
            </a:r>
          </a:p>
          <a:p>
            <a:endParaRPr lang="ru-RU" b="1" dirty="0">
              <a:solidFill>
                <a:srgbClr val="002060"/>
              </a:solidFill>
            </a:endParaRPr>
          </a:p>
          <a:p>
            <a:r>
              <a:rPr lang="ru-RU" b="1" dirty="0" smtClean="0">
                <a:solidFill>
                  <a:srgbClr val="002060"/>
                </a:solidFill>
              </a:rPr>
              <a:t>А приобретение (закупка) учреждением для сотрудника проездных документов и оплата услуг гостиницы отражается по </a:t>
            </a:r>
          </a:p>
          <a:p>
            <a:r>
              <a:rPr lang="ru-RU" b="1" dirty="0" smtClean="0">
                <a:solidFill>
                  <a:srgbClr val="002060"/>
                </a:solidFill>
              </a:rPr>
              <a:t>244 КВР по КОСГУ 226,222 </a:t>
            </a:r>
          </a:p>
          <a:p>
            <a:endParaRPr lang="ru-RU" b="1" dirty="0">
              <a:solidFill>
                <a:srgbClr val="002060"/>
              </a:solidFill>
            </a:endParaRPr>
          </a:p>
          <a:p>
            <a:r>
              <a:rPr lang="ru-RU" sz="1600" b="1" dirty="0" smtClean="0">
                <a:solidFill>
                  <a:schemeClr val="accent4">
                    <a:lumMod val="75000"/>
                  </a:schemeClr>
                </a:solidFill>
              </a:rPr>
              <a:t>Все расходы по факту </a:t>
            </a:r>
            <a:r>
              <a:rPr lang="ru-RU" sz="1600" b="1" dirty="0" err="1" smtClean="0">
                <a:solidFill>
                  <a:schemeClr val="accent4">
                    <a:lumMod val="75000"/>
                  </a:schemeClr>
                </a:solidFill>
              </a:rPr>
              <a:t>хоз.жизни</a:t>
            </a:r>
            <a:r>
              <a:rPr lang="ru-RU" sz="1600" b="1" dirty="0" smtClean="0">
                <a:solidFill>
                  <a:schemeClr val="accent4">
                    <a:lumMod val="75000"/>
                  </a:schemeClr>
                </a:solidFill>
              </a:rPr>
              <a:t> , возможно по приказу ст.212 с КВР 100, а проезд и проживание перечислены на карточку для приобретения билетов  и оплаты гостиницы по доверенности от учреждения по КВР 244</a:t>
            </a:r>
          </a:p>
          <a:p>
            <a:pPr marL="285750" indent="-285750">
              <a:buFontTx/>
              <a:buChar char="-"/>
            </a:pPr>
            <a:endParaRPr lang="ru-RU" b="1" dirty="0" smtClean="0">
              <a:solidFill>
                <a:srgbClr val="7030A0"/>
              </a:solidFill>
            </a:endParaRPr>
          </a:p>
          <a:p>
            <a:pPr marL="285750" indent="-285750">
              <a:buFontTx/>
              <a:buChar char="-"/>
            </a:pPr>
            <a:endParaRPr lang="ru-RU" b="1" dirty="0">
              <a:solidFill>
                <a:srgbClr val="7030A0"/>
              </a:solidFill>
            </a:endParaRPr>
          </a:p>
          <a:p>
            <a:endParaRPr lang="ru-RU" b="1" i="1" dirty="0" smtClean="0">
              <a:solidFill>
                <a:srgbClr val="7030A0"/>
              </a:solidFill>
            </a:endParaRPr>
          </a:p>
          <a:p>
            <a:pPr marL="285750" indent="-285750">
              <a:buFontTx/>
              <a:buChar char="-"/>
            </a:pPr>
            <a:endParaRPr lang="ru-RU" b="1" dirty="0" smtClean="0">
              <a:solidFill>
                <a:srgbClr val="7030A0"/>
              </a:solidFill>
            </a:endParaRPr>
          </a:p>
          <a:p>
            <a:pPr marL="285750" indent="-285750">
              <a:buFontTx/>
              <a:buChar char="-"/>
            </a:pPr>
            <a:endParaRPr lang="ru-RU" dirty="0" smtClean="0"/>
          </a:p>
          <a:p>
            <a:pPr marL="285750" indent="-285750">
              <a:buFontTx/>
              <a:buChar char="-"/>
            </a:pPr>
            <a:endParaRPr lang="ru-RU" dirty="0"/>
          </a:p>
          <a:p>
            <a:endParaRPr lang="ru-RU" dirty="0"/>
          </a:p>
          <a:p>
            <a:endParaRPr lang="ru-RU" dirty="0" smtClean="0"/>
          </a:p>
        </p:txBody>
      </p:sp>
    </p:spTree>
    <p:extLst>
      <p:ext uri="{BB962C8B-B14F-4D97-AF65-F5344CB8AC3E}">
        <p14:creationId xmlns:p14="http://schemas.microsoft.com/office/powerpoint/2010/main" val="11553021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p>
            <a:r>
              <a:rPr lang="en-US" smtClean="0"/>
              <a:t>gosbu.ru</a:t>
            </a:r>
            <a:endParaRPr lang="ru-RU"/>
          </a:p>
        </p:txBody>
      </p:sp>
      <p:pic>
        <p:nvPicPr>
          <p:cNvPr id="5" name="Объект 4"/>
          <p:cNvPicPr>
            <a:picLocks noGrp="1" noChangeAspect="1"/>
          </p:cNvPicPr>
          <p:nvPr>
            <p:ph sz="quarter" idx="1"/>
          </p:nvPr>
        </p:nvPicPr>
        <p:blipFill>
          <a:blip r:embed="rId2"/>
          <a:stretch>
            <a:fillRect/>
          </a:stretch>
        </p:blipFill>
        <p:spPr>
          <a:xfrm>
            <a:off x="179512" y="476672"/>
            <a:ext cx="8712968" cy="5904656"/>
          </a:xfrm>
          <a:prstGeom prst="rect">
            <a:avLst/>
          </a:prstGeom>
        </p:spPr>
      </p:pic>
    </p:spTree>
    <p:extLst>
      <p:ext uri="{BB962C8B-B14F-4D97-AF65-F5344CB8AC3E}">
        <p14:creationId xmlns:p14="http://schemas.microsoft.com/office/powerpoint/2010/main" val="3053086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1143000"/>
          </a:xfrm>
        </p:spPr>
        <p:txBody>
          <a:bodyPr>
            <a:noAutofit/>
          </a:bodyPr>
          <a:lstStyle/>
          <a:p>
            <a:pPr algn="ctr"/>
            <a:r>
              <a:rPr lang="ru-RU" sz="2400" b="1" dirty="0">
                <a:solidFill>
                  <a:srgbClr val="FF0000"/>
                </a:solidFill>
              </a:rPr>
              <a:t>Приказ Минфина России от 01.07.2013 N 65н</a:t>
            </a:r>
            <a:br>
              <a:rPr lang="ru-RU" sz="2400" b="1" dirty="0">
                <a:solidFill>
                  <a:srgbClr val="FF0000"/>
                </a:solidFill>
              </a:rPr>
            </a:br>
            <a:r>
              <a:rPr lang="ru-RU" sz="2400" b="1" dirty="0" smtClean="0">
                <a:solidFill>
                  <a:schemeClr val="tx1"/>
                </a:solidFill>
              </a:rPr>
              <a:t>"</a:t>
            </a:r>
            <a:r>
              <a:rPr lang="ru-RU" sz="2400" b="1" dirty="0">
                <a:solidFill>
                  <a:schemeClr val="tx1"/>
                </a:solidFill>
              </a:rPr>
              <a:t>Об утверждении Указаний о порядке применения бюджетной классификации </a:t>
            </a:r>
            <a:r>
              <a:rPr lang="ru-RU" sz="2400" b="1" dirty="0" smtClean="0">
                <a:solidFill>
                  <a:schemeClr val="tx1"/>
                </a:solidFill>
              </a:rPr>
              <a:t>РФ"</a:t>
            </a:r>
            <a:endParaRPr lang="ru-RU" sz="2400" b="1" dirty="0">
              <a:solidFill>
                <a:schemeClr val="tx1"/>
              </a:solidFill>
            </a:endParaRPr>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323528" y="2132856"/>
            <a:ext cx="8640960" cy="3886944"/>
          </a:xfrm>
        </p:spPr>
        <p:txBody>
          <a:bodyPr>
            <a:normAutofit/>
          </a:bodyPr>
          <a:lstStyle/>
          <a:p>
            <a:r>
              <a:rPr lang="ru-RU" b="1" dirty="0"/>
              <a:t>Приказ Минфина России от 16.02.2016 № </a:t>
            </a:r>
            <a:r>
              <a:rPr lang="ru-RU" b="1" dirty="0" smtClean="0"/>
              <a:t>9н</a:t>
            </a:r>
            <a:endParaRPr lang="ru-RU" b="1" dirty="0"/>
          </a:p>
          <a:p>
            <a:r>
              <a:rPr lang="ru-RU" b="1" dirty="0" smtClean="0"/>
              <a:t> </a:t>
            </a:r>
            <a:r>
              <a:rPr lang="ru-RU" dirty="0"/>
              <a:t>"О внесении изменений в Указания о порядке применения бюджетной классификации Российской Федерации, утвержденные приказом Министерства финансов Российской Федерации от 1 июля 2013 г. № 65н" </a:t>
            </a:r>
            <a:r>
              <a:rPr lang="ru-RU" dirty="0" smtClean="0"/>
              <a:t>*</a:t>
            </a:r>
          </a:p>
          <a:p>
            <a:endParaRPr lang="ru-RU" dirty="0"/>
          </a:p>
          <a:p>
            <a:endParaRPr lang="ru-RU" dirty="0" smtClean="0"/>
          </a:p>
          <a:p>
            <a:r>
              <a:rPr lang="ru-RU" dirty="0"/>
              <a:t>Сопоставительная таблица соответствия видов расходов классификации расходов бюджетов и статей (подстатей) классификации операций сектора государственного управления, относящихся к расходам и применяемых бюджетными, автономными </a:t>
            </a:r>
            <a:r>
              <a:rPr lang="ru-RU" dirty="0" smtClean="0"/>
              <a:t>учреждениями» (опубликована 15.02.2016)</a:t>
            </a:r>
            <a:endParaRPr lang="ru-RU" dirty="0"/>
          </a:p>
        </p:txBody>
      </p:sp>
    </p:spTree>
    <p:extLst>
      <p:ext uri="{BB962C8B-B14F-4D97-AF65-F5344CB8AC3E}">
        <p14:creationId xmlns:p14="http://schemas.microsoft.com/office/powerpoint/2010/main" val="23177175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176" y="332656"/>
            <a:ext cx="8784976" cy="1944216"/>
          </a:xfrm>
        </p:spPr>
        <p:txBody>
          <a:bodyPr>
            <a:noAutofit/>
          </a:bodyPr>
          <a:lstStyle/>
          <a:p>
            <a:pPr algn="ctr"/>
            <a:r>
              <a:rPr lang="ru-RU" sz="1600" b="1" dirty="0" smtClean="0">
                <a:solidFill>
                  <a:schemeClr val="tx1"/>
                </a:solidFill>
              </a:rPr>
              <a:t>Информация </a:t>
            </a:r>
            <a:r>
              <a:rPr lang="ru-RU" sz="1600" b="1" dirty="0">
                <a:solidFill>
                  <a:schemeClr val="tx1"/>
                </a:solidFill>
              </a:rPr>
              <a:t>Минфина России</a:t>
            </a:r>
            <a:br>
              <a:rPr lang="ru-RU" sz="1600" b="1" dirty="0">
                <a:solidFill>
                  <a:schemeClr val="tx1"/>
                </a:solidFill>
              </a:rPr>
            </a:br>
            <a:r>
              <a:rPr lang="ru-RU" sz="1600" b="1" dirty="0">
                <a:solidFill>
                  <a:schemeClr val="tx1"/>
                </a:solidFill>
              </a:rPr>
              <a:t>"Сопоставительная таблица изменений </a:t>
            </a:r>
            <a:r>
              <a:rPr lang="ru-RU" sz="1600" b="1" dirty="0" smtClean="0">
                <a:solidFill>
                  <a:schemeClr val="tx1"/>
                </a:solidFill>
              </a:rPr>
              <a:t>КОСГУ 2015 </a:t>
            </a:r>
            <a:r>
              <a:rPr lang="ru-RU" sz="1600" b="1" dirty="0">
                <a:solidFill>
                  <a:schemeClr val="tx1"/>
                </a:solidFill>
              </a:rPr>
              <a:t>- 2016 год«</a:t>
            </a:r>
            <a:br>
              <a:rPr lang="ru-RU" sz="1600" b="1" dirty="0">
                <a:solidFill>
                  <a:schemeClr val="tx1"/>
                </a:solidFill>
              </a:rPr>
            </a:br>
            <a:r>
              <a:rPr lang="ru-RU" sz="1600" b="1" dirty="0" smtClean="0">
                <a:solidFill>
                  <a:schemeClr val="tx1"/>
                </a:solidFill>
              </a:rPr>
              <a:t>Публикация </a:t>
            </a:r>
            <a:r>
              <a:rPr lang="ru-RU" sz="1600" b="1" dirty="0">
                <a:solidFill>
                  <a:schemeClr val="tx1"/>
                </a:solidFill>
              </a:rPr>
              <a:t>на сайте http://www.minfin.ru по состоянию на 24.12.2015.</a:t>
            </a:r>
            <a:r>
              <a:rPr lang="ru-RU" sz="2400" b="1" dirty="0">
                <a:solidFill>
                  <a:schemeClr val="tx1"/>
                </a:solidFill>
              </a:rPr>
              <a:t/>
            </a:r>
            <a:br>
              <a:rPr lang="ru-RU" sz="2400" b="1" dirty="0">
                <a:solidFill>
                  <a:schemeClr val="tx1"/>
                </a:solidFill>
              </a:rPr>
            </a:br>
            <a:endParaRPr lang="ru-RU" sz="2400" b="1" dirty="0">
              <a:solidFill>
                <a:schemeClr val="tx1"/>
              </a:solidFill>
            </a:endParaRPr>
          </a:p>
        </p:txBody>
      </p:sp>
      <p:sp>
        <p:nvSpPr>
          <p:cNvPr id="3" name="Нижний колонтитул 2"/>
          <p:cNvSpPr>
            <a:spLocks noGrp="1"/>
          </p:cNvSpPr>
          <p:nvPr>
            <p:ph type="ftr" sz="quarter" idx="11"/>
          </p:nvPr>
        </p:nvSpPr>
        <p:spPr/>
        <p:txBody>
          <a:bodyPr/>
          <a:lstStyle/>
          <a:p>
            <a:r>
              <a:rPr lang="en-US" smtClean="0"/>
              <a:t>gosbu.ru</a:t>
            </a:r>
            <a:endParaRPr lang="ru-RU"/>
          </a:p>
        </p:txBody>
      </p:sp>
      <p:graphicFrame>
        <p:nvGraphicFramePr>
          <p:cNvPr id="5" name="Объект 4"/>
          <p:cNvGraphicFramePr>
            <a:graphicFrameLocks noGrp="1"/>
          </p:cNvGraphicFramePr>
          <p:nvPr>
            <p:ph sz="quarter" idx="1"/>
            <p:extLst>
              <p:ext uri="{D42A27DB-BD31-4B8C-83A1-F6EECF244321}">
                <p14:modId xmlns:p14="http://schemas.microsoft.com/office/powerpoint/2010/main" val="2791670860"/>
              </p:ext>
            </p:extLst>
          </p:nvPr>
        </p:nvGraphicFramePr>
        <p:xfrm>
          <a:off x="45840" y="1556791"/>
          <a:ext cx="8918648" cy="5289741"/>
        </p:xfrm>
        <a:graphic>
          <a:graphicData uri="http://schemas.openxmlformats.org/drawingml/2006/table">
            <a:tbl>
              <a:tblPr/>
              <a:tblGrid>
                <a:gridCol w="6921508">
                  <a:extLst>
                    <a:ext uri="{9D8B030D-6E8A-4147-A177-3AD203B41FA5}">
                      <a16:colId xmlns:a16="http://schemas.microsoft.com/office/drawing/2014/main" val="20000"/>
                    </a:ext>
                  </a:extLst>
                </a:gridCol>
                <a:gridCol w="998570">
                  <a:extLst>
                    <a:ext uri="{9D8B030D-6E8A-4147-A177-3AD203B41FA5}">
                      <a16:colId xmlns:a16="http://schemas.microsoft.com/office/drawing/2014/main" val="20001"/>
                    </a:ext>
                  </a:extLst>
                </a:gridCol>
                <a:gridCol w="998570">
                  <a:extLst>
                    <a:ext uri="{9D8B030D-6E8A-4147-A177-3AD203B41FA5}">
                      <a16:colId xmlns:a16="http://schemas.microsoft.com/office/drawing/2014/main" val="20002"/>
                    </a:ext>
                  </a:extLst>
                </a:gridCol>
              </a:tblGrid>
              <a:tr h="352662">
                <a:tc rowSpan="2">
                  <a:txBody>
                    <a:bodyPr/>
                    <a:lstStyle/>
                    <a:p>
                      <a:pPr algn="ctr">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Содержание операции (изменение)</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Код КОСГУ</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10000"/>
                  </a:ext>
                </a:extLst>
              </a:tr>
              <a:tr h="352662">
                <a:tc vMerge="1">
                  <a:txBody>
                    <a:bodyPr/>
                    <a:lstStyle/>
                    <a:p>
                      <a:endParaRPr lang="ru-RU"/>
                    </a:p>
                  </a:txBody>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2015</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2016</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89306">
                <a:tc>
                  <a:txBody>
                    <a:bodyPr/>
                    <a:lstStyle/>
                    <a:p>
                      <a:pPr algn="just">
                        <a:lnSpc>
                          <a:spcPct val="107000"/>
                        </a:lnSpc>
                        <a:spcAft>
                          <a:spcPts val="0"/>
                        </a:spcAft>
                      </a:pPr>
                      <a:r>
                        <a:rPr lang="ru-RU"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Доходы государственных (муниципальных) учреждений от поступлений субсидий на </a:t>
                      </a:r>
                      <a:r>
                        <a:rPr lang="ru-RU" sz="1400" b="1" dirty="0" smtClean="0">
                          <a:solidFill>
                            <a:srgbClr val="C00000"/>
                          </a:solidFill>
                          <a:effectLst/>
                          <a:latin typeface="Calibri" panose="020F0502020204030204" pitchFamily="34" charset="0"/>
                          <a:ea typeface="Calibri" panose="020F0502020204030204" pitchFamily="34" charset="0"/>
                          <a:cs typeface="Calibri" panose="020F0502020204030204" pitchFamily="34" charset="0"/>
                        </a:rPr>
                        <a:t>ГМЗ</a:t>
                      </a:r>
                      <a:endParaRPr lang="ru-RU"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180</a:t>
                      </a:r>
                      <a:endParaRPr lang="ru-RU"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130</a:t>
                      </a:r>
                      <a:endParaRPr lang="ru-RU" sz="1400" b="1"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37737">
                <a:tc>
                  <a:txBody>
                    <a:bodyPr/>
                    <a:lstStyle/>
                    <a:p>
                      <a:pPr algn="just">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Возмещение работникам (сотрудникам) расходов, связанных со служебными командировками, по проезду к месту служебной командировки и обратно к месту постоянной работы транспортом общего пользования, соответственно, к станции, пристани, аэропорту и от станции, пристани, аэропорта, если они находятся за чертой населенного пункта, при наличии документов (билетов), подтверждающих эти расходы.</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222</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212</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09678">
                <a:tc>
                  <a:txBody>
                    <a:bodyPr/>
                    <a:lstStyle/>
                    <a:p>
                      <a:pPr algn="just">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Возмещение работникам (сотрудникам) расходов, связанных со служебными командировками, по найму жилых помещений.</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226</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212</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873848">
                <a:tc>
                  <a:txBody>
                    <a:bodyPr/>
                    <a:lstStyle/>
                    <a:p>
                      <a:pPr algn="just">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Компенсация расходов на проезд в жилых помещениях (</a:t>
                      </a:r>
                      <a:r>
                        <a:rPr lang="ru-RU" sz="1400" b="1" dirty="0" err="1">
                          <a:effectLst/>
                          <a:latin typeface="Calibri" panose="020F0502020204030204" pitchFamily="34" charset="0"/>
                          <a:ea typeface="Calibri" panose="020F0502020204030204" pitchFamily="34" charset="0"/>
                          <a:cs typeface="Calibri" panose="020F0502020204030204" pitchFamily="34" charset="0"/>
                        </a:rPr>
                        <a:t>найм</a:t>
                      </a:r>
                      <a:r>
                        <a:rPr lang="ru-RU" sz="1400" b="1" dirty="0">
                          <a:effectLst/>
                          <a:latin typeface="Calibri" panose="020F0502020204030204" pitchFamily="34" charset="0"/>
                          <a:ea typeface="Calibri" panose="020F0502020204030204" pitchFamily="34" charset="0"/>
                          <a:cs typeface="Calibri" panose="020F0502020204030204" pitchFamily="34" charset="0"/>
                        </a:rPr>
                        <a:t> жилого помещения) спортсменам и студентам при их направлении на различного рода мероприятия (соревнования, олимпиады, учебную практику и иные мероприятия).</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222</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290</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873848">
                <a:tc>
                  <a:txBody>
                    <a:bodyPr/>
                    <a:lstStyle/>
                    <a:p>
                      <a:pPr algn="just">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Компенсация расходов на проживание в жилых помещениях (найм жилого помещения) спортсменам и студентам при их направлении на различного рода мероприятия (соревнования, олимпиады, учебную практику и иные мероприятия).</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a:effectLst/>
                          <a:latin typeface="Calibri" panose="020F0502020204030204" pitchFamily="34" charset="0"/>
                          <a:ea typeface="Calibri" panose="020F0502020204030204" pitchFamily="34" charset="0"/>
                          <a:cs typeface="Calibri" panose="020F0502020204030204" pitchFamily="34" charset="0"/>
                        </a:rPr>
                        <a:t>226</a:t>
                      </a:r>
                      <a:endParaRPr lang="ru-RU" sz="1400" b="1">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1400" b="1" dirty="0">
                          <a:effectLst/>
                          <a:latin typeface="Calibri" panose="020F0502020204030204" pitchFamily="34" charset="0"/>
                          <a:ea typeface="Calibri" panose="020F0502020204030204" pitchFamily="34" charset="0"/>
                          <a:cs typeface="Calibri" panose="020F0502020204030204" pitchFamily="34" charset="0"/>
                        </a:rPr>
                        <a:t>290</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117" marR="35934" marT="35934" marB="591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457817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036496" cy="1282154"/>
          </a:xfrm>
        </p:spPr>
        <p:txBody>
          <a:bodyPr>
            <a:noAutofit/>
          </a:bodyPr>
          <a:lstStyle/>
          <a:p>
            <a:pPr algn="ctr"/>
            <a:r>
              <a:rPr lang="ru-RU" sz="2800" dirty="0" smtClean="0"/>
              <a:t>Казенные </a:t>
            </a:r>
            <a:r>
              <a:rPr lang="ru-RU" sz="2800" dirty="0"/>
              <a:t>учреждения , органы власти – </a:t>
            </a:r>
            <a:r>
              <a:rPr lang="ru-RU" sz="2800" dirty="0" smtClean="0"/>
              <a:t/>
            </a:r>
            <a:br>
              <a:rPr lang="ru-RU" sz="2800" dirty="0" smtClean="0"/>
            </a:br>
            <a:r>
              <a:rPr lang="ru-RU" sz="2800" dirty="0" smtClean="0"/>
              <a:t>по </a:t>
            </a:r>
            <a:r>
              <a:rPr lang="ru-RU" sz="2800" dirty="0"/>
              <a:t>счетам </a:t>
            </a:r>
            <a:r>
              <a:rPr lang="ru-RU" sz="2800" b="1" dirty="0" smtClean="0">
                <a:solidFill>
                  <a:srgbClr val="FF0000"/>
                </a:solidFill>
              </a:rPr>
              <a:t>1 </a:t>
            </a:r>
            <a:r>
              <a:rPr lang="ru-RU" sz="2800" b="1" dirty="0">
                <a:solidFill>
                  <a:srgbClr val="FF0000"/>
                </a:solidFill>
              </a:rPr>
              <a:t>100 00 000 «Нефинансовые активы» </a:t>
            </a:r>
            <a:r>
              <a:rPr lang="ru-RU" sz="2800" b="1" dirty="0" smtClean="0">
                <a:solidFill>
                  <a:srgbClr val="FF0000"/>
                </a:solidFill>
              </a:rPr>
              <a:t/>
            </a:r>
            <a:br>
              <a:rPr lang="ru-RU" sz="2800" b="1" dirty="0" smtClean="0">
                <a:solidFill>
                  <a:srgbClr val="FF0000"/>
                </a:solidFill>
              </a:rPr>
            </a:br>
            <a:r>
              <a:rPr lang="ru-RU" sz="2800" dirty="0" smtClean="0"/>
              <a:t>при </a:t>
            </a:r>
            <a:r>
              <a:rPr lang="ru-RU" sz="2800" dirty="0"/>
              <a:t>формировании остатков </a:t>
            </a:r>
            <a:r>
              <a:rPr lang="ru-RU" sz="2800" b="1" dirty="0">
                <a:solidFill>
                  <a:srgbClr val="FF0000"/>
                </a:solidFill>
              </a:rPr>
              <a:t>на начало </a:t>
            </a:r>
            <a:r>
              <a:rPr lang="ru-RU" sz="2800" dirty="0" smtClean="0"/>
              <a:t>текущего </a:t>
            </a:r>
            <a:r>
              <a:rPr lang="ru-RU" sz="2800" b="1" dirty="0">
                <a:solidFill>
                  <a:srgbClr val="FF0000"/>
                </a:solidFill>
              </a:rPr>
              <a:t>года</a:t>
            </a:r>
          </a:p>
        </p:txBody>
      </p:sp>
      <p:sp>
        <p:nvSpPr>
          <p:cNvPr id="3" name="Нижний колонтитул 2"/>
          <p:cNvSpPr>
            <a:spLocks noGrp="1"/>
          </p:cNvSpPr>
          <p:nvPr>
            <p:ph type="ftr" sz="quarter" idx="11"/>
          </p:nvPr>
        </p:nvSpPr>
        <p:spPr/>
        <p:txBody>
          <a:bodyPr/>
          <a:lstStyle/>
          <a:p>
            <a:r>
              <a:rPr lang="en-US" smtClean="0"/>
              <a:t>gosbu.ru</a:t>
            </a:r>
            <a:endParaRPr lang="ru-RU"/>
          </a:p>
        </p:txBody>
      </p:sp>
      <p:graphicFrame>
        <p:nvGraphicFramePr>
          <p:cNvPr id="5" name="Объект 4"/>
          <p:cNvGraphicFramePr>
            <a:graphicFrameLocks noGrp="1"/>
          </p:cNvGraphicFramePr>
          <p:nvPr>
            <p:ph sz="quarter" idx="1"/>
            <p:extLst/>
          </p:nvPr>
        </p:nvGraphicFramePr>
        <p:xfrm>
          <a:off x="179388" y="1700808"/>
          <a:ext cx="8641084" cy="4846920"/>
        </p:xfrm>
        <a:graphic>
          <a:graphicData uri="http://schemas.openxmlformats.org/drawingml/2006/table">
            <a:tbl>
              <a:tblPr firstRow="1" bandRow="1">
                <a:tableStyleId>{5C22544A-7EE6-4342-B048-85BDC9FD1C3A}</a:tableStyleId>
              </a:tblPr>
              <a:tblGrid>
                <a:gridCol w="8641084">
                  <a:extLst>
                    <a:ext uri="{9D8B030D-6E8A-4147-A177-3AD203B41FA5}">
                      <a16:colId xmlns:a16="http://schemas.microsoft.com/office/drawing/2014/main" val="20000"/>
                    </a:ext>
                  </a:extLst>
                </a:gridCol>
              </a:tblGrid>
              <a:tr h="764770">
                <a:tc>
                  <a:txBody>
                    <a:bodyPr/>
                    <a:lstStyle/>
                    <a:p>
                      <a:pPr algn="ctr"/>
                      <a:r>
                        <a:rPr lang="ru-RU" sz="2400" dirty="0" smtClean="0"/>
                        <a:t>Применительно к КРБ </a:t>
                      </a:r>
                    </a:p>
                    <a:p>
                      <a:pPr algn="ctr"/>
                      <a:r>
                        <a:rPr lang="ru-RU" sz="2400" dirty="0" smtClean="0"/>
                        <a:t>2016 года</a:t>
                      </a:r>
                      <a:endParaRPr lang="ru-RU" sz="2400" dirty="0"/>
                    </a:p>
                  </a:txBody>
                  <a:tcPr/>
                </a:tc>
                <a:extLst>
                  <a:ext uri="{0D108BD9-81ED-4DB2-BD59-A6C34878D82A}">
                    <a16:rowId xmlns:a16="http://schemas.microsoft.com/office/drawing/2014/main" val="10000"/>
                  </a:ext>
                </a:extLst>
              </a:tr>
              <a:tr h="3123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2400"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2400" b="1" dirty="0" smtClean="0"/>
                        <a:t>В 5-17 разряде счета указывают нули</a:t>
                      </a:r>
                    </a:p>
                    <a:p>
                      <a:pPr marL="0" marR="0" indent="0" algn="ctr" defTabSz="914400" rtl="0" eaLnBrk="1" fontAlgn="auto" latinLnBrk="0" hangingPunct="1">
                        <a:lnSpc>
                          <a:spcPct val="100000"/>
                        </a:lnSpc>
                        <a:spcBef>
                          <a:spcPts val="0"/>
                        </a:spcBef>
                        <a:spcAft>
                          <a:spcPts val="0"/>
                        </a:spcAft>
                        <a:buClrTx/>
                        <a:buSzTx/>
                        <a:buFontTx/>
                        <a:buNone/>
                        <a:tabLst/>
                        <a:defRPr/>
                      </a:pPr>
                      <a:r>
                        <a:rPr lang="ru-RU" sz="2400" b="1" dirty="0" smtClean="0"/>
                        <a:t>(13</a:t>
                      </a:r>
                      <a:r>
                        <a:rPr lang="ru-RU" sz="2400" b="1" baseline="0" dirty="0" smtClean="0"/>
                        <a:t> нулей)</a:t>
                      </a:r>
                      <a:endParaRPr lang="ru-RU" sz="2400" b="1"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ru-RU" sz="2400" b="1"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ru-RU" sz="2400" b="1" u="sng" dirty="0" smtClean="0">
                          <a:solidFill>
                            <a:srgbClr val="FF0000"/>
                          </a:solidFill>
                        </a:rPr>
                        <a:t>ЦЕЛЕВАЯ СТАТЬЯ, КВР</a:t>
                      </a:r>
                      <a:endParaRPr lang="ru-RU" sz="2400" dirty="0"/>
                    </a:p>
                  </a:txBody>
                  <a:tcPr/>
                </a:tc>
                <a:extLst>
                  <a:ext uri="{0D108BD9-81ED-4DB2-BD59-A6C34878D82A}">
                    <a16:rowId xmlns:a16="http://schemas.microsoft.com/office/drawing/2014/main" val="10001"/>
                  </a:ext>
                </a:extLst>
              </a:tr>
              <a:tr h="9005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2000" b="1" dirty="0" smtClean="0"/>
                        <a:t>Приказ</a:t>
                      </a:r>
                      <a:r>
                        <a:rPr lang="ru-RU" sz="2000" b="1" baseline="0" dirty="0" smtClean="0"/>
                        <a:t> 162н </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262832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531440"/>
            <a:ext cx="9036496" cy="2880320"/>
          </a:xfrm>
        </p:spPr>
        <p:txBody>
          <a:bodyPr>
            <a:normAutofit/>
          </a:bodyPr>
          <a:lstStyle/>
          <a:p>
            <a:pPr algn="ctr"/>
            <a:r>
              <a:rPr lang="ru-RU" dirty="0"/>
              <a:t/>
            </a:r>
            <a:br>
              <a:rPr lang="ru-RU" dirty="0"/>
            </a:br>
            <a:r>
              <a:rPr lang="ru-RU" dirty="0"/>
              <a:t/>
            </a:r>
            <a:br>
              <a:rPr lang="ru-RU" dirty="0"/>
            </a:br>
            <a:r>
              <a:rPr lang="ru-RU" sz="2200" b="1" dirty="0" smtClean="0"/>
              <a:t>Порядок </a:t>
            </a:r>
            <a:r>
              <a:rPr lang="ru-RU" sz="2200" b="1" dirty="0"/>
              <a:t>включения бюджетной классификации в номер счета бюджетных, автономных </a:t>
            </a:r>
            <a:r>
              <a:rPr lang="ru-RU" sz="2200" b="1" dirty="0" smtClean="0"/>
              <a:t>учреждений</a:t>
            </a:r>
            <a:br>
              <a:rPr lang="ru-RU" sz="2200" b="1" dirty="0" smtClean="0"/>
            </a:br>
            <a:r>
              <a:rPr lang="ru-RU" sz="2200" b="1" dirty="0" smtClean="0"/>
              <a:t>в 2016 году</a:t>
            </a:r>
            <a:endParaRPr lang="ru-RU" sz="2200" b="1"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107504" y="1844824"/>
            <a:ext cx="8856984" cy="4536504"/>
          </a:xfrm>
        </p:spPr>
        <p:txBody>
          <a:bodyPr>
            <a:normAutofit/>
          </a:bodyPr>
          <a:lstStyle/>
          <a:p>
            <a:pPr marL="0" indent="0">
              <a:buNone/>
            </a:pPr>
            <a:r>
              <a:rPr lang="ru-RU" dirty="0" smtClean="0"/>
              <a:t>В  </a:t>
            </a:r>
            <a:r>
              <a:rPr lang="ru-RU" dirty="0"/>
              <a:t>2016 году у учреждений (БУ,АУ) есть право выбора в отношении разрядов с 1-4 номера счета</a:t>
            </a:r>
            <a:r>
              <a:rPr lang="ru-RU" dirty="0" smtClean="0"/>
              <a:t>.</a:t>
            </a:r>
          </a:p>
          <a:p>
            <a:pPr marL="0" indent="0">
              <a:buNone/>
            </a:pPr>
            <a:endParaRPr lang="ru-RU" dirty="0"/>
          </a:p>
          <a:p>
            <a:r>
              <a:rPr lang="ru-RU" b="1" dirty="0" smtClean="0">
                <a:solidFill>
                  <a:srgbClr val="FF0000"/>
                </a:solidFill>
              </a:rPr>
              <a:t>Вариант </a:t>
            </a:r>
            <a:r>
              <a:rPr lang="ru-RU" b="1" dirty="0">
                <a:solidFill>
                  <a:srgbClr val="FF0000"/>
                </a:solidFill>
              </a:rPr>
              <a:t>1 </a:t>
            </a:r>
            <a:r>
              <a:rPr lang="ru-RU" dirty="0"/>
              <a:t>- в 1 - 4 разрядах - аналитический код вида функции, услуги (работы) учреждения, соответствующий коду раздела, подраздела классификации расходов бюджетов</a:t>
            </a:r>
            <a:r>
              <a:rPr lang="ru-RU" dirty="0" smtClean="0"/>
              <a:t>.</a:t>
            </a:r>
          </a:p>
          <a:p>
            <a:endParaRPr lang="ru-RU" dirty="0"/>
          </a:p>
          <a:p>
            <a:r>
              <a:rPr lang="ru-RU" b="1" dirty="0">
                <a:solidFill>
                  <a:srgbClr val="FF0000"/>
                </a:solidFill>
              </a:rPr>
              <a:t>Вариант 2</a:t>
            </a:r>
            <a:r>
              <a:rPr lang="ru-RU" dirty="0"/>
              <a:t> - в 1 - 4 разрядах – нули.</a:t>
            </a:r>
          </a:p>
          <a:p>
            <a:endParaRPr lang="ru-RU" dirty="0"/>
          </a:p>
          <a:p>
            <a:r>
              <a:rPr lang="ru-RU" b="1" i="1" dirty="0">
                <a:solidFill>
                  <a:srgbClr val="002060"/>
                </a:solidFill>
              </a:rPr>
              <a:t>Начиная с 2017 года у учреждений (БУ,АУ) выбора НЕТ. В 1 - 4 разрядах номера счета ДОЛЖЕН код раздела, подраздела классификации расходов бюджетов.</a:t>
            </a:r>
          </a:p>
          <a:p>
            <a:endParaRPr lang="ru-RU" dirty="0"/>
          </a:p>
          <a:p>
            <a:endParaRPr lang="ru-RU" dirty="0"/>
          </a:p>
          <a:p>
            <a:endParaRPr lang="ru-RU" dirty="0"/>
          </a:p>
          <a:p>
            <a:endParaRPr lang="ru-RU" dirty="0"/>
          </a:p>
          <a:p>
            <a:endParaRPr lang="ru-RU" dirty="0"/>
          </a:p>
          <a:p>
            <a:endParaRPr lang="ru-RU" dirty="0"/>
          </a:p>
        </p:txBody>
      </p:sp>
    </p:spTree>
    <p:extLst>
      <p:ext uri="{BB962C8B-B14F-4D97-AF65-F5344CB8AC3E}">
        <p14:creationId xmlns:p14="http://schemas.microsoft.com/office/powerpoint/2010/main" val="35683959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260648"/>
            <a:ext cx="7562801" cy="864096"/>
          </a:xfrm>
        </p:spPr>
        <p:txBody>
          <a:bodyPr>
            <a:normAutofit fontScale="90000"/>
          </a:bodyPr>
          <a:lstStyle/>
          <a:p>
            <a:pPr algn="ctr"/>
            <a:r>
              <a:rPr lang="ru-RU" i="1" u="sng" dirty="0" smtClean="0">
                <a:solidFill>
                  <a:schemeClr val="accent2">
                    <a:lumMod val="75000"/>
                  </a:schemeClr>
                </a:solidFill>
              </a:rPr>
              <a:t>Алгоритм формирования форм отчетности  в годовой отчет</a:t>
            </a:r>
            <a:r>
              <a:rPr lang="ru-RU" dirty="0" smtClean="0">
                <a:solidFill>
                  <a:schemeClr val="accent2">
                    <a:lumMod val="75000"/>
                  </a:schemeClr>
                </a:solidFill>
              </a:rPr>
              <a:t>.</a:t>
            </a:r>
            <a:br>
              <a:rPr lang="ru-RU" dirty="0" smtClean="0">
                <a:solidFill>
                  <a:schemeClr val="accent2">
                    <a:lumMod val="75000"/>
                  </a:schemeClr>
                </a:solidFill>
              </a:rPr>
            </a:br>
            <a:endParaRPr lang="ru-RU" b="1" dirty="0">
              <a:solidFill>
                <a:schemeClr val="accent2">
                  <a:lumMod val="75000"/>
                </a:schemeClr>
              </a:solidFill>
            </a:endParaRPr>
          </a:p>
        </p:txBody>
      </p:sp>
      <p:sp>
        <p:nvSpPr>
          <p:cNvPr id="3" name="Содержимое 2"/>
          <p:cNvSpPr>
            <a:spLocks noGrp="1"/>
          </p:cNvSpPr>
          <p:nvPr>
            <p:ph idx="1"/>
          </p:nvPr>
        </p:nvSpPr>
        <p:spPr>
          <a:xfrm>
            <a:off x="323528" y="1268760"/>
            <a:ext cx="8568952" cy="4772603"/>
          </a:xfrm>
        </p:spPr>
        <p:txBody>
          <a:bodyPr/>
          <a:lstStyle/>
          <a:p>
            <a:endParaRPr lang="ru-RU" dirty="0" smtClean="0"/>
          </a:p>
          <a:p>
            <a:r>
              <a:rPr lang="ru-RU" b="1" dirty="0" smtClean="0">
                <a:solidFill>
                  <a:schemeClr val="accent2">
                    <a:lumMod val="50000"/>
                  </a:schemeClr>
                </a:solidFill>
              </a:rPr>
              <a:t>Ф.127; </a:t>
            </a:r>
            <a:r>
              <a:rPr lang="ru-RU" b="1" dirty="0" smtClean="0">
                <a:solidFill>
                  <a:schemeClr val="accent2">
                    <a:lumMod val="50000"/>
                  </a:schemeClr>
                </a:solidFill>
                <a:hlinkClick r:id="rId2" action="ppaction://hlinkfile"/>
              </a:rPr>
              <a:t>737</a:t>
            </a:r>
            <a:r>
              <a:rPr lang="ru-RU" b="1" dirty="0" smtClean="0">
                <a:solidFill>
                  <a:schemeClr val="accent2">
                    <a:lumMod val="50000"/>
                  </a:schemeClr>
                </a:solidFill>
              </a:rPr>
              <a:t>; </a:t>
            </a:r>
            <a:r>
              <a:rPr lang="ru-RU" b="1" dirty="0" smtClean="0">
                <a:solidFill>
                  <a:schemeClr val="accent2">
                    <a:lumMod val="50000"/>
                  </a:schemeClr>
                </a:solidFill>
                <a:hlinkClick r:id="rId3" action="ppaction://hlinkfile"/>
              </a:rPr>
              <a:t>723</a:t>
            </a:r>
            <a:r>
              <a:rPr lang="ru-RU" b="1" dirty="0" smtClean="0">
                <a:solidFill>
                  <a:schemeClr val="accent2">
                    <a:lumMod val="50000"/>
                  </a:schemeClr>
                </a:solidFill>
              </a:rPr>
              <a:t> </a:t>
            </a:r>
            <a:r>
              <a:rPr lang="ru-RU" dirty="0" smtClean="0"/>
              <a:t>=</a:t>
            </a:r>
            <a:r>
              <a:rPr lang="en-US" dirty="0" smtClean="0"/>
              <a:t>&gt; z. 17 </a:t>
            </a:r>
            <a:r>
              <a:rPr lang="ru-RU" dirty="0" smtClean="0"/>
              <a:t>и</a:t>
            </a:r>
            <a:r>
              <a:rPr lang="en-US" dirty="0" smtClean="0"/>
              <a:t> 18</a:t>
            </a:r>
            <a:r>
              <a:rPr lang="ru-RU" dirty="0" smtClean="0"/>
              <a:t> (КОСГУ =</a:t>
            </a:r>
            <a:r>
              <a:rPr lang="en-US" dirty="0" smtClean="0"/>
              <a:t>&gt;</a:t>
            </a:r>
            <a:r>
              <a:rPr lang="ru-RU" dirty="0" smtClean="0"/>
              <a:t> 100,200,510,610)</a:t>
            </a:r>
          </a:p>
          <a:p>
            <a:r>
              <a:rPr lang="ru-RU" dirty="0" smtClean="0"/>
              <a:t>Ф.</a:t>
            </a:r>
            <a:r>
              <a:rPr lang="en-US" dirty="0" smtClean="0"/>
              <a:t> 169</a:t>
            </a:r>
            <a:r>
              <a:rPr lang="ru-RU" dirty="0" smtClean="0"/>
              <a:t>;</a:t>
            </a:r>
            <a:r>
              <a:rPr lang="en-US" dirty="0" smtClean="0"/>
              <a:t>769</a:t>
            </a:r>
            <a:r>
              <a:rPr lang="ru-RU" dirty="0" smtClean="0"/>
              <a:t>  </a:t>
            </a:r>
            <a:r>
              <a:rPr lang="en-US" b="1" dirty="0" smtClean="0">
                <a:solidFill>
                  <a:srgbClr val="C00000"/>
                </a:solidFill>
              </a:rPr>
              <a:t>&lt;</a:t>
            </a:r>
            <a:r>
              <a:rPr lang="ru-RU" b="1" dirty="0" smtClean="0">
                <a:solidFill>
                  <a:srgbClr val="C00000"/>
                </a:solidFill>
              </a:rPr>
              <a:t>=</a:t>
            </a:r>
            <a:r>
              <a:rPr lang="en-US" b="1" dirty="0" smtClean="0">
                <a:solidFill>
                  <a:srgbClr val="C00000"/>
                </a:solidFill>
              </a:rPr>
              <a:t>&gt;</a:t>
            </a:r>
            <a:r>
              <a:rPr lang="ru-RU" b="1" dirty="0" smtClean="0">
                <a:solidFill>
                  <a:srgbClr val="C00000"/>
                </a:solidFill>
              </a:rPr>
              <a:t> </a:t>
            </a:r>
            <a:r>
              <a:rPr lang="en-US" dirty="0" smtClean="0"/>
              <a:t>AS </a:t>
            </a:r>
            <a:r>
              <a:rPr lang="ru-RU" dirty="0" smtClean="0"/>
              <a:t>КТ-ка</a:t>
            </a:r>
            <a:r>
              <a:rPr lang="en-US" dirty="0" smtClean="0"/>
              <a:t> </a:t>
            </a:r>
            <a:r>
              <a:rPr lang="en-US" dirty="0" smtClean="0"/>
              <a:t>(</a:t>
            </a:r>
            <a:r>
              <a:rPr lang="ru-RU" dirty="0" smtClean="0"/>
              <a:t>соответствие КОСГУ и счетов аналитического учета)</a:t>
            </a:r>
          </a:p>
          <a:p>
            <a:r>
              <a:rPr lang="ru-RU" dirty="0" smtClean="0"/>
              <a:t>При расхождении выявить причину и ошибки…</a:t>
            </a:r>
          </a:p>
          <a:p>
            <a:r>
              <a:rPr lang="ru-RU" dirty="0" smtClean="0"/>
              <a:t>Фактические и кассовые расходы для контрольных соотношений (</a:t>
            </a:r>
            <a:r>
              <a:rPr lang="ru-RU" dirty="0" smtClean="0">
                <a:hlinkClick r:id="rId4" action="ppaction://hlinkfile"/>
              </a:rPr>
              <a:t>аналитическая таблица</a:t>
            </a:r>
            <a:r>
              <a:rPr lang="ru-RU" dirty="0" smtClean="0"/>
              <a:t>) в т.ч. Для </a:t>
            </a:r>
            <a:r>
              <a:rPr lang="en-US" dirty="0" smtClean="0"/>
              <a:t> </a:t>
            </a:r>
            <a:r>
              <a:rPr lang="ru-RU" dirty="0" smtClean="0"/>
              <a:t>ф.121,</a:t>
            </a:r>
            <a:r>
              <a:rPr lang="ru-RU" dirty="0" smtClean="0">
                <a:hlinkClick r:id="rId5" action="ppaction://hlinkfile"/>
              </a:rPr>
              <a:t>721</a:t>
            </a:r>
            <a:endParaRPr lang="ru-RU" dirty="0" smtClean="0"/>
          </a:p>
          <a:p>
            <a:r>
              <a:rPr lang="ru-RU" dirty="0" smtClean="0"/>
              <a:t>Ф. 138;</a:t>
            </a:r>
            <a:r>
              <a:rPr lang="ru-RU" dirty="0" smtClean="0">
                <a:hlinkClick r:id="rId6" action="ppaction://hlinkfile"/>
              </a:rPr>
              <a:t> </a:t>
            </a:r>
            <a:r>
              <a:rPr lang="ru-RU" dirty="0" smtClean="0">
                <a:solidFill>
                  <a:srgbClr val="C00000"/>
                </a:solidFill>
                <a:hlinkClick r:id="rId6" action="ppaction://hlinkfile"/>
              </a:rPr>
              <a:t>738</a:t>
            </a:r>
            <a:r>
              <a:rPr lang="ru-RU" dirty="0" smtClean="0">
                <a:hlinkClick r:id="rId6" action="ppaction://hlinkfile"/>
              </a:rPr>
              <a:t> </a:t>
            </a:r>
            <a:r>
              <a:rPr lang="ru-RU" dirty="0" smtClean="0"/>
              <a:t>по бюджетным и денежным обязательствам </a:t>
            </a:r>
          </a:p>
          <a:p>
            <a:r>
              <a:rPr lang="ru-RU" dirty="0" smtClean="0"/>
              <a:t>Ф. 175; </a:t>
            </a:r>
            <a:r>
              <a:rPr lang="ru-RU" dirty="0" smtClean="0">
                <a:solidFill>
                  <a:srgbClr val="C00000"/>
                </a:solidFill>
                <a:hlinkClick r:id="rId7" action="ppaction://hlinkfile"/>
              </a:rPr>
              <a:t>775</a:t>
            </a:r>
            <a:r>
              <a:rPr lang="ru-RU" dirty="0" smtClean="0"/>
              <a:t> – для контрольных соотношений по обязательствам</a:t>
            </a:r>
          </a:p>
          <a:p>
            <a:r>
              <a:rPr lang="ru-RU" dirty="0" smtClean="0"/>
              <a:t>Формируем ф. 230,</a:t>
            </a:r>
            <a:r>
              <a:rPr lang="ru-RU" dirty="0" smtClean="0">
                <a:hlinkClick r:id="rId8" action="ppaction://hlinkfile"/>
              </a:rPr>
              <a:t>830</a:t>
            </a:r>
            <a:r>
              <a:rPr lang="ru-RU" dirty="0" smtClean="0"/>
              <a:t> – см. 4 раздел счета 40110,40120 и сопоставляем с ф.121,721 </a:t>
            </a:r>
          </a:p>
          <a:p>
            <a:r>
              <a:rPr lang="ru-RU" dirty="0" smtClean="0"/>
              <a:t>Ф. 110,710.</a:t>
            </a:r>
          </a:p>
          <a:p>
            <a:endParaRPr lang="ru-RU" dirty="0" smtClean="0"/>
          </a:p>
          <a:p>
            <a:endParaRPr lang="ru-RU" dirty="0" smtClean="0"/>
          </a:p>
          <a:p>
            <a:endParaRPr lang="en-US" dirty="0" smtClean="0"/>
          </a:p>
          <a:p>
            <a:endParaRPr lang="ru-RU" dirty="0" smtClean="0"/>
          </a:p>
          <a:p>
            <a:endParaRPr lang="ru-RU" dirty="0"/>
          </a:p>
        </p:txBody>
      </p:sp>
    </p:spTree>
    <p:extLst>
      <p:ext uri="{BB962C8B-B14F-4D97-AF65-F5344CB8AC3E}">
        <p14:creationId xmlns:p14="http://schemas.microsoft.com/office/powerpoint/2010/main" val="22773897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idx="4294967295"/>
          </p:nvPr>
        </p:nvSpPr>
        <p:spPr>
          <a:xfrm>
            <a:off x="1619250" y="141288"/>
            <a:ext cx="7524750" cy="720725"/>
          </a:xfrm>
        </p:spPr>
        <p:txBody>
          <a:bodyPr/>
          <a:lstStyle/>
          <a:p>
            <a:pPr eaLnBrk="1" hangingPunct="1">
              <a:lnSpc>
                <a:spcPct val="80000"/>
              </a:lnSpc>
            </a:pPr>
            <a:r>
              <a:rPr lang="ru-RU" altLang="ru-RU" sz="2317"/>
              <a:t>Бюджетная отчетность – Инструкция № 191н</a:t>
            </a:r>
          </a:p>
        </p:txBody>
      </p:sp>
      <p:sp>
        <p:nvSpPr>
          <p:cNvPr id="169987" name="Прямоугольник 3"/>
          <p:cNvSpPr>
            <a:spLocks noChangeArrowheads="1"/>
          </p:cNvSpPr>
          <p:nvPr/>
        </p:nvSpPr>
        <p:spPr bwMode="auto">
          <a:xfrm>
            <a:off x="539552" y="1054587"/>
            <a:ext cx="8010315" cy="42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2139" dirty="0">
                <a:solidFill>
                  <a:srgbClr val="2D2D8A"/>
                </a:solidFill>
              </a:rPr>
              <a:t>Пояснительная записка – Сведения (ф. </a:t>
            </a:r>
            <a:r>
              <a:rPr lang="ru-RU" altLang="ru-RU" sz="2139" dirty="0" smtClean="0">
                <a:solidFill>
                  <a:srgbClr val="2D2D8A"/>
                </a:solidFill>
              </a:rPr>
              <a:t>0503169  - 2015 год)</a:t>
            </a:r>
            <a:endParaRPr lang="ru-RU" altLang="ru-RU" sz="2139" dirty="0">
              <a:solidFill>
                <a:srgbClr val="2D2D8A"/>
              </a:solidFill>
            </a:endParaRPr>
          </a:p>
        </p:txBody>
      </p:sp>
      <p:pic>
        <p:nvPicPr>
          <p:cNvPr id="16998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1448" y="1439359"/>
            <a:ext cx="8114168" cy="447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89" name="Rectangle 6"/>
          <p:cNvSpPr>
            <a:spLocks noChangeArrowheads="1"/>
          </p:cNvSpPr>
          <p:nvPr/>
        </p:nvSpPr>
        <p:spPr bwMode="auto">
          <a:xfrm>
            <a:off x="3721824" y="2725235"/>
            <a:ext cx="1219389" cy="513501"/>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693"/>
          </a:p>
        </p:txBody>
      </p:sp>
      <p:sp>
        <p:nvSpPr>
          <p:cNvPr id="169990" name="AutoShape 47"/>
          <p:cNvSpPr>
            <a:spLocks noChangeArrowheads="1"/>
          </p:cNvSpPr>
          <p:nvPr/>
        </p:nvSpPr>
        <p:spPr bwMode="auto">
          <a:xfrm>
            <a:off x="1861619" y="3750823"/>
            <a:ext cx="2373705" cy="1796547"/>
          </a:xfrm>
          <a:prstGeom prst="wedgeRoundRectCallout">
            <a:avLst>
              <a:gd name="adj1" fmla="val 45292"/>
              <a:gd name="adj2" fmla="val -77875"/>
              <a:gd name="adj3" fmla="val 16667"/>
            </a:avLst>
          </a:prstGeom>
          <a:solidFill>
            <a:srgbClr val="BBE0E3"/>
          </a:solidFill>
          <a:ln w="9525">
            <a:solidFill>
              <a:srgbClr val="000000"/>
            </a:solidFill>
            <a:miter lim="800000"/>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a:r>
              <a:rPr lang="ru-RU" altLang="ru-RU" sz="1782" b="1">
                <a:solidFill>
                  <a:srgbClr val="000066"/>
                </a:solidFill>
                <a:latin typeface="Calibri" panose="020F0502020204030204" pitchFamily="34" charset="0"/>
              </a:rPr>
              <a:t>задолженность, срок исполнения которой на отчетную дату превышает 12 месяцев</a:t>
            </a:r>
          </a:p>
        </p:txBody>
      </p:sp>
      <p:sp>
        <p:nvSpPr>
          <p:cNvPr id="169991" name="Rectangle 8"/>
          <p:cNvSpPr>
            <a:spLocks noChangeArrowheads="1"/>
          </p:cNvSpPr>
          <p:nvPr/>
        </p:nvSpPr>
        <p:spPr bwMode="auto">
          <a:xfrm>
            <a:off x="7636032" y="2723820"/>
            <a:ext cx="1219389" cy="513502"/>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693"/>
          </a:p>
        </p:txBody>
      </p:sp>
      <p:sp>
        <p:nvSpPr>
          <p:cNvPr id="169992" name="AutoShape 47"/>
          <p:cNvSpPr>
            <a:spLocks noChangeArrowheads="1"/>
          </p:cNvSpPr>
          <p:nvPr/>
        </p:nvSpPr>
        <p:spPr bwMode="auto">
          <a:xfrm>
            <a:off x="5775829" y="3749408"/>
            <a:ext cx="2373705" cy="2566092"/>
          </a:xfrm>
          <a:prstGeom prst="wedgeRoundRectCallout">
            <a:avLst>
              <a:gd name="adj1" fmla="val 45292"/>
              <a:gd name="adj2" fmla="val -69514"/>
              <a:gd name="adj3" fmla="val 16667"/>
            </a:avLst>
          </a:prstGeom>
          <a:solidFill>
            <a:srgbClr val="BBE0E3"/>
          </a:solidFill>
          <a:ln w="9525">
            <a:solidFill>
              <a:srgbClr val="000000"/>
            </a:solidFill>
            <a:miter lim="800000"/>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a:r>
              <a:rPr lang="ru-RU" altLang="ru-RU" sz="1782" b="1">
                <a:solidFill>
                  <a:srgbClr val="000066"/>
                </a:solidFill>
                <a:latin typeface="Calibri" panose="020F0502020204030204" pitchFamily="34" charset="0"/>
              </a:rPr>
              <a:t>суммы, по которым в срок, предусмотренный основанием возникновения, обязательства кредитором (дебитором) не исполнены</a:t>
            </a:r>
          </a:p>
        </p:txBody>
      </p:sp>
      <p:sp>
        <p:nvSpPr>
          <p:cNvPr id="169993" name="Rectangle 10"/>
          <p:cNvSpPr>
            <a:spLocks noChangeArrowheads="1"/>
          </p:cNvSpPr>
          <p:nvPr/>
        </p:nvSpPr>
        <p:spPr bwMode="auto">
          <a:xfrm>
            <a:off x="1" y="5989125"/>
            <a:ext cx="5853525"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r>
              <a:rPr lang="ru-RU" altLang="ru-RU" sz="1693"/>
              <a:t>Периодичность представления - </a:t>
            </a:r>
            <a:r>
              <a:rPr lang="ru-RU" altLang="ru-RU" sz="1693" b="1">
                <a:solidFill>
                  <a:srgbClr val="CC0000"/>
                </a:solidFill>
              </a:rPr>
              <a:t>квартальная,</a:t>
            </a:r>
            <a:r>
              <a:rPr lang="ru-RU" altLang="ru-RU" sz="1693"/>
              <a:t> годовая </a:t>
            </a:r>
          </a:p>
        </p:txBody>
      </p:sp>
    </p:spTree>
    <p:extLst>
      <p:ext uri="{BB962C8B-B14F-4D97-AF65-F5344CB8AC3E}">
        <p14:creationId xmlns:p14="http://schemas.microsoft.com/office/powerpoint/2010/main" val="17488965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idx="4294967295"/>
          </p:nvPr>
        </p:nvSpPr>
        <p:spPr>
          <a:xfrm>
            <a:off x="1619250" y="141288"/>
            <a:ext cx="7524750" cy="720725"/>
          </a:xfrm>
        </p:spPr>
        <p:txBody>
          <a:bodyPr/>
          <a:lstStyle/>
          <a:p>
            <a:pPr eaLnBrk="1" hangingPunct="1">
              <a:lnSpc>
                <a:spcPct val="80000"/>
              </a:lnSpc>
            </a:pPr>
            <a:r>
              <a:rPr lang="ru-RU" altLang="ru-RU" sz="2317" dirty="0" smtClean="0"/>
              <a:t> </a:t>
            </a:r>
            <a:r>
              <a:rPr lang="ru-RU" altLang="ru-RU" sz="2317" dirty="0"/>
              <a:t>Инструкция № 33н</a:t>
            </a:r>
          </a:p>
        </p:txBody>
      </p:sp>
      <p:sp>
        <p:nvSpPr>
          <p:cNvPr id="211971" name="Прямоугольник 3"/>
          <p:cNvSpPr>
            <a:spLocks noChangeArrowheads="1"/>
          </p:cNvSpPr>
          <p:nvPr/>
        </p:nvSpPr>
        <p:spPr bwMode="auto">
          <a:xfrm>
            <a:off x="288580" y="925859"/>
            <a:ext cx="8261287" cy="42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2139" dirty="0">
                <a:solidFill>
                  <a:srgbClr val="2D2D8A"/>
                </a:solidFill>
              </a:rPr>
              <a:t>Пояснительная записка – Сведения (ф. </a:t>
            </a:r>
            <a:r>
              <a:rPr lang="ru-RU" altLang="ru-RU" sz="2139" dirty="0" smtClean="0">
                <a:solidFill>
                  <a:srgbClr val="2D2D8A"/>
                </a:solidFill>
              </a:rPr>
              <a:t>0503769- 2015 год)</a:t>
            </a:r>
            <a:endParaRPr lang="ru-RU" altLang="ru-RU" sz="2139" dirty="0">
              <a:solidFill>
                <a:srgbClr val="2D2D8A"/>
              </a:solidFill>
            </a:endParaRPr>
          </a:p>
        </p:txBody>
      </p:sp>
      <p:pic>
        <p:nvPicPr>
          <p:cNvPr id="211972"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48" y="1375703"/>
            <a:ext cx="8484795" cy="474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973" name="Rectangle 6"/>
          <p:cNvSpPr>
            <a:spLocks noChangeArrowheads="1"/>
          </p:cNvSpPr>
          <p:nvPr/>
        </p:nvSpPr>
        <p:spPr bwMode="auto">
          <a:xfrm>
            <a:off x="3673727" y="2722405"/>
            <a:ext cx="1219389" cy="513501"/>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693"/>
          </a:p>
        </p:txBody>
      </p:sp>
      <p:sp>
        <p:nvSpPr>
          <p:cNvPr id="211974" name="AutoShape 47"/>
          <p:cNvSpPr>
            <a:spLocks noChangeArrowheads="1"/>
          </p:cNvSpPr>
          <p:nvPr/>
        </p:nvSpPr>
        <p:spPr bwMode="auto">
          <a:xfrm>
            <a:off x="1877181" y="3749408"/>
            <a:ext cx="2373705" cy="1796547"/>
          </a:xfrm>
          <a:prstGeom prst="wedgeRoundRectCallout">
            <a:avLst>
              <a:gd name="adj1" fmla="val 45292"/>
              <a:gd name="adj2" fmla="val -77875"/>
              <a:gd name="adj3" fmla="val 16667"/>
            </a:avLst>
          </a:prstGeom>
          <a:solidFill>
            <a:srgbClr val="BBE0E3"/>
          </a:solidFill>
          <a:ln w="9525">
            <a:solidFill>
              <a:srgbClr val="000000"/>
            </a:solidFill>
            <a:miter lim="800000"/>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a:r>
              <a:rPr lang="ru-RU" altLang="ru-RU" sz="1782" b="1">
                <a:solidFill>
                  <a:srgbClr val="000066"/>
                </a:solidFill>
                <a:latin typeface="Calibri" panose="020F0502020204030204" pitchFamily="34" charset="0"/>
              </a:rPr>
              <a:t>задолженность, срок исполнения которой на отчетную дату превышает 12 месяцев</a:t>
            </a:r>
          </a:p>
        </p:txBody>
      </p:sp>
      <p:sp>
        <p:nvSpPr>
          <p:cNvPr id="211975" name="Rectangle 8"/>
          <p:cNvSpPr>
            <a:spLocks noChangeArrowheads="1"/>
          </p:cNvSpPr>
          <p:nvPr/>
        </p:nvSpPr>
        <p:spPr bwMode="auto">
          <a:xfrm>
            <a:off x="7715250" y="2722405"/>
            <a:ext cx="1219389" cy="513501"/>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693"/>
          </a:p>
        </p:txBody>
      </p:sp>
      <p:sp>
        <p:nvSpPr>
          <p:cNvPr id="211976" name="AutoShape 47"/>
          <p:cNvSpPr>
            <a:spLocks noChangeArrowheads="1"/>
          </p:cNvSpPr>
          <p:nvPr/>
        </p:nvSpPr>
        <p:spPr bwMode="auto">
          <a:xfrm>
            <a:off x="5791389" y="3620679"/>
            <a:ext cx="2373705" cy="2566092"/>
          </a:xfrm>
          <a:prstGeom prst="wedgeRoundRectCallout">
            <a:avLst>
              <a:gd name="adj1" fmla="val 41954"/>
              <a:gd name="adj2" fmla="val -65106"/>
              <a:gd name="adj3" fmla="val 16667"/>
            </a:avLst>
          </a:prstGeom>
          <a:solidFill>
            <a:srgbClr val="BBE0E3"/>
          </a:solidFill>
          <a:ln w="9525">
            <a:solidFill>
              <a:srgbClr val="000000"/>
            </a:solidFill>
            <a:miter lim="800000"/>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a:r>
              <a:rPr lang="ru-RU" altLang="ru-RU" sz="1782" b="1">
                <a:solidFill>
                  <a:srgbClr val="000066"/>
                </a:solidFill>
                <a:latin typeface="Calibri" panose="020F0502020204030204" pitchFamily="34" charset="0"/>
              </a:rPr>
              <a:t>суммы, по которым в срок, предусмотренный основанием возникновения, обязательства кредитором (дебитором) не исполнены</a:t>
            </a:r>
          </a:p>
        </p:txBody>
      </p:sp>
      <p:sp>
        <p:nvSpPr>
          <p:cNvPr id="211977" name="Rectangle 10"/>
          <p:cNvSpPr>
            <a:spLocks noChangeArrowheads="1"/>
          </p:cNvSpPr>
          <p:nvPr/>
        </p:nvSpPr>
        <p:spPr bwMode="auto">
          <a:xfrm>
            <a:off x="288580" y="6117853"/>
            <a:ext cx="5853525" cy="3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r>
              <a:rPr lang="ru-RU" altLang="ru-RU" sz="1693"/>
              <a:t>Периодичность представления - </a:t>
            </a:r>
            <a:r>
              <a:rPr lang="ru-RU" altLang="ru-RU" sz="1693" b="1">
                <a:solidFill>
                  <a:srgbClr val="CC0000"/>
                </a:solidFill>
              </a:rPr>
              <a:t>квартальная,</a:t>
            </a:r>
            <a:r>
              <a:rPr lang="ru-RU" altLang="ru-RU" sz="1693"/>
              <a:t> годовая </a:t>
            </a:r>
          </a:p>
        </p:txBody>
      </p:sp>
    </p:spTree>
    <p:extLst>
      <p:ext uri="{BB962C8B-B14F-4D97-AF65-F5344CB8AC3E}">
        <p14:creationId xmlns:p14="http://schemas.microsoft.com/office/powerpoint/2010/main" val="304038132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228021"/>
            <a:ext cx="8892207" cy="830997"/>
          </a:xfrm>
          <a:prstGeom prst="rect">
            <a:avLst/>
          </a:prstGeom>
        </p:spPr>
        <p:txBody>
          <a:bodyPr wrap="square">
            <a:spAutoFit/>
          </a:bodyPr>
          <a:lstStyle/>
          <a:p>
            <a:pPr algn="ctr">
              <a:defRPr/>
            </a:pPr>
            <a:r>
              <a:rPr lang="ru-RU" sz="2400" b="1" dirty="0" smtClean="0">
                <a:latin typeface="Arial" charset="0"/>
              </a:rPr>
              <a:t>Изменения в Балансе </a:t>
            </a:r>
            <a:r>
              <a:rPr lang="ru-RU" sz="2400" b="1" dirty="0">
                <a:latin typeface="Arial" charset="0"/>
              </a:rPr>
              <a:t>(ф. </a:t>
            </a:r>
            <a:r>
              <a:rPr lang="ru-RU" sz="2400" b="1" dirty="0" smtClean="0">
                <a:latin typeface="Arial" charset="0"/>
              </a:rPr>
              <a:t>0503130, 730)</a:t>
            </a:r>
          </a:p>
          <a:p>
            <a:pPr algn="ctr">
              <a:defRPr/>
            </a:pPr>
            <a:r>
              <a:rPr lang="ru-RU" sz="2400" b="1" dirty="0" smtClean="0">
                <a:latin typeface="Arial" charset="0"/>
              </a:rPr>
              <a:t>Печать главной книги!!!</a:t>
            </a:r>
            <a:endParaRPr lang="ru-RU" sz="2400" b="1" dirty="0">
              <a:latin typeface="Arial" charset="0"/>
            </a:endParaRPr>
          </a:p>
        </p:txBody>
      </p:sp>
      <p:sp>
        <p:nvSpPr>
          <p:cNvPr id="131076" name="TextBox 2"/>
          <p:cNvSpPr txBox="1">
            <a:spLocks noChangeArrowheads="1"/>
          </p:cNvSpPr>
          <p:nvPr/>
        </p:nvSpPr>
        <p:spPr bwMode="auto">
          <a:xfrm>
            <a:off x="1556065" y="1439359"/>
            <a:ext cx="1156983" cy="53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2852"/>
              <a:t>Актив</a:t>
            </a:r>
          </a:p>
        </p:txBody>
      </p:sp>
      <p:sp>
        <p:nvSpPr>
          <p:cNvPr id="131077" name="TextBox 17"/>
          <p:cNvSpPr txBox="1">
            <a:spLocks noChangeArrowheads="1"/>
          </p:cNvSpPr>
          <p:nvPr/>
        </p:nvSpPr>
        <p:spPr bwMode="auto">
          <a:xfrm>
            <a:off x="6413815" y="1439359"/>
            <a:ext cx="1414170" cy="53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2852"/>
              <a:t>Пассив</a:t>
            </a:r>
          </a:p>
        </p:txBody>
      </p:sp>
      <p:cxnSp>
        <p:nvCxnSpPr>
          <p:cNvPr id="131078" name="Прямая соединительная линия 18"/>
          <p:cNvCxnSpPr>
            <a:cxnSpLocks noChangeShapeType="1"/>
          </p:cNvCxnSpPr>
          <p:nvPr/>
        </p:nvCxnSpPr>
        <p:spPr bwMode="auto">
          <a:xfrm flipH="1">
            <a:off x="4349773" y="1052736"/>
            <a:ext cx="10981" cy="520745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31079" name="Прямая соединительная линия 20"/>
          <p:cNvCxnSpPr>
            <a:cxnSpLocks noChangeShapeType="1"/>
          </p:cNvCxnSpPr>
          <p:nvPr/>
        </p:nvCxnSpPr>
        <p:spPr bwMode="auto">
          <a:xfrm>
            <a:off x="336676" y="1961349"/>
            <a:ext cx="8663035"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24" name="TextBox 23"/>
          <p:cNvSpPr txBox="1"/>
          <p:nvPr/>
        </p:nvSpPr>
        <p:spPr>
          <a:xfrm>
            <a:off x="529062" y="2081589"/>
            <a:ext cx="2778261" cy="750718"/>
          </a:xfrm>
          <a:prstGeom prst="rect">
            <a:avLst/>
          </a:prstGeom>
          <a:noFill/>
        </p:spPr>
        <p:txBody>
          <a:bodyPr wrap="none">
            <a:spAutoFit/>
          </a:bodyPr>
          <a:lstStyle/>
          <a:p>
            <a:pPr>
              <a:defRPr/>
            </a:pPr>
            <a:r>
              <a:rPr lang="ru-RU" sz="2139" dirty="0">
                <a:solidFill>
                  <a:srgbClr val="FF0000"/>
                </a:solidFill>
                <a:latin typeface="Arial" charset="0"/>
              </a:rPr>
              <a:t>+</a:t>
            </a:r>
            <a:r>
              <a:rPr lang="ru-RU" sz="2139" dirty="0">
                <a:solidFill>
                  <a:schemeClr val="accent6"/>
                </a:solidFill>
                <a:latin typeface="Arial" charset="0"/>
              </a:rPr>
              <a:t>Дебетовый </a:t>
            </a:r>
            <a:r>
              <a:rPr lang="ru-RU" sz="2139" dirty="0">
                <a:latin typeface="Arial" charset="0"/>
              </a:rPr>
              <a:t>остаток</a:t>
            </a:r>
          </a:p>
          <a:p>
            <a:pPr>
              <a:defRPr/>
            </a:pPr>
            <a:r>
              <a:rPr lang="ru-RU" sz="2139" dirty="0">
                <a:solidFill>
                  <a:schemeClr val="accent6"/>
                </a:solidFill>
                <a:latin typeface="Arial" charset="0"/>
              </a:rPr>
              <a:t>030300000</a:t>
            </a:r>
            <a:endParaRPr lang="ru-RU" sz="2139" dirty="0">
              <a:latin typeface="Arial" charset="0"/>
            </a:endParaRPr>
          </a:p>
        </p:txBody>
      </p:sp>
      <p:sp>
        <p:nvSpPr>
          <p:cNvPr id="25" name="TextBox 24"/>
          <p:cNvSpPr txBox="1"/>
          <p:nvPr/>
        </p:nvSpPr>
        <p:spPr>
          <a:xfrm>
            <a:off x="5239693" y="2081589"/>
            <a:ext cx="2758640" cy="750718"/>
          </a:xfrm>
          <a:prstGeom prst="rect">
            <a:avLst/>
          </a:prstGeom>
          <a:noFill/>
        </p:spPr>
        <p:txBody>
          <a:bodyPr wrap="none">
            <a:spAutoFit/>
          </a:bodyPr>
          <a:lstStyle/>
          <a:p>
            <a:pPr>
              <a:defRPr/>
            </a:pPr>
            <a:r>
              <a:rPr lang="ru-RU" sz="2139" dirty="0">
                <a:solidFill>
                  <a:schemeClr val="accent6"/>
                </a:solidFill>
                <a:latin typeface="Arial" charset="0"/>
              </a:rPr>
              <a:t>Кредитовый </a:t>
            </a:r>
            <a:r>
              <a:rPr lang="ru-RU" sz="2139" dirty="0">
                <a:latin typeface="Arial" charset="0"/>
              </a:rPr>
              <a:t>остаток</a:t>
            </a:r>
          </a:p>
          <a:p>
            <a:pPr>
              <a:defRPr/>
            </a:pPr>
            <a:r>
              <a:rPr lang="ru-RU" sz="2139" dirty="0">
                <a:solidFill>
                  <a:schemeClr val="accent6"/>
                </a:solidFill>
                <a:latin typeface="Arial" charset="0"/>
              </a:rPr>
              <a:t>030300000</a:t>
            </a:r>
            <a:endParaRPr lang="ru-RU" sz="2139" dirty="0">
              <a:latin typeface="Arial" charset="0"/>
            </a:endParaRPr>
          </a:p>
        </p:txBody>
      </p:sp>
      <p:sp>
        <p:nvSpPr>
          <p:cNvPr id="27" name="TextBox 26"/>
          <p:cNvSpPr txBox="1"/>
          <p:nvPr/>
        </p:nvSpPr>
        <p:spPr>
          <a:xfrm>
            <a:off x="529062" y="3043520"/>
            <a:ext cx="2617961" cy="750718"/>
          </a:xfrm>
          <a:prstGeom prst="rect">
            <a:avLst/>
          </a:prstGeom>
          <a:noFill/>
        </p:spPr>
        <p:txBody>
          <a:bodyPr wrap="none">
            <a:spAutoFit/>
          </a:bodyPr>
          <a:lstStyle/>
          <a:p>
            <a:pPr>
              <a:defRPr/>
            </a:pPr>
            <a:r>
              <a:rPr lang="ru-RU" sz="2139" dirty="0">
                <a:solidFill>
                  <a:schemeClr val="accent6"/>
                </a:solidFill>
                <a:latin typeface="Arial" charset="0"/>
              </a:rPr>
              <a:t>Дебетовый </a:t>
            </a:r>
            <a:r>
              <a:rPr lang="ru-RU" sz="2139" dirty="0">
                <a:latin typeface="Arial" charset="0"/>
              </a:rPr>
              <a:t>остаток</a:t>
            </a:r>
          </a:p>
          <a:p>
            <a:pPr>
              <a:defRPr/>
            </a:pPr>
            <a:r>
              <a:rPr lang="ru-RU" sz="2139" dirty="0">
                <a:solidFill>
                  <a:schemeClr val="accent6"/>
                </a:solidFill>
                <a:latin typeface="Arial" charset="0"/>
              </a:rPr>
              <a:t>020500000</a:t>
            </a:r>
            <a:endParaRPr lang="ru-RU" sz="2139" dirty="0">
              <a:latin typeface="Arial" charset="0"/>
            </a:endParaRPr>
          </a:p>
        </p:txBody>
      </p:sp>
      <p:sp>
        <p:nvSpPr>
          <p:cNvPr id="28" name="TextBox 27"/>
          <p:cNvSpPr txBox="1"/>
          <p:nvPr/>
        </p:nvSpPr>
        <p:spPr>
          <a:xfrm>
            <a:off x="5239693" y="3043520"/>
            <a:ext cx="2918941" cy="750718"/>
          </a:xfrm>
          <a:prstGeom prst="rect">
            <a:avLst/>
          </a:prstGeom>
          <a:noFill/>
        </p:spPr>
        <p:txBody>
          <a:bodyPr wrap="none">
            <a:spAutoFit/>
          </a:bodyPr>
          <a:lstStyle/>
          <a:p>
            <a:pPr>
              <a:defRPr/>
            </a:pPr>
            <a:r>
              <a:rPr lang="ru-RU" sz="2139" dirty="0">
                <a:solidFill>
                  <a:srgbClr val="FF0000"/>
                </a:solidFill>
                <a:latin typeface="Arial" charset="0"/>
              </a:rPr>
              <a:t>+</a:t>
            </a:r>
            <a:r>
              <a:rPr lang="ru-RU" sz="2139" dirty="0">
                <a:solidFill>
                  <a:schemeClr val="accent6"/>
                </a:solidFill>
                <a:latin typeface="Arial" charset="0"/>
              </a:rPr>
              <a:t>Кредитовый </a:t>
            </a:r>
            <a:r>
              <a:rPr lang="ru-RU" sz="2139" dirty="0">
                <a:latin typeface="Arial" charset="0"/>
              </a:rPr>
              <a:t>остаток</a:t>
            </a:r>
          </a:p>
          <a:p>
            <a:pPr>
              <a:defRPr/>
            </a:pPr>
            <a:r>
              <a:rPr lang="ru-RU" sz="2139" dirty="0">
                <a:solidFill>
                  <a:schemeClr val="accent6"/>
                </a:solidFill>
                <a:latin typeface="Arial" charset="0"/>
              </a:rPr>
              <a:t>020500000</a:t>
            </a:r>
            <a:endParaRPr lang="ru-RU" sz="2139" dirty="0">
              <a:latin typeface="Arial" charset="0"/>
            </a:endParaRPr>
          </a:p>
        </p:txBody>
      </p:sp>
      <p:sp>
        <p:nvSpPr>
          <p:cNvPr id="29" name="TextBox 28"/>
          <p:cNvSpPr txBox="1"/>
          <p:nvPr/>
        </p:nvSpPr>
        <p:spPr>
          <a:xfrm>
            <a:off x="529062" y="4043645"/>
            <a:ext cx="2617961" cy="750718"/>
          </a:xfrm>
          <a:prstGeom prst="rect">
            <a:avLst/>
          </a:prstGeom>
          <a:noFill/>
        </p:spPr>
        <p:txBody>
          <a:bodyPr wrap="none">
            <a:spAutoFit/>
          </a:bodyPr>
          <a:lstStyle/>
          <a:p>
            <a:pPr>
              <a:defRPr/>
            </a:pPr>
            <a:r>
              <a:rPr lang="ru-RU" sz="2139" dirty="0">
                <a:solidFill>
                  <a:schemeClr val="accent6"/>
                </a:solidFill>
                <a:latin typeface="Arial" charset="0"/>
              </a:rPr>
              <a:t>Дебетовый </a:t>
            </a:r>
            <a:r>
              <a:rPr lang="ru-RU" sz="2139" dirty="0">
                <a:latin typeface="Arial" charset="0"/>
              </a:rPr>
              <a:t>остаток</a:t>
            </a:r>
          </a:p>
          <a:p>
            <a:pPr>
              <a:defRPr/>
            </a:pPr>
            <a:r>
              <a:rPr lang="ru-RU" sz="2139" dirty="0">
                <a:solidFill>
                  <a:schemeClr val="accent6"/>
                </a:solidFill>
                <a:latin typeface="Arial" charset="0"/>
              </a:rPr>
              <a:t>020800000</a:t>
            </a:r>
            <a:endParaRPr lang="ru-RU" sz="2139" dirty="0">
              <a:latin typeface="Arial" charset="0"/>
            </a:endParaRPr>
          </a:p>
        </p:txBody>
      </p:sp>
      <p:sp>
        <p:nvSpPr>
          <p:cNvPr id="30" name="TextBox 29"/>
          <p:cNvSpPr txBox="1"/>
          <p:nvPr/>
        </p:nvSpPr>
        <p:spPr>
          <a:xfrm>
            <a:off x="5239693" y="4043645"/>
            <a:ext cx="2918941" cy="750718"/>
          </a:xfrm>
          <a:prstGeom prst="rect">
            <a:avLst/>
          </a:prstGeom>
          <a:noFill/>
        </p:spPr>
        <p:txBody>
          <a:bodyPr wrap="none">
            <a:spAutoFit/>
          </a:bodyPr>
          <a:lstStyle/>
          <a:p>
            <a:pPr>
              <a:defRPr/>
            </a:pPr>
            <a:r>
              <a:rPr lang="ru-RU" sz="2139" dirty="0">
                <a:solidFill>
                  <a:srgbClr val="FF0000"/>
                </a:solidFill>
                <a:latin typeface="Arial" charset="0"/>
              </a:rPr>
              <a:t>+</a:t>
            </a:r>
            <a:r>
              <a:rPr lang="ru-RU" sz="2139" dirty="0">
                <a:solidFill>
                  <a:schemeClr val="accent6"/>
                </a:solidFill>
                <a:latin typeface="Arial" charset="0"/>
              </a:rPr>
              <a:t>Кредитовый </a:t>
            </a:r>
            <a:r>
              <a:rPr lang="ru-RU" sz="2139" dirty="0">
                <a:latin typeface="Arial" charset="0"/>
              </a:rPr>
              <a:t>остаток</a:t>
            </a:r>
          </a:p>
          <a:p>
            <a:pPr>
              <a:defRPr/>
            </a:pPr>
            <a:r>
              <a:rPr lang="ru-RU" sz="2139" dirty="0">
                <a:solidFill>
                  <a:schemeClr val="accent6"/>
                </a:solidFill>
                <a:latin typeface="Arial" charset="0"/>
              </a:rPr>
              <a:t>020800000</a:t>
            </a:r>
            <a:endParaRPr lang="ru-RU" sz="2139" dirty="0">
              <a:latin typeface="Arial" charset="0"/>
            </a:endParaRPr>
          </a:p>
        </p:txBody>
      </p:sp>
      <p:sp>
        <p:nvSpPr>
          <p:cNvPr id="31" name="TextBox 30"/>
          <p:cNvSpPr txBox="1"/>
          <p:nvPr/>
        </p:nvSpPr>
        <p:spPr>
          <a:xfrm>
            <a:off x="523404" y="4934846"/>
            <a:ext cx="2617961" cy="750718"/>
          </a:xfrm>
          <a:prstGeom prst="rect">
            <a:avLst/>
          </a:prstGeom>
          <a:noFill/>
        </p:spPr>
        <p:txBody>
          <a:bodyPr wrap="none">
            <a:spAutoFit/>
          </a:bodyPr>
          <a:lstStyle/>
          <a:p>
            <a:pPr>
              <a:defRPr/>
            </a:pPr>
            <a:r>
              <a:rPr lang="ru-RU" sz="2139" dirty="0">
                <a:solidFill>
                  <a:schemeClr val="accent6"/>
                </a:solidFill>
                <a:latin typeface="Arial" charset="0"/>
              </a:rPr>
              <a:t>Дебетовый </a:t>
            </a:r>
            <a:r>
              <a:rPr lang="ru-RU" sz="2139" dirty="0">
                <a:latin typeface="Arial" charset="0"/>
              </a:rPr>
              <a:t>остаток</a:t>
            </a:r>
          </a:p>
          <a:p>
            <a:pPr>
              <a:defRPr/>
            </a:pPr>
            <a:r>
              <a:rPr lang="ru-RU" sz="2139" dirty="0">
                <a:solidFill>
                  <a:schemeClr val="accent6"/>
                </a:solidFill>
                <a:latin typeface="Arial" charset="0"/>
              </a:rPr>
              <a:t>020900000</a:t>
            </a:r>
            <a:endParaRPr lang="ru-RU" sz="2139" dirty="0">
              <a:latin typeface="Arial" charset="0"/>
            </a:endParaRPr>
          </a:p>
        </p:txBody>
      </p:sp>
      <p:sp>
        <p:nvSpPr>
          <p:cNvPr id="32" name="TextBox 31"/>
          <p:cNvSpPr txBox="1"/>
          <p:nvPr/>
        </p:nvSpPr>
        <p:spPr>
          <a:xfrm>
            <a:off x="5234035" y="4934846"/>
            <a:ext cx="2918941" cy="750718"/>
          </a:xfrm>
          <a:prstGeom prst="rect">
            <a:avLst/>
          </a:prstGeom>
          <a:noFill/>
        </p:spPr>
        <p:txBody>
          <a:bodyPr wrap="none">
            <a:spAutoFit/>
          </a:bodyPr>
          <a:lstStyle/>
          <a:p>
            <a:pPr>
              <a:defRPr/>
            </a:pPr>
            <a:r>
              <a:rPr lang="ru-RU" sz="2139" dirty="0">
                <a:solidFill>
                  <a:srgbClr val="FF0000"/>
                </a:solidFill>
                <a:latin typeface="Arial" charset="0"/>
              </a:rPr>
              <a:t>+</a:t>
            </a:r>
            <a:r>
              <a:rPr lang="ru-RU" sz="2139" dirty="0">
                <a:solidFill>
                  <a:schemeClr val="accent6"/>
                </a:solidFill>
                <a:latin typeface="Arial" charset="0"/>
              </a:rPr>
              <a:t>Кредитовый </a:t>
            </a:r>
            <a:r>
              <a:rPr lang="ru-RU" sz="2139" dirty="0">
                <a:latin typeface="Arial" charset="0"/>
              </a:rPr>
              <a:t>остаток</a:t>
            </a:r>
          </a:p>
          <a:p>
            <a:pPr>
              <a:defRPr/>
            </a:pPr>
            <a:r>
              <a:rPr lang="ru-RU" sz="2139" dirty="0">
                <a:solidFill>
                  <a:schemeClr val="accent6"/>
                </a:solidFill>
                <a:latin typeface="Arial" charset="0"/>
              </a:rPr>
              <a:t>020900000</a:t>
            </a:r>
            <a:endParaRPr lang="ru-RU" sz="2139" dirty="0">
              <a:latin typeface="Arial" charset="0"/>
            </a:endParaRPr>
          </a:p>
        </p:txBody>
      </p:sp>
    </p:spTree>
    <p:extLst>
      <p:ext uri="{BB962C8B-B14F-4D97-AF65-F5344CB8AC3E}">
        <p14:creationId xmlns:p14="http://schemas.microsoft.com/office/powerpoint/2010/main" val="6420973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idx="4294967295"/>
          </p:nvPr>
        </p:nvSpPr>
        <p:spPr>
          <a:xfrm>
            <a:off x="1619250" y="141288"/>
            <a:ext cx="7524750" cy="623887"/>
          </a:xfrm>
        </p:spPr>
        <p:txBody>
          <a:bodyPr>
            <a:normAutofit fontScale="90000"/>
          </a:bodyPr>
          <a:lstStyle/>
          <a:p>
            <a:pPr eaLnBrk="1" hangingPunct="1">
              <a:lnSpc>
                <a:spcPct val="80000"/>
              </a:lnSpc>
            </a:pPr>
            <a:r>
              <a:rPr lang="ru-RU" altLang="ru-RU" sz="3200" b="1" dirty="0" smtClean="0"/>
              <a:t>Отчетность </a:t>
            </a:r>
            <a:r>
              <a:rPr lang="ru-RU" altLang="ru-RU" sz="3200" b="1" dirty="0"/>
              <a:t>– Инструкция № </a:t>
            </a:r>
            <a:r>
              <a:rPr lang="ru-RU" altLang="ru-RU" sz="3200" b="1" dirty="0" smtClean="0"/>
              <a:t>191н, 33н</a:t>
            </a:r>
            <a:endParaRPr lang="ru-RU" altLang="ru-RU" sz="3200" b="1" dirty="0"/>
          </a:p>
        </p:txBody>
      </p:sp>
      <p:sp>
        <p:nvSpPr>
          <p:cNvPr id="2" name="Прямоугольник 1"/>
          <p:cNvSpPr/>
          <p:nvPr/>
        </p:nvSpPr>
        <p:spPr>
          <a:xfrm>
            <a:off x="2339752" y="764704"/>
            <a:ext cx="5212819" cy="523220"/>
          </a:xfrm>
          <a:prstGeom prst="rect">
            <a:avLst/>
          </a:prstGeom>
        </p:spPr>
        <p:txBody>
          <a:bodyPr wrap="square">
            <a:spAutoFit/>
          </a:bodyPr>
          <a:lstStyle/>
          <a:p>
            <a:pPr algn="ctr">
              <a:defRPr/>
            </a:pPr>
            <a:r>
              <a:rPr lang="ru-RU" sz="2800" b="1" dirty="0">
                <a:solidFill>
                  <a:schemeClr val="accent6"/>
                </a:solidFill>
                <a:latin typeface="Arial" charset="0"/>
              </a:rPr>
              <a:t>Баланс (ф. </a:t>
            </a:r>
            <a:r>
              <a:rPr lang="ru-RU" sz="2800" b="1" dirty="0" smtClean="0">
                <a:solidFill>
                  <a:schemeClr val="accent6"/>
                </a:solidFill>
                <a:latin typeface="Arial" charset="0"/>
              </a:rPr>
              <a:t>0503730, 130)</a:t>
            </a:r>
            <a:endParaRPr lang="ru-RU" sz="2800" b="1" dirty="0">
              <a:solidFill>
                <a:schemeClr val="accent6"/>
              </a:solidFill>
              <a:latin typeface="Arial" charset="0"/>
            </a:endParaRPr>
          </a:p>
        </p:txBody>
      </p:sp>
      <p:pic>
        <p:nvPicPr>
          <p:cNvPr id="18944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633" y="1568089"/>
            <a:ext cx="9006783" cy="302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445" name="Прямоугольник 1"/>
          <p:cNvSpPr>
            <a:spLocks noChangeArrowheads="1"/>
          </p:cNvSpPr>
          <p:nvPr/>
        </p:nvSpPr>
        <p:spPr bwMode="auto">
          <a:xfrm>
            <a:off x="721448" y="3364636"/>
            <a:ext cx="2310049" cy="769545"/>
          </a:xfrm>
          <a:prstGeom prst="rect">
            <a:avLst/>
          </a:prstGeom>
          <a:noFill/>
          <a:ln w="222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693"/>
          </a:p>
        </p:txBody>
      </p:sp>
      <p:sp>
        <p:nvSpPr>
          <p:cNvPr id="18" name="TextBox 4"/>
          <p:cNvSpPr txBox="1">
            <a:spLocks noChangeArrowheads="1"/>
          </p:cNvSpPr>
          <p:nvPr/>
        </p:nvSpPr>
        <p:spPr bwMode="auto">
          <a:xfrm>
            <a:off x="15561" y="5077721"/>
            <a:ext cx="9133975" cy="873894"/>
          </a:xfrm>
          <a:prstGeom prst="rect">
            <a:avLst/>
          </a:prstGeom>
          <a:noFill/>
          <a:ln>
            <a:noFill/>
          </a:ln>
          <a:extLst/>
        </p:spPr>
        <p:txBody>
          <a:bodyPr wrap="none">
            <a:spAutoFit/>
          </a:bodyPr>
          <a:lstStyle>
            <a:lvl1pPr eaLnBrk="0" hangingPunct="0">
              <a:defRPr sz="1900">
                <a:solidFill>
                  <a:schemeClr val="tx1"/>
                </a:solidFill>
                <a:latin typeface="Arial" charset="0"/>
              </a:defRPr>
            </a:lvl1pPr>
            <a:lvl2pPr marL="742950" indent="-285750" eaLnBrk="0" hangingPunct="0">
              <a:defRPr sz="1900">
                <a:solidFill>
                  <a:schemeClr val="tx1"/>
                </a:solidFill>
                <a:latin typeface="Arial" charset="0"/>
              </a:defRPr>
            </a:lvl2pPr>
            <a:lvl3pPr marL="1143000" indent="-228600" eaLnBrk="0" hangingPunct="0">
              <a:defRPr sz="1900">
                <a:solidFill>
                  <a:schemeClr val="tx1"/>
                </a:solidFill>
                <a:latin typeface="Arial" charset="0"/>
              </a:defRPr>
            </a:lvl3pPr>
            <a:lvl4pPr marL="1600200" indent="-228600" eaLnBrk="0" hangingPunct="0">
              <a:defRPr sz="1900">
                <a:solidFill>
                  <a:schemeClr val="tx1"/>
                </a:solidFill>
                <a:latin typeface="Arial" charset="0"/>
              </a:defRPr>
            </a:lvl4pPr>
            <a:lvl5pPr marL="2057400" indent="-228600" eaLnBrk="0" hangingPunct="0">
              <a:defRPr sz="1900">
                <a:solidFill>
                  <a:schemeClr val="tx1"/>
                </a:solidFill>
                <a:latin typeface="Arial" charset="0"/>
              </a:defRPr>
            </a:lvl5pPr>
            <a:lvl6pPr marL="2514600" indent="-228600" eaLnBrk="0" fontAlgn="base" hangingPunct="0">
              <a:spcBef>
                <a:spcPct val="0"/>
              </a:spcBef>
              <a:spcAft>
                <a:spcPct val="0"/>
              </a:spcAft>
              <a:defRPr sz="1900">
                <a:solidFill>
                  <a:schemeClr val="tx1"/>
                </a:solidFill>
                <a:latin typeface="Arial" charset="0"/>
              </a:defRPr>
            </a:lvl6pPr>
            <a:lvl7pPr marL="2971800" indent="-228600" eaLnBrk="0" fontAlgn="base" hangingPunct="0">
              <a:spcBef>
                <a:spcPct val="0"/>
              </a:spcBef>
              <a:spcAft>
                <a:spcPct val="0"/>
              </a:spcAft>
              <a:defRPr sz="1900">
                <a:solidFill>
                  <a:schemeClr val="tx1"/>
                </a:solidFill>
                <a:latin typeface="Arial" charset="0"/>
              </a:defRPr>
            </a:lvl7pPr>
            <a:lvl8pPr marL="3429000" indent="-228600" eaLnBrk="0" fontAlgn="base" hangingPunct="0">
              <a:spcBef>
                <a:spcPct val="0"/>
              </a:spcBef>
              <a:spcAft>
                <a:spcPct val="0"/>
              </a:spcAft>
              <a:defRPr sz="1900">
                <a:solidFill>
                  <a:schemeClr val="tx1"/>
                </a:solidFill>
                <a:latin typeface="Arial" charset="0"/>
              </a:defRPr>
            </a:lvl8pPr>
            <a:lvl9pPr marL="3886200" indent="-228600" eaLnBrk="0" fontAlgn="base" hangingPunct="0">
              <a:spcBef>
                <a:spcPct val="0"/>
              </a:spcBef>
              <a:spcAft>
                <a:spcPct val="0"/>
              </a:spcAft>
              <a:defRPr sz="1900">
                <a:solidFill>
                  <a:schemeClr val="tx1"/>
                </a:solidFill>
                <a:latin typeface="Arial" charset="0"/>
              </a:defRPr>
            </a:lvl9pPr>
          </a:lstStyle>
          <a:p>
            <a:pPr eaLnBrk="1" hangingPunct="1">
              <a:defRPr/>
            </a:pPr>
            <a:r>
              <a:rPr lang="ru-RU" altLang="ru-RU" sz="1693" i="1" dirty="0"/>
              <a:t>- Имущество полученное в пользование </a:t>
            </a:r>
            <a:r>
              <a:rPr lang="ru-RU" altLang="ru-RU" sz="1693" i="1" u="sng" dirty="0">
                <a:solidFill>
                  <a:schemeClr val="accent6"/>
                </a:solidFill>
              </a:rPr>
              <a:t>от органа уполномоченного на управление </a:t>
            </a:r>
          </a:p>
          <a:p>
            <a:pPr eaLnBrk="1" hangingPunct="1">
              <a:defRPr/>
            </a:pPr>
            <a:r>
              <a:rPr lang="ru-RU" altLang="ru-RU" sz="1693" i="1" u="sng" dirty="0">
                <a:solidFill>
                  <a:schemeClr val="accent6"/>
                </a:solidFill>
              </a:rPr>
              <a:t>имуществом казны ППО</a:t>
            </a:r>
            <a:r>
              <a:rPr lang="ru-RU" altLang="ru-RU" sz="1693" i="1" dirty="0"/>
              <a:t> (с 108 00 000) без передачи его на баланс (без отражения на </a:t>
            </a:r>
          </a:p>
          <a:p>
            <a:pPr eaLnBrk="1" hangingPunct="1">
              <a:defRPr/>
            </a:pPr>
            <a:r>
              <a:rPr lang="ru-RU" altLang="ru-RU" sz="1693" i="1" dirty="0"/>
              <a:t>0 100 00 000).</a:t>
            </a:r>
          </a:p>
        </p:txBody>
      </p:sp>
    </p:spTree>
    <p:extLst>
      <p:ext uri="{BB962C8B-B14F-4D97-AF65-F5344CB8AC3E}">
        <p14:creationId xmlns:p14="http://schemas.microsoft.com/office/powerpoint/2010/main" val="7440298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95537" y="188640"/>
            <a:ext cx="8064896" cy="1224136"/>
          </a:xfrm>
        </p:spPr>
        <p:txBody>
          <a:bodyPr>
            <a:normAutofit/>
          </a:bodyPr>
          <a:lstStyle/>
          <a:p>
            <a:pPr algn="ctr"/>
            <a:r>
              <a:rPr lang="ru-RU" sz="2400" b="1" dirty="0" smtClean="0">
                <a:solidFill>
                  <a:schemeClr val="accent5">
                    <a:lumMod val="75000"/>
                  </a:schemeClr>
                </a:solidFill>
              </a:rPr>
              <a:t>Основные правила для применения новых КВР</a:t>
            </a:r>
            <a:br>
              <a:rPr lang="ru-RU" sz="2400" b="1" dirty="0" smtClean="0">
                <a:solidFill>
                  <a:schemeClr val="accent5">
                    <a:lumMod val="75000"/>
                  </a:schemeClr>
                </a:solidFill>
              </a:rPr>
            </a:br>
            <a:endParaRPr lang="ru-RU" sz="1800" b="1" i="1" u="sng" dirty="0">
              <a:solidFill>
                <a:schemeClr val="accent1">
                  <a:lumMod val="50000"/>
                </a:schemeClr>
              </a:solidFill>
            </a:endParaRPr>
          </a:p>
        </p:txBody>
      </p:sp>
      <p:sp>
        <p:nvSpPr>
          <p:cNvPr id="5" name="Объект 4"/>
          <p:cNvSpPr>
            <a:spLocks noGrp="1"/>
          </p:cNvSpPr>
          <p:nvPr>
            <p:ph idx="1"/>
          </p:nvPr>
        </p:nvSpPr>
        <p:spPr>
          <a:xfrm>
            <a:off x="107504" y="1052736"/>
            <a:ext cx="8928992" cy="5060635"/>
          </a:xfrm>
        </p:spPr>
        <p:txBody>
          <a:bodyPr/>
          <a:lstStyle/>
          <a:p>
            <a:r>
              <a:rPr lang="ru-RU" sz="1600" b="1" dirty="0" smtClean="0">
                <a:solidFill>
                  <a:schemeClr val="accent2">
                    <a:lumMod val="50000"/>
                  </a:schemeClr>
                </a:solidFill>
              </a:rPr>
              <a:t>Выплаты физическим лицам  осуществляется не только за счет группы КВР -100</a:t>
            </a:r>
          </a:p>
          <a:p>
            <a:r>
              <a:rPr lang="ru-RU" sz="1600" dirty="0" smtClean="0">
                <a:solidFill>
                  <a:srgbClr val="7030A0"/>
                </a:solidFill>
              </a:rPr>
              <a:t>Например:</a:t>
            </a:r>
          </a:p>
          <a:p>
            <a:r>
              <a:rPr lang="ru-RU" sz="1600" dirty="0" smtClean="0">
                <a:solidFill>
                  <a:srgbClr val="7030A0"/>
                </a:solidFill>
              </a:rPr>
              <a:t> Сотрудник работает по трудовому договору – КВР 111 (ФОТ учреждений);</a:t>
            </a:r>
          </a:p>
          <a:p>
            <a:r>
              <a:rPr lang="ru-RU" sz="1600" dirty="0" smtClean="0">
                <a:solidFill>
                  <a:srgbClr val="7030A0"/>
                </a:solidFill>
              </a:rPr>
              <a:t>С этим же сотрудником заключен договор ГПХ – КВР 244 (прочая закупка товаров, работ и услуг…)</a:t>
            </a:r>
          </a:p>
          <a:p>
            <a:r>
              <a:rPr lang="ru-RU" sz="1600" dirty="0" smtClean="0">
                <a:solidFill>
                  <a:srgbClr val="7030A0"/>
                </a:solidFill>
              </a:rPr>
              <a:t>Если выплаты населению и выплаты по социальному обеспечению отражаются по КВР -300</a:t>
            </a:r>
          </a:p>
          <a:p>
            <a:endParaRPr lang="ru-RU" sz="1600" dirty="0" smtClean="0">
              <a:solidFill>
                <a:srgbClr val="7030A0"/>
              </a:solidFill>
            </a:endParaRPr>
          </a:p>
          <a:p>
            <a:r>
              <a:rPr lang="ru-RU" sz="1600" dirty="0" smtClean="0">
                <a:solidFill>
                  <a:srgbClr val="002060"/>
                </a:solidFill>
              </a:rPr>
              <a:t>Уплата страховых взносов по обязательному социальному страхованию, начисляемых на выплаты персоналу отражается по отдельным КВР -119,129,139,149.  по этим же элементам видов расходов учитывается выплата пособий за счет ФСС РФ.</a:t>
            </a:r>
          </a:p>
          <a:p>
            <a:r>
              <a:rPr lang="ru-RU" sz="1600" dirty="0" smtClean="0">
                <a:solidFill>
                  <a:srgbClr val="002060"/>
                </a:solidFill>
              </a:rPr>
              <a:t>Уплата страховых взносов, начисляемых на выплаты по ГПХ по тем же КВР( 200 закупка) </a:t>
            </a:r>
            <a:endParaRPr lang="ru-RU" sz="1600" dirty="0">
              <a:solidFill>
                <a:srgbClr val="002060"/>
              </a:solidFill>
            </a:endParaRPr>
          </a:p>
        </p:txBody>
      </p:sp>
    </p:spTree>
    <p:extLst>
      <p:ext uri="{BB962C8B-B14F-4D97-AF65-F5344CB8AC3E}">
        <p14:creationId xmlns:p14="http://schemas.microsoft.com/office/powerpoint/2010/main" val="29222702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07504" y="1556792"/>
            <a:ext cx="8579296" cy="4463008"/>
          </a:xfrm>
        </p:spPr>
        <p:txBody>
          <a:bodyPr>
            <a:normAutofit/>
          </a:bodyPr>
          <a:lstStyle/>
          <a:p>
            <a:pPr marL="0" indent="0">
              <a:buNone/>
            </a:pPr>
            <a:r>
              <a:rPr lang="ru-RU" sz="2400" b="1" dirty="0" smtClean="0"/>
              <a:t>Соответствие КОСГУ между формами 0503710 и 0503721 «Отчет о финансовых результатах». Допустимые расхождения по КФО 2, ПО КФО 4</a:t>
            </a:r>
          </a:p>
          <a:p>
            <a:pPr>
              <a:buFontTx/>
              <a:buChar char="-"/>
            </a:pPr>
            <a:r>
              <a:rPr lang="ru-RU" sz="2400" b="1" dirty="0" smtClean="0"/>
              <a:t>0 401 10 130 и 0 401 20 200</a:t>
            </a:r>
          </a:p>
          <a:p>
            <a:pPr>
              <a:buFontTx/>
              <a:buChar char="-"/>
            </a:pPr>
            <a:r>
              <a:rPr lang="ru-RU" sz="2400" b="1" dirty="0" smtClean="0"/>
              <a:t>0 401 10 180 и 0 401 20 200</a:t>
            </a:r>
          </a:p>
          <a:p>
            <a:pPr>
              <a:buFontTx/>
              <a:buChar char="-"/>
            </a:pPr>
            <a:endParaRPr lang="ru-RU" b="1" dirty="0" smtClean="0"/>
          </a:p>
          <a:p>
            <a:pPr marL="0" indent="0">
              <a:buNone/>
            </a:pPr>
            <a:endParaRPr lang="ru-RU" b="1" dirty="0"/>
          </a:p>
        </p:txBody>
      </p:sp>
      <p:sp>
        <p:nvSpPr>
          <p:cNvPr id="2" name="Нижний колонтитул 1"/>
          <p:cNvSpPr>
            <a:spLocks noGrp="1"/>
          </p:cNvSpPr>
          <p:nvPr>
            <p:ph type="ftr" sz="quarter" idx="11"/>
          </p:nvPr>
        </p:nvSpPr>
        <p:spPr/>
        <p:txBody>
          <a:bodyPr/>
          <a:lstStyle/>
          <a:p>
            <a:pPr>
              <a:defRPr/>
            </a:pPr>
            <a:r>
              <a:rPr lang="en-US" smtClean="0"/>
              <a:t>gosbu.ru</a:t>
            </a:r>
            <a:endParaRPr lang="ru-RU"/>
          </a:p>
        </p:txBody>
      </p:sp>
      <p:sp>
        <p:nvSpPr>
          <p:cNvPr id="4" name="Номер слайда 3"/>
          <p:cNvSpPr>
            <a:spLocks noGrp="1"/>
          </p:cNvSpPr>
          <p:nvPr>
            <p:ph type="sldNum" sz="quarter" idx="12"/>
          </p:nvPr>
        </p:nvSpPr>
        <p:spPr/>
        <p:txBody>
          <a:bodyPr/>
          <a:lstStyle/>
          <a:p>
            <a:pPr>
              <a:defRPr/>
            </a:pPr>
            <a:fld id="{AB17C762-768B-49C5-A005-074B195B896A}" type="slidenum">
              <a:rPr lang="ru-RU" smtClean="0"/>
              <a:pPr>
                <a:defRPr/>
              </a:pPr>
              <a:t>70</a:t>
            </a:fld>
            <a:endParaRPr lang="ru-RU"/>
          </a:p>
        </p:txBody>
      </p:sp>
    </p:spTree>
    <p:extLst>
      <p:ext uri="{BB962C8B-B14F-4D97-AF65-F5344CB8AC3E}">
        <p14:creationId xmlns:p14="http://schemas.microsoft.com/office/powerpoint/2010/main" val="35251893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79512" y="1447800"/>
            <a:ext cx="8964488" cy="4572000"/>
          </a:xfrm>
        </p:spPr>
        <p:txBody>
          <a:bodyPr>
            <a:normAutofit/>
          </a:bodyPr>
          <a:lstStyle/>
          <a:p>
            <a:endParaRPr lang="ru-RU" dirty="0" smtClean="0"/>
          </a:p>
          <a:p>
            <a:r>
              <a:rPr lang="ru-RU" b="1" dirty="0"/>
              <a:t>Принятие к бухгалтерскому учету вновь выстроенных (созданных, приобретенных) зданий, сооружений и иного </a:t>
            </a:r>
            <a:r>
              <a:rPr lang="ru-RU" b="1" dirty="0" smtClean="0"/>
              <a:t>имущества </a:t>
            </a:r>
            <a:r>
              <a:rPr lang="ru-RU" b="1" dirty="0"/>
              <a:t>в составе имущества казны </a:t>
            </a:r>
            <a:r>
              <a:rPr lang="ru-RU" b="1" dirty="0" smtClean="0"/>
              <a:t>, за </a:t>
            </a:r>
            <a:r>
              <a:rPr lang="ru-RU" b="1" dirty="0"/>
              <a:t>исключением объектов библиотечного фонда, по первоначальной стоимости, сформированной при их приобретении, создании, изготовлении, увеличении первоначальной (балансовой) стоимости недвижимого имущества, составляющего казну, в результате работ по достройке, реконструкции зданий (сооружений), </a:t>
            </a:r>
            <a:endParaRPr lang="ru-RU" b="1" dirty="0" smtClean="0"/>
          </a:p>
          <a:p>
            <a:pPr marL="0" indent="0" algn="ctr">
              <a:buNone/>
            </a:pPr>
            <a:r>
              <a:rPr lang="ru-RU" b="1" dirty="0" smtClean="0"/>
              <a:t>отражается </a:t>
            </a:r>
          </a:p>
          <a:p>
            <a:pPr marL="0" indent="0" algn="ctr">
              <a:buNone/>
            </a:pPr>
            <a:endParaRPr lang="ru-RU" b="1" dirty="0" smtClean="0"/>
          </a:p>
          <a:p>
            <a:pPr marL="0" indent="0" algn="ctr">
              <a:buNone/>
            </a:pPr>
            <a:r>
              <a:rPr lang="ru-RU" b="1" dirty="0" err="1" smtClean="0"/>
              <a:t>Дт</a:t>
            </a:r>
            <a:r>
              <a:rPr lang="ru-RU" b="1" dirty="0" smtClean="0"/>
              <a:t>  </a:t>
            </a:r>
            <a:r>
              <a:rPr lang="ru-RU" b="1" dirty="0"/>
              <a:t>010851000 </a:t>
            </a:r>
            <a:r>
              <a:rPr lang="ru-RU" b="1" dirty="0" smtClean="0"/>
              <a:t>                                               Кт </a:t>
            </a:r>
            <a:r>
              <a:rPr lang="ru-RU" b="1" dirty="0"/>
              <a:t>010611310</a:t>
            </a:r>
            <a:endParaRPr lang="ru-RU" b="1" dirty="0" smtClean="0"/>
          </a:p>
          <a:p>
            <a:r>
              <a:rPr lang="ru-RU" b="1" dirty="0" smtClean="0"/>
              <a:t>"</a:t>
            </a:r>
            <a:r>
              <a:rPr lang="ru-RU" b="1" dirty="0"/>
              <a:t>Недвижимое имущество, </a:t>
            </a:r>
            <a:endParaRPr lang="ru-RU" b="1" dirty="0" smtClean="0"/>
          </a:p>
          <a:p>
            <a:r>
              <a:rPr lang="ru-RU" b="1" dirty="0" smtClean="0"/>
              <a:t>составляющее </a:t>
            </a:r>
            <a:r>
              <a:rPr lang="ru-RU" b="1" dirty="0"/>
              <a:t>казну</a:t>
            </a:r>
            <a:r>
              <a:rPr lang="ru-RU" b="1" dirty="0" smtClean="0"/>
              <a:t>"</a:t>
            </a:r>
            <a:endParaRPr lang="ru-RU" dirty="0"/>
          </a:p>
          <a:p>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0" y="274638"/>
            <a:ext cx="8964488" cy="1173162"/>
          </a:xfrm>
        </p:spPr>
        <p:txBody>
          <a:bodyPr>
            <a:noAutofit/>
          </a:bodyPr>
          <a:lstStyle/>
          <a:p>
            <a:pPr algn="ctr"/>
            <a:r>
              <a:rPr lang="ru-RU" sz="2800" b="1" dirty="0" smtClean="0"/>
              <a:t>Учет казны</a:t>
            </a:r>
            <a:r>
              <a:rPr lang="ru-RU" sz="2800" dirty="0" smtClean="0"/>
              <a:t/>
            </a:r>
            <a:br>
              <a:rPr lang="ru-RU" sz="2800" dirty="0" smtClean="0"/>
            </a:br>
            <a:r>
              <a:rPr lang="ru-RU" sz="2800" dirty="0" smtClean="0"/>
              <a:t>Приказ </a:t>
            </a:r>
            <a:r>
              <a:rPr lang="ru-RU" sz="2800" dirty="0"/>
              <a:t>МФ РФ № 127н от 17.08.2015 г. </a:t>
            </a:r>
            <a:r>
              <a:rPr lang="ru-RU" sz="2800" dirty="0" smtClean="0"/>
              <a:t/>
            </a:r>
            <a:br>
              <a:rPr lang="ru-RU" sz="2800" dirty="0" smtClean="0"/>
            </a:br>
            <a:r>
              <a:rPr lang="ru-RU" sz="2800" dirty="0" smtClean="0"/>
              <a:t>« </a:t>
            </a:r>
            <a:r>
              <a:rPr lang="ru-RU" sz="2800" dirty="0"/>
              <a:t>О внесении изменений в Приказ МФ РФ №162н</a:t>
            </a:r>
            <a:r>
              <a:rPr lang="ru-RU" sz="2800" dirty="0" smtClean="0"/>
              <a:t>…»</a:t>
            </a:r>
            <a:endParaRPr lang="ru-RU" sz="2800" dirty="0"/>
          </a:p>
        </p:txBody>
      </p:sp>
    </p:spTree>
    <p:extLst>
      <p:ext uri="{BB962C8B-B14F-4D97-AF65-F5344CB8AC3E}">
        <p14:creationId xmlns:p14="http://schemas.microsoft.com/office/powerpoint/2010/main" val="30379085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79512" y="1447800"/>
            <a:ext cx="8964488" cy="4572000"/>
          </a:xfrm>
        </p:spPr>
        <p:txBody>
          <a:bodyPr>
            <a:normAutofit/>
          </a:bodyPr>
          <a:lstStyle/>
          <a:p>
            <a:endParaRPr lang="ru-RU" dirty="0" smtClean="0"/>
          </a:p>
          <a:p>
            <a:r>
              <a:rPr lang="ru-RU" b="1" dirty="0"/>
              <a:t>Поступление </a:t>
            </a:r>
            <a:r>
              <a:rPr lang="ru-RU" b="1" dirty="0" smtClean="0"/>
              <a:t>безвозмездно </a:t>
            </a:r>
            <a:r>
              <a:rPr lang="ru-RU" b="1" dirty="0"/>
              <a:t>полученных</a:t>
            </a:r>
            <a:r>
              <a:rPr lang="ru-RU" dirty="0"/>
              <a:t> нефинансовых активов имущества </a:t>
            </a:r>
            <a:r>
              <a:rPr lang="ru-RU" dirty="0" smtClean="0"/>
              <a:t>казны:</a:t>
            </a:r>
          </a:p>
          <a:p>
            <a:endParaRPr lang="ru-RU" dirty="0" smtClean="0"/>
          </a:p>
          <a:p>
            <a:r>
              <a:rPr lang="ru-RU" sz="2400" dirty="0" smtClean="0"/>
              <a:t>1.по сформированной стоимости (без счета 106),</a:t>
            </a:r>
          </a:p>
          <a:p>
            <a:r>
              <a:rPr lang="ru-RU" sz="2400" dirty="0" smtClean="0"/>
              <a:t>2.первоначальая стоимость не сформирована </a:t>
            </a:r>
          </a:p>
          <a:p>
            <a:pPr marL="0" indent="0">
              <a:buNone/>
            </a:pPr>
            <a:r>
              <a:rPr lang="ru-RU" sz="2400" dirty="0"/>
              <a:t> </a:t>
            </a:r>
            <a:r>
              <a:rPr lang="ru-RU" sz="2400" dirty="0" smtClean="0"/>
              <a:t>     (с использованием счета 106).</a:t>
            </a:r>
            <a:endParaRPr lang="ru-RU" sz="2400"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0" y="274638"/>
            <a:ext cx="8964488" cy="1173162"/>
          </a:xfrm>
        </p:spPr>
        <p:txBody>
          <a:bodyPr>
            <a:noAutofit/>
          </a:bodyPr>
          <a:lstStyle/>
          <a:p>
            <a:pPr algn="ctr"/>
            <a:r>
              <a:rPr lang="ru-RU" sz="2800" b="1" dirty="0" smtClean="0"/>
              <a:t>Учет казны</a:t>
            </a:r>
            <a:r>
              <a:rPr lang="ru-RU" sz="2800" dirty="0" smtClean="0"/>
              <a:t/>
            </a:r>
            <a:br>
              <a:rPr lang="ru-RU" sz="2800" dirty="0" smtClean="0"/>
            </a:br>
            <a:r>
              <a:rPr lang="ru-RU" sz="2800" dirty="0" smtClean="0"/>
              <a:t>Приказ </a:t>
            </a:r>
            <a:r>
              <a:rPr lang="ru-RU" sz="2800" dirty="0"/>
              <a:t>МФ РФ № 127н от 17.08.2015 г. </a:t>
            </a:r>
            <a:r>
              <a:rPr lang="ru-RU" sz="2800" dirty="0" smtClean="0"/>
              <a:t/>
            </a:r>
            <a:br>
              <a:rPr lang="ru-RU" sz="2800" dirty="0" smtClean="0"/>
            </a:br>
            <a:r>
              <a:rPr lang="ru-RU" sz="2800" dirty="0" smtClean="0"/>
              <a:t>« </a:t>
            </a:r>
            <a:r>
              <a:rPr lang="ru-RU" sz="2800" dirty="0"/>
              <a:t>О внесении изменений в Приказ МФ РФ №162н</a:t>
            </a:r>
            <a:r>
              <a:rPr lang="ru-RU" sz="2800" dirty="0" smtClean="0"/>
              <a:t>…»</a:t>
            </a:r>
            <a:endParaRPr lang="ru-RU" sz="2800" dirty="0"/>
          </a:p>
        </p:txBody>
      </p:sp>
    </p:spTree>
    <p:extLst>
      <p:ext uri="{BB962C8B-B14F-4D97-AF65-F5344CB8AC3E}">
        <p14:creationId xmlns:p14="http://schemas.microsoft.com/office/powerpoint/2010/main" val="35654479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79512" y="1447800"/>
            <a:ext cx="8964488" cy="4572000"/>
          </a:xfrm>
        </p:spPr>
        <p:txBody>
          <a:bodyPr/>
          <a:lstStyle/>
          <a:p>
            <a:r>
              <a:rPr lang="ru-RU" sz="2800" b="1" dirty="0" smtClean="0">
                <a:hlinkClick r:id="rId3" action="ppaction://hlinkfile"/>
              </a:rPr>
              <a:t>Письмо </a:t>
            </a:r>
            <a:r>
              <a:rPr lang="ru-RU" sz="2800" b="1" dirty="0">
                <a:hlinkClick r:id="rId3" action="ppaction://hlinkfile"/>
              </a:rPr>
              <a:t>Минфина России от 27.05.2015 N </a:t>
            </a:r>
            <a:r>
              <a:rPr lang="ru-RU" sz="2800" b="1" dirty="0" smtClean="0">
                <a:hlinkClick r:id="rId3" action="ppaction://hlinkfile"/>
              </a:rPr>
              <a:t>02-06-10/30485 </a:t>
            </a:r>
            <a:endParaRPr lang="ru-RU" sz="2800" b="1" dirty="0" smtClean="0"/>
          </a:p>
          <a:p>
            <a:r>
              <a:rPr lang="ru-RU" dirty="0" smtClean="0"/>
              <a:t>(</a:t>
            </a:r>
            <a:r>
              <a:rPr lang="ru-RU" sz="2000" b="1" i="1" dirty="0"/>
              <a:t>О начислении (перерасчете) МБУ единовременной амортизации нежилого помещения, закрепленного за ним на праве оперативного управления, за период нахождения объекта в муниципальной казне, а также о перерасчете налога на имущество </a:t>
            </a:r>
            <a:r>
              <a:rPr lang="ru-RU" sz="2000" b="1" i="1" dirty="0" smtClean="0"/>
              <a:t>организаций)</a:t>
            </a:r>
            <a:endParaRPr lang="ru-RU" sz="2000" b="1" i="1" dirty="0"/>
          </a:p>
          <a:p>
            <a:endParaRPr lang="ru-RU" dirty="0"/>
          </a:p>
          <a:p>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179512" y="274638"/>
            <a:ext cx="8784976" cy="778098"/>
          </a:xfrm>
        </p:spPr>
        <p:txBody>
          <a:bodyPr>
            <a:normAutofit/>
          </a:bodyPr>
          <a:lstStyle/>
          <a:p>
            <a:pPr algn="ctr"/>
            <a:r>
              <a:rPr lang="ru-RU" sz="3600" dirty="0" smtClean="0"/>
              <a:t>Учет казны</a:t>
            </a:r>
            <a:endParaRPr lang="ru-RU" sz="3600" dirty="0"/>
          </a:p>
        </p:txBody>
      </p:sp>
    </p:spTree>
    <p:extLst>
      <p:ext uri="{BB962C8B-B14F-4D97-AF65-F5344CB8AC3E}">
        <p14:creationId xmlns:p14="http://schemas.microsoft.com/office/powerpoint/2010/main" val="414662382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92277" y="1492147"/>
            <a:ext cx="8579296" cy="5111080"/>
          </a:xfrm>
        </p:spPr>
        <p:txBody>
          <a:bodyPr/>
          <a:lstStyle/>
          <a:p>
            <a:pPr>
              <a:buFontTx/>
              <a:buChar char="-"/>
            </a:pPr>
            <a:r>
              <a:rPr lang="ru-RU" sz="2400" b="1" dirty="0" smtClean="0"/>
              <a:t>Письмо МФ РФ от 14.07.15 № 02-06-10/40377</a:t>
            </a:r>
            <a:r>
              <a:rPr lang="ru-RU" sz="2400" b="1" dirty="0" smtClean="0">
                <a:solidFill>
                  <a:srgbClr val="FF0000"/>
                </a:solidFill>
              </a:rPr>
              <a:t>,</a:t>
            </a:r>
          </a:p>
          <a:p>
            <a:pPr>
              <a:buFontTx/>
              <a:buChar char="-"/>
            </a:pPr>
            <a:r>
              <a:rPr lang="ru-RU" sz="2400" b="1" dirty="0"/>
              <a:t>Письмо </a:t>
            </a:r>
            <a:r>
              <a:rPr lang="ru-RU" sz="2400" b="1" dirty="0" smtClean="0"/>
              <a:t>МФ РФ от </a:t>
            </a:r>
            <a:r>
              <a:rPr lang="ru-RU" sz="2400" b="1" dirty="0"/>
              <a:t>14.10.2015 N </a:t>
            </a:r>
            <a:r>
              <a:rPr lang="ru-RU" sz="2400" b="1" dirty="0" smtClean="0"/>
              <a:t>02-07-10/58921.</a:t>
            </a:r>
            <a:endParaRPr lang="ru-RU" sz="2400" b="1" dirty="0"/>
          </a:p>
          <a:p>
            <a:pPr>
              <a:buFontTx/>
              <a:buChar char="-"/>
            </a:pPr>
            <a:endParaRPr lang="ru-RU" sz="2400" b="1" dirty="0" smtClean="0">
              <a:solidFill>
                <a:srgbClr val="FF0000"/>
              </a:solidFill>
            </a:endParaRPr>
          </a:p>
          <a:p>
            <a:pPr>
              <a:buFontTx/>
              <a:buChar char="-"/>
            </a:pPr>
            <a:endParaRPr lang="ru-RU" sz="2400" dirty="0" smtClean="0"/>
          </a:p>
          <a:p>
            <a:pPr>
              <a:buFontTx/>
              <a:buChar char="-"/>
            </a:pPr>
            <a:r>
              <a:rPr lang="ru-RU" sz="2400" dirty="0" smtClean="0"/>
              <a:t>Письмо </a:t>
            </a:r>
            <a:r>
              <a:rPr lang="ru-RU" sz="2400" dirty="0"/>
              <a:t>ФНС России от 07.08.2015 N </a:t>
            </a:r>
            <a:r>
              <a:rPr lang="ru-RU" sz="2400" dirty="0" smtClean="0"/>
              <a:t>БС-4-11/13907@, Письмо </a:t>
            </a:r>
            <a:r>
              <a:rPr lang="ru-RU" sz="2400" dirty="0"/>
              <a:t>ФНС России от 17.09.2015 № БС-4-11/16355</a:t>
            </a:r>
            <a:r>
              <a:rPr lang="ru-RU" sz="2400" dirty="0" smtClean="0"/>
              <a:t>@, </a:t>
            </a:r>
          </a:p>
          <a:p>
            <a:pPr>
              <a:buFontTx/>
              <a:buChar char="-"/>
            </a:pPr>
            <a:r>
              <a:rPr lang="ru-RU" sz="2400" dirty="0" smtClean="0"/>
              <a:t>Письмо </a:t>
            </a:r>
            <a:r>
              <a:rPr lang="ru-RU" sz="2400" dirty="0"/>
              <a:t>Минфина России от 06.08.2015 № 03-05-04-01/45434(для налога на имущество).</a:t>
            </a:r>
          </a:p>
          <a:p>
            <a:pPr>
              <a:buFontTx/>
              <a:buChar char="-"/>
            </a:pPr>
            <a:endParaRPr lang="ru-RU" sz="2400" dirty="0"/>
          </a:p>
          <a:p>
            <a:pPr>
              <a:buFontTx/>
              <a:buChar char="-"/>
            </a:pPr>
            <a:endParaRPr lang="ru-RU" sz="2400" b="1" dirty="0" smtClean="0">
              <a:solidFill>
                <a:srgbClr val="FF0000"/>
              </a:solidFill>
            </a:endParaRPr>
          </a:p>
          <a:p>
            <a:pPr marL="0" indent="0">
              <a:buNone/>
            </a:pPr>
            <a:endParaRPr lang="ru-RU" sz="2400" b="1" dirty="0" smtClean="0">
              <a:solidFill>
                <a:srgbClr val="FF0000"/>
              </a:solidFill>
            </a:endParaRPr>
          </a:p>
          <a:p>
            <a:pPr marL="0" indent="0">
              <a:buNone/>
            </a:pPr>
            <a:endParaRPr lang="ru-RU" sz="2400" b="1"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107504" y="22426"/>
            <a:ext cx="8784976" cy="1174326"/>
          </a:xfrm>
        </p:spPr>
        <p:txBody>
          <a:bodyPr>
            <a:normAutofit/>
          </a:bodyPr>
          <a:lstStyle/>
          <a:p>
            <a:pPr algn="ctr"/>
            <a:r>
              <a:rPr lang="ru-RU" sz="2800" b="1" dirty="0">
                <a:solidFill>
                  <a:srgbClr val="FF0000"/>
                </a:solidFill>
              </a:rPr>
              <a:t>Учет недвижимости до даты государственной регистрации </a:t>
            </a:r>
            <a:r>
              <a:rPr lang="ru-RU" sz="2800" b="1" dirty="0" smtClean="0">
                <a:solidFill>
                  <a:srgbClr val="FF0000"/>
                </a:solidFill>
              </a:rPr>
              <a:t>:</a:t>
            </a:r>
            <a:endParaRPr lang="ru-RU" sz="2800" b="1" dirty="0">
              <a:solidFill>
                <a:srgbClr val="FF0000"/>
              </a:solidFill>
            </a:endParaRPr>
          </a:p>
        </p:txBody>
      </p:sp>
    </p:spTree>
    <p:extLst>
      <p:ext uri="{BB962C8B-B14F-4D97-AF65-F5344CB8AC3E}">
        <p14:creationId xmlns:p14="http://schemas.microsoft.com/office/powerpoint/2010/main" val="36651421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0" y="1052736"/>
            <a:ext cx="8686800" cy="5576664"/>
          </a:xfrm>
        </p:spPr>
        <p:txBody>
          <a:bodyPr>
            <a:normAutofit/>
          </a:bodyPr>
          <a:lstStyle/>
          <a:p>
            <a:pPr algn="ctr"/>
            <a:r>
              <a:rPr lang="ru-RU" sz="2800" b="1" dirty="0" smtClean="0"/>
              <a:t>Письма – жилье в казне – </a:t>
            </a:r>
          </a:p>
          <a:p>
            <a:pPr marL="0" indent="0">
              <a:buNone/>
            </a:pPr>
            <a:r>
              <a:rPr lang="ru-RU" dirty="0" smtClean="0"/>
              <a:t>Письмо </a:t>
            </a:r>
            <a:r>
              <a:rPr lang="ru-RU" dirty="0"/>
              <a:t>Минфина России от 01.07.2015 N </a:t>
            </a:r>
            <a:r>
              <a:rPr lang="ru-RU" dirty="0" smtClean="0"/>
              <a:t>03-05-04-01/37951</a:t>
            </a:r>
          </a:p>
          <a:p>
            <a:endParaRPr lang="ru-RU" dirty="0"/>
          </a:p>
          <a:p>
            <a:r>
              <a:rPr lang="ru-RU" b="1" i="1" dirty="0"/>
              <a:t>Внимание!</a:t>
            </a:r>
            <a:r>
              <a:rPr lang="ru-RU" dirty="0"/>
              <a:t> Имущество, составляющее государственную (муниципальную) казну соответствующего публично-правового образования, </a:t>
            </a:r>
            <a:r>
              <a:rPr lang="ru-RU" b="1" dirty="0"/>
              <a:t>не подлежит налогообложению налогом на имущество организ</a:t>
            </a:r>
            <a:r>
              <a:rPr lang="ru-RU" dirty="0"/>
              <a:t>аций </a:t>
            </a:r>
            <a:endParaRPr lang="ru-RU" dirty="0" smtClean="0"/>
          </a:p>
          <a:p>
            <a:r>
              <a:rPr lang="ru-RU" dirty="0" smtClean="0"/>
              <a:t>(</a:t>
            </a:r>
            <a:r>
              <a:rPr lang="ru-RU" dirty="0"/>
              <a:t>Письма Минфина России от 01.07.2015 </a:t>
            </a:r>
            <a:r>
              <a:rPr lang="ru-RU" dirty="0">
                <a:hlinkClick r:id="rId3"/>
              </a:rPr>
              <a:t>N 03-05-04-01/37951, от 10.04.2014 </a:t>
            </a:r>
            <a:r>
              <a:rPr lang="ru-RU" dirty="0">
                <a:hlinkClick r:id="rId4"/>
              </a:rPr>
              <a:t>N 03-05-05-01/16408, от 24.04.2014 </a:t>
            </a:r>
            <a:r>
              <a:rPr lang="ru-RU" dirty="0">
                <a:hlinkClick r:id="rId5"/>
              </a:rPr>
              <a:t>N 03-05-05-01/19291, от 10.04.2012 </a:t>
            </a:r>
            <a:r>
              <a:rPr lang="ru-RU" dirty="0">
                <a:hlinkClick r:id="rId6"/>
              </a:rPr>
              <a:t>N 03-05-04-01/15).</a:t>
            </a:r>
          </a:p>
          <a:p>
            <a:endParaRPr lang="ru-RU" dirty="0"/>
          </a:p>
          <a:p>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0" y="274638"/>
            <a:ext cx="8820472" cy="778098"/>
          </a:xfrm>
        </p:spPr>
        <p:txBody>
          <a:bodyPr/>
          <a:lstStyle/>
          <a:p>
            <a:pPr algn="ctr"/>
            <a:r>
              <a:rPr lang="ru-RU" b="1" dirty="0" smtClean="0"/>
              <a:t>Налог на имущество </a:t>
            </a:r>
            <a:endParaRPr lang="ru-RU" b="1" dirty="0"/>
          </a:p>
        </p:txBody>
      </p:sp>
    </p:spTree>
    <p:extLst>
      <p:ext uri="{BB962C8B-B14F-4D97-AF65-F5344CB8AC3E}">
        <p14:creationId xmlns:p14="http://schemas.microsoft.com/office/powerpoint/2010/main" val="16966347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07504" y="1052736"/>
            <a:ext cx="8928992" cy="4967064"/>
          </a:xfrm>
        </p:spPr>
        <p:txBody>
          <a:bodyPr/>
          <a:lstStyle/>
          <a:p>
            <a:r>
              <a:rPr lang="ru-RU" dirty="0"/>
              <a:t>Письмо Минфина России от 31.08.2015 N </a:t>
            </a:r>
            <a:r>
              <a:rPr lang="ru-RU" dirty="0" smtClean="0"/>
              <a:t>02-07-10/49963.</a:t>
            </a:r>
          </a:p>
          <a:p>
            <a:endParaRPr lang="ru-RU" dirty="0"/>
          </a:p>
          <a:p>
            <a:r>
              <a:rPr lang="ru-RU" dirty="0" smtClean="0"/>
              <a:t>Согласно положениям </a:t>
            </a:r>
            <a:r>
              <a:rPr lang="ru-RU" dirty="0" smtClean="0">
                <a:hlinkClick r:id="rId2"/>
              </a:rPr>
              <a:t>пункта 141 Инструкции 157н на </a:t>
            </a:r>
            <a:r>
              <a:rPr lang="ru-RU" dirty="0" smtClean="0">
                <a:hlinkClick r:id="rId3"/>
              </a:rPr>
              <a:t>счете 10800000 "Нефинансовые активы имущества казны" подлежат учету активы, составляющие государственную (муниципальную) казну Российской Федерации".</a:t>
            </a:r>
          </a:p>
          <a:p>
            <a:r>
              <a:rPr lang="ru-RU" dirty="0" smtClean="0"/>
              <a:t>Согласно положениям </a:t>
            </a:r>
            <a:r>
              <a:rPr lang="ru-RU" dirty="0" smtClean="0">
                <a:hlinkClick r:id="rId4"/>
              </a:rPr>
              <a:t>пункта 333 Инструкции 157н объекты движимого и недвижимого имущества, полученного учреждением в безвозмездное пользование, подлежат учету на </a:t>
            </a:r>
            <a:r>
              <a:rPr lang="ru-RU" dirty="0" err="1" smtClean="0">
                <a:hlinkClick r:id="rId4"/>
              </a:rPr>
              <a:t>забалансовом</a:t>
            </a:r>
            <a:r>
              <a:rPr lang="ru-RU" dirty="0" smtClean="0">
                <a:hlinkClick r:id="rId4"/>
              </a:rPr>
              <a:t> </a:t>
            </a:r>
            <a:r>
              <a:rPr lang="ru-RU" dirty="0" smtClean="0">
                <a:hlinkClick r:id="rId5"/>
              </a:rPr>
              <a:t>счете 01 "Имущество, полученное в пользование".</a:t>
            </a:r>
          </a:p>
          <a:p>
            <a:endParaRPr lang="ru-RU" dirty="0" smtClean="0">
              <a:hlinkClick r:id="rId5"/>
            </a:endParaRPr>
          </a:p>
          <a:p>
            <a:endParaRPr lang="ru-RU" dirty="0" smtClean="0">
              <a:hlinkClick r:id="rId5"/>
            </a:endParaRPr>
          </a:p>
          <a:p>
            <a:pPr algn="r">
              <a:buNone/>
            </a:pPr>
            <a:r>
              <a:rPr lang="ru-RU" i="1" u="sng" dirty="0" smtClean="0">
                <a:solidFill>
                  <a:srgbClr val="C00000"/>
                </a:solidFill>
                <a:hlinkClick r:id="rId5"/>
              </a:rPr>
              <a:t>Для учреждений нет разъяснений ??</a:t>
            </a:r>
          </a:p>
          <a:p>
            <a:endParaRPr lang="ru-RU" dirty="0" smtClean="0"/>
          </a:p>
          <a:p>
            <a:endParaRPr lang="ru-RU" dirty="0"/>
          </a:p>
        </p:txBody>
      </p:sp>
      <p:sp>
        <p:nvSpPr>
          <p:cNvPr id="2" name="Нижний колонтитул 1"/>
          <p:cNvSpPr>
            <a:spLocks noGrp="1"/>
          </p:cNvSpPr>
          <p:nvPr>
            <p:ph type="ftr" sz="quarter" idx="11"/>
          </p:nvPr>
        </p:nvSpPr>
        <p:spPr/>
        <p:txBody>
          <a:bodyPr/>
          <a:lstStyle/>
          <a:p>
            <a:r>
              <a:rPr lang="en-US" smtClean="0"/>
              <a:t>gosbu.ru</a:t>
            </a:r>
            <a:endParaRPr lang="ru-RU"/>
          </a:p>
        </p:txBody>
      </p:sp>
      <p:sp>
        <p:nvSpPr>
          <p:cNvPr id="3" name="Заголовок 2"/>
          <p:cNvSpPr>
            <a:spLocks noGrp="1"/>
          </p:cNvSpPr>
          <p:nvPr>
            <p:ph type="title"/>
          </p:nvPr>
        </p:nvSpPr>
        <p:spPr>
          <a:xfrm>
            <a:off x="251520" y="0"/>
            <a:ext cx="8640960" cy="980728"/>
          </a:xfrm>
        </p:spPr>
        <p:txBody>
          <a:bodyPr>
            <a:normAutofit/>
          </a:bodyPr>
          <a:lstStyle/>
          <a:p>
            <a:pPr algn="ctr"/>
            <a:r>
              <a:rPr lang="ru-RU" sz="3600" b="1" dirty="0" smtClean="0"/>
              <a:t>Учет земельных участков</a:t>
            </a:r>
            <a:endParaRPr lang="ru-RU" sz="3600" b="1" dirty="0"/>
          </a:p>
        </p:txBody>
      </p:sp>
      <p:sp>
        <p:nvSpPr>
          <p:cNvPr id="5" name="Прямоугольник 4"/>
          <p:cNvSpPr/>
          <p:nvPr/>
        </p:nvSpPr>
        <p:spPr>
          <a:xfrm>
            <a:off x="395536" y="5157192"/>
            <a:ext cx="8208912" cy="12241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Для Автономных и Бюджетных учреждений нет писем…</a:t>
            </a:r>
          </a:p>
          <a:p>
            <a:pPr algn="ctr"/>
            <a:r>
              <a:rPr lang="ru-RU" dirty="0" smtClean="0">
                <a:solidFill>
                  <a:schemeClr val="tx1"/>
                </a:solidFill>
              </a:rPr>
              <a:t>Увеличивать стоимость земельных участков, только по реестру публичной кадастровой карты – нет оснований, на претензии ФНС </a:t>
            </a:r>
            <a:r>
              <a:rPr lang="en-US" dirty="0" smtClean="0">
                <a:solidFill>
                  <a:schemeClr val="tx1"/>
                </a:solidFill>
              </a:rPr>
              <a:t>=&gt; </a:t>
            </a:r>
            <a:r>
              <a:rPr lang="ru-RU" dirty="0" smtClean="0">
                <a:solidFill>
                  <a:schemeClr val="tx1"/>
                </a:solidFill>
              </a:rPr>
              <a:t>обращаться в суд!</a:t>
            </a:r>
            <a:endParaRPr lang="ru-RU" dirty="0">
              <a:solidFill>
                <a:schemeClr val="tx1"/>
              </a:solidFill>
            </a:endParaRPr>
          </a:p>
        </p:txBody>
      </p:sp>
    </p:spTree>
    <p:extLst>
      <p:ext uri="{BB962C8B-B14F-4D97-AF65-F5344CB8AC3E}">
        <p14:creationId xmlns:p14="http://schemas.microsoft.com/office/powerpoint/2010/main" val="152519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4205078786"/>
              </p:ext>
            </p:extLst>
          </p:nvPr>
        </p:nvGraphicFramePr>
        <p:xfrm>
          <a:off x="0" y="908720"/>
          <a:ext cx="9036496" cy="6896537"/>
        </p:xfrm>
        <a:graphic>
          <a:graphicData uri="http://schemas.openxmlformats.org/drawingml/2006/table">
            <a:tbl>
              <a:tblPr firstRow="1" firstCol="1" bandRow="1"/>
              <a:tblGrid>
                <a:gridCol w="9036496">
                  <a:extLst>
                    <a:ext uri="{9D8B030D-6E8A-4147-A177-3AD203B41FA5}">
                      <a16:colId xmlns:a16="http://schemas.microsoft.com/office/drawing/2014/main" val="20000"/>
                    </a:ext>
                  </a:extLst>
                </a:gridCol>
              </a:tblGrid>
              <a:tr h="432048">
                <a:tc>
                  <a:txBody>
                    <a:bodyPr/>
                    <a:lstStyle/>
                    <a:p>
                      <a:pPr algn="ctr">
                        <a:spcAft>
                          <a:spcPts val="0"/>
                        </a:spcAft>
                      </a:pPr>
                      <a:r>
                        <a:rPr lang="ru-RU" sz="1800" b="1" dirty="0">
                          <a:effectLst/>
                          <a:latin typeface="Times New Roman" pitchFamily="18" charset="0"/>
                          <a:ea typeface="Times New Roman"/>
                          <a:cs typeface="Times New Roman" pitchFamily="18" charset="0"/>
                        </a:rPr>
                        <a:t>В редакции изменений</a:t>
                      </a:r>
                    </a:p>
                    <a:p>
                      <a:pPr algn="ctr">
                        <a:spcAft>
                          <a:spcPts val="0"/>
                        </a:spcAft>
                      </a:pPr>
                      <a:r>
                        <a:rPr lang="ru-RU" sz="1800" b="1" dirty="0">
                          <a:effectLst/>
                          <a:latin typeface="Times New Roman" pitchFamily="18" charset="0"/>
                          <a:ea typeface="Times New Roman"/>
                          <a:cs typeface="Times New Roman" pitchFamily="18" charset="0"/>
                        </a:rPr>
                        <a:t> </a:t>
                      </a:r>
                    </a:p>
                  </a:txBody>
                  <a:tcPr marL="55729" marR="55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347897">
                <a:tc>
                  <a:txBody>
                    <a:bodyPr/>
                    <a:lstStyle/>
                    <a:p>
                      <a:pPr algn="just"/>
                      <a:r>
                        <a:rPr lang="ru-RU" sz="2000" b="1" dirty="0" smtClean="0">
                          <a:solidFill>
                            <a:srgbClr val="002060"/>
                          </a:solidFill>
                          <a:effectLst/>
                          <a:latin typeface="Times New Roman" pitchFamily="18" charset="0"/>
                          <a:ea typeface="Calibri"/>
                          <a:cs typeface="Times New Roman" pitchFamily="18" charset="0"/>
                        </a:rPr>
                        <a:t>доходов </a:t>
                      </a:r>
                      <a:r>
                        <a:rPr lang="ru-RU" sz="2000" b="1" dirty="0">
                          <a:solidFill>
                            <a:srgbClr val="002060"/>
                          </a:solidFill>
                          <a:effectLst/>
                          <a:latin typeface="Times New Roman" pitchFamily="18" charset="0"/>
                          <a:ea typeface="Calibri"/>
                          <a:cs typeface="Times New Roman" pitchFamily="18" charset="0"/>
                        </a:rPr>
                        <a:t>по операциям </a:t>
                      </a:r>
                      <a:r>
                        <a:rPr lang="ru-RU" sz="2800" b="1" dirty="0">
                          <a:solidFill>
                            <a:srgbClr val="002060"/>
                          </a:solidFill>
                          <a:effectLst/>
                          <a:latin typeface="Times New Roman" pitchFamily="18" charset="0"/>
                          <a:ea typeface="Calibri"/>
                          <a:cs typeface="Times New Roman" pitchFamily="18" charset="0"/>
                        </a:rPr>
                        <a:t>реализации имущества казны</a:t>
                      </a:r>
                      <a:r>
                        <a:rPr lang="ru-RU" sz="2000" b="1" dirty="0">
                          <a:solidFill>
                            <a:srgbClr val="002060"/>
                          </a:solidFill>
                          <a:effectLst/>
                          <a:latin typeface="Times New Roman" pitchFamily="18" charset="0"/>
                          <a:ea typeface="Calibri"/>
                          <a:cs typeface="Times New Roman" pitchFamily="18" charset="0"/>
                        </a:rPr>
                        <a:t>, в случае, если договором предусмотрена рассрочка платежа на условиях перехода права собственности на объект после завершения расчетов</a:t>
                      </a:r>
                      <a:r>
                        <a:rPr lang="ru-RU" sz="2000" b="1" dirty="0" smtClean="0">
                          <a:solidFill>
                            <a:srgbClr val="002060"/>
                          </a:solidFill>
                          <a:effectLst/>
                          <a:latin typeface="Times New Roman" pitchFamily="18" charset="0"/>
                          <a:ea typeface="Calibri"/>
                          <a:cs typeface="Times New Roman" pitchFamily="18" charset="0"/>
                        </a:rPr>
                        <a:t>;</a:t>
                      </a:r>
                    </a:p>
                    <a:p>
                      <a:pPr algn="just"/>
                      <a:endParaRPr lang="ru-RU" sz="2000" b="1" dirty="0" smtClean="0">
                        <a:solidFill>
                          <a:srgbClr val="002060"/>
                        </a:solidFill>
                        <a:effectLst/>
                        <a:latin typeface="Times New Roman" pitchFamily="18" charset="0"/>
                        <a:ea typeface="Calibri"/>
                        <a:cs typeface="Times New Roman" pitchFamily="18" charset="0"/>
                      </a:endParaRPr>
                    </a:p>
                    <a:p>
                      <a:pPr algn="just"/>
                      <a:r>
                        <a:rPr lang="ru-RU" sz="2000" b="1" dirty="0" smtClean="0">
                          <a:solidFill>
                            <a:srgbClr val="FF0000"/>
                          </a:solidFill>
                          <a:effectLst/>
                          <a:latin typeface="Times New Roman" pitchFamily="18" charset="0"/>
                          <a:ea typeface="Calibri"/>
                          <a:cs typeface="Times New Roman" pitchFamily="18" charset="0"/>
                        </a:rPr>
                        <a:t>доходов </a:t>
                      </a:r>
                      <a:r>
                        <a:rPr lang="ru-RU" sz="2000" b="1" dirty="0">
                          <a:solidFill>
                            <a:srgbClr val="FF0000"/>
                          </a:solidFill>
                          <a:effectLst/>
                          <a:latin typeface="Times New Roman" pitchFamily="18" charset="0"/>
                          <a:ea typeface="Calibri"/>
                          <a:cs typeface="Times New Roman" pitchFamily="18" charset="0"/>
                        </a:rPr>
                        <a:t>по </a:t>
                      </a:r>
                      <a:r>
                        <a:rPr lang="ru-RU" sz="2800" b="1" dirty="0">
                          <a:solidFill>
                            <a:srgbClr val="FF0000"/>
                          </a:solidFill>
                          <a:effectLst/>
                          <a:latin typeface="Times New Roman" pitchFamily="18" charset="0"/>
                          <a:ea typeface="Calibri"/>
                          <a:cs typeface="Times New Roman" pitchFamily="18" charset="0"/>
                        </a:rPr>
                        <a:t>соглашениям о предоставлении субсидий </a:t>
                      </a:r>
                      <a:r>
                        <a:rPr lang="ru-RU" sz="2000" b="1" dirty="0">
                          <a:solidFill>
                            <a:srgbClr val="FF0000"/>
                          </a:solidFill>
                          <a:effectLst/>
                          <a:latin typeface="Times New Roman" pitchFamily="18" charset="0"/>
                          <a:ea typeface="Calibri"/>
                          <a:cs typeface="Times New Roman" pitchFamily="18" charset="0"/>
                        </a:rPr>
                        <a:t>в </a:t>
                      </a:r>
                      <a:r>
                        <a:rPr lang="ru-RU" sz="2800" b="1" dirty="0">
                          <a:solidFill>
                            <a:srgbClr val="FF0000"/>
                          </a:solidFill>
                          <a:effectLst/>
                          <a:latin typeface="Times New Roman" pitchFamily="18" charset="0"/>
                          <a:ea typeface="Calibri"/>
                          <a:cs typeface="Times New Roman" pitchFamily="18" charset="0"/>
                        </a:rPr>
                        <a:t>очередном финансовом году </a:t>
                      </a:r>
                      <a:r>
                        <a:rPr lang="ru-RU" sz="2000" b="1" dirty="0">
                          <a:solidFill>
                            <a:srgbClr val="FF0000"/>
                          </a:solidFill>
                          <a:effectLst/>
                          <a:latin typeface="Times New Roman" pitchFamily="18" charset="0"/>
                          <a:ea typeface="Calibri"/>
                          <a:cs typeface="Times New Roman" pitchFamily="18" charset="0"/>
                        </a:rPr>
                        <a:t>(годах, следующих за отчетным) в том числе на иные цели, </a:t>
                      </a:r>
                      <a:endParaRPr lang="ru-RU" sz="2000" b="1" dirty="0" smtClean="0">
                        <a:solidFill>
                          <a:srgbClr val="FF0000"/>
                        </a:solidFill>
                        <a:effectLst/>
                        <a:latin typeface="Times New Roman" pitchFamily="18" charset="0"/>
                        <a:ea typeface="Calibri"/>
                        <a:cs typeface="Times New Roman" pitchFamily="18" charset="0"/>
                      </a:endParaRPr>
                    </a:p>
                    <a:p>
                      <a:pPr algn="just"/>
                      <a:r>
                        <a:rPr lang="ru-RU" sz="2000" b="1" dirty="0" smtClean="0">
                          <a:solidFill>
                            <a:srgbClr val="FF0000"/>
                          </a:solidFill>
                          <a:effectLst/>
                          <a:latin typeface="Times New Roman" pitchFamily="18" charset="0"/>
                          <a:ea typeface="Calibri"/>
                          <a:cs typeface="Times New Roman" pitchFamily="18" charset="0"/>
                        </a:rPr>
                        <a:t>а </a:t>
                      </a:r>
                      <a:r>
                        <a:rPr lang="ru-RU" sz="2000" b="1" dirty="0">
                          <a:solidFill>
                            <a:srgbClr val="FF0000"/>
                          </a:solidFill>
                          <a:effectLst/>
                          <a:latin typeface="Times New Roman" pitchFamily="18" charset="0"/>
                          <a:ea typeface="Calibri"/>
                          <a:cs typeface="Times New Roman" pitchFamily="18" charset="0"/>
                        </a:rPr>
                        <a:t>также на осуществление капитальных вложений </a:t>
                      </a:r>
                      <a:r>
                        <a:rPr lang="ru-RU" sz="2000" b="1" dirty="0" smtClean="0">
                          <a:solidFill>
                            <a:srgbClr val="FF0000"/>
                          </a:solidFill>
                          <a:effectLst/>
                          <a:latin typeface="Times New Roman" pitchFamily="18" charset="0"/>
                          <a:ea typeface="Calibri"/>
                          <a:cs typeface="Times New Roman" pitchFamily="18" charset="0"/>
                        </a:rPr>
                        <a:t>в </a:t>
                      </a:r>
                      <a:r>
                        <a:rPr lang="ru-RU" sz="2000" b="1" dirty="0">
                          <a:solidFill>
                            <a:srgbClr val="FF0000"/>
                          </a:solidFill>
                          <a:effectLst/>
                          <a:latin typeface="Times New Roman" pitchFamily="18" charset="0"/>
                          <a:ea typeface="Calibri"/>
                          <a:cs typeface="Times New Roman" pitchFamily="18" charset="0"/>
                        </a:rPr>
                        <a:t>государственную (муниципальную) собственность</a:t>
                      </a:r>
                      <a:r>
                        <a:rPr lang="ru-RU" sz="2000" b="1" dirty="0" smtClean="0">
                          <a:solidFill>
                            <a:srgbClr val="FF0000"/>
                          </a:solidFill>
                          <a:effectLst/>
                          <a:latin typeface="Times New Roman" pitchFamily="18" charset="0"/>
                          <a:ea typeface="Calibri"/>
                          <a:cs typeface="Times New Roman" pitchFamily="18" charset="0"/>
                        </a:rPr>
                        <a:t>;</a:t>
                      </a:r>
                    </a:p>
                    <a:p>
                      <a:pPr algn="just"/>
                      <a:endParaRPr lang="ru-RU" sz="2800" dirty="0">
                        <a:effectLst/>
                        <a:latin typeface="Times New Roman" pitchFamily="18" charset="0"/>
                        <a:cs typeface="Times New Roman" pitchFamily="18" charset="0"/>
                      </a:endParaRPr>
                    </a:p>
                    <a:p>
                      <a:pPr algn="just"/>
                      <a:r>
                        <a:rPr lang="ru-RU" sz="2000" b="1" dirty="0">
                          <a:solidFill>
                            <a:srgbClr val="002060"/>
                          </a:solidFill>
                          <a:effectLst/>
                          <a:latin typeface="Times New Roman" pitchFamily="18" charset="0"/>
                          <a:ea typeface="Calibri"/>
                          <a:cs typeface="Times New Roman" pitchFamily="18" charset="0"/>
                        </a:rPr>
                        <a:t>доходов по договорам (соглашениям) о предоставлении </a:t>
                      </a:r>
                      <a:r>
                        <a:rPr lang="ru-RU" sz="3200" b="1" dirty="0">
                          <a:solidFill>
                            <a:srgbClr val="002060"/>
                          </a:solidFill>
                          <a:effectLst/>
                          <a:latin typeface="Times New Roman" pitchFamily="18" charset="0"/>
                          <a:ea typeface="Calibri"/>
                          <a:cs typeface="Times New Roman" pitchFamily="18" charset="0"/>
                        </a:rPr>
                        <a:t>грантов</a:t>
                      </a:r>
                      <a:r>
                        <a:rPr lang="ru-RU" sz="2000" b="1" dirty="0">
                          <a:solidFill>
                            <a:srgbClr val="002060"/>
                          </a:solidFill>
                          <a:effectLst/>
                          <a:latin typeface="Times New Roman" pitchFamily="18" charset="0"/>
                          <a:ea typeface="Calibri"/>
                          <a:cs typeface="Times New Roman" pitchFamily="18" charset="0"/>
                        </a:rPr>
                        <a:t>.</a:t>
                      </a:r>
                      <a:endParaRPr lang="ru-RU" sz="1800" dirty="0">
                        <a:solidFill>
                          <a:srgbClr val="002060"/>
                        </a:solidFill>
                        <a:effectLst/>
                        <a:latin typeface="Times New Roman" pitchFamily="18" charset="0"/>
                        <a:cs typeface="Times New Roman" pitchFamily="18" charset="0"/>
                      </a:endParaRPr>
                    </a:p>
                    <a:p>
                      <a:pPr indent="342900" algn="just">
                        <a:spcAft>
                          <a:spcPts val="0"/>
                        </a:spcAft>
                      </a:pPr>
                      <a:r>
                        <a:rPr lang="ru-RU" sz="1400" dirty="0">
                          <a:solidFill>
                            <a:srgbClr val="002060"/>
                          </a:solidFill>
                          <a:effectLst/>
                          <a:latin typeface="Times New Roman" pitchFamily="18" charset="0"/>
                          <a:ea typeface="Calibri"/>
                          <a:cs typeface="Times New Roman" pitchFamily="18" charset="0"/>
                        </a:rPr>
                        <a:t> </a:t>
                      </a:r>
                    </a:p>
                    <a:p>
                      <a:pPr indent="342900" algn="just">
                        <a:spcAft>
                          <a:spcPts val="0"/>
                        </a:spcAft>
                      </a:pPr>
                      <a:r>
                        <a:rPr lang="ru-RU" sz="1400" dirty="0">
                          <a:effectLst/>
                          <a:latin typeface="Times New Roman" pitchFamily="18" charset="0"/>
                          <a:ea typeface="Calibri"/>
                          <a:cs typeface="Times New Roman"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
        <p:nvSpPr>
          <p:cNvPr id="2" name="Заголовок 1"/>
          <p:cNvSpPr>
            <a:spLocks noGrp="1"/>
          </p:cNvSpPr>
          <p:nvPr>
            <p:ph type="title"/>
          </p:nvPr>
        </p:nvSpPr>
        <p:spPr>
          <a:xfrm>
            <a:off x="251520" y="0"/>
            <a:ext cx="8435280" cy="908720"/>
          </a:xfrm>
        </p:spPr>
        <p:txBody>
          <a:bodyPr>
            <a:noAutofit/>
          </a:bodyPr>
          <a:lstStyle/>
          <a:p>
            <a:pPr algn="ctr"/>
            <a:r>
              <a:rPr lang="ru-RU" sz="1800" b="1" dirty="0">
                <a:solidFill>
                  <a:schemeClr val="tx1"/>
                </a:solidFill>
              </a:rPr>
              <a:t>Приказ Минфина России  № 89н от 29.08.2014 г</a:t>
            </a:r>
            <a:r>
              <a:rPr lang="ru-RU" sz="1800" b="1" dirty="0" smtClean="0">
                <a:solidFill>
                  <a:schemeClr val="tx1"/>
                </a:solidFill>
              </a:rPr>
              <a:t>.</a:t>
            </a:r>
            <a:br>
              <a:rPr lang="ru-RU" sz="1800" b="1" dirty="0" smtClean="0">
                <a:solidFill>
                  <a:schemeClr val="tx1"/>
                </a:solidFill>
              </a:rPr>
            </a:br>
            <a:r>
              <a:rPr lang="ru-RU" sz="2000" b="1" dirty="0">
                <a:solidFill>
                  <a:srgbClr val="002060"/>
                </a:solidFill>
              </a:rPr>
              <a:t>Изменения по счету </a:t>
            </a:r>
            <a:r>
              <a:rPr lang="ru-RU" sz="2000" b="1" dirty="0" smtClean="0">
                <a:solidFill>
                  <a:srgbClr val="002060"/>
                </a:solidFill>
              </a:rPr>
              <a:t> </a:t>
            </a:r>
            <a:r>
              <a:rPr lang="ru-RU" sz="2000" b="1" dirty="0">
                <a:solidFill>
                  <a:srgbClr val="002060"/>
                </a:solidFill>
              </a:rPr>
              <a:t>40140 "Доходы будущих периодов"</a:t>
            </a:r>
          </a:p>
        </p:txBody>
      </p:sp>
    </p:spTree>
    <p:extLst>
      <p:ext uri="{BB962C8B-B14F-4D97-AF65-F5344CB8AC3E}">
        <p14:creationId xmlns:p14="http://schemas.microsoft.com/office/powerpoint/2010/main" val="37454811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179512" y="1"/>
          <a:ext cx="9145016" cy="7599718"/>
        </p:xfrm>
        <a:graphic>
          <a:graphicData uri="http://schemas.openxmlformats.org/drawingml/2006/table">
            <a:tbl>
              <a:tblPr firstRow="1" firstCol="1" bandRow="1"/>
              <a:tblGrid>
                <a:gridCol w="2160240">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440160">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1944216">
                  <a:extLst>
                    <a:ext uri="{9D8B030D-6E8A-4147-A177-3AD203B41FA5}">
                      <a16:colId xmlns:a16="http://schemas.microsoft.com/office/drawing/2014/main" val="20004"/>
                    </a:ext>
                  </a:extLst>
                </a:gridCol>
              </a:tblGrid>
              <a:tr h="620687">
                <a:tc gridSpan="3">
                  <a:txBody>
                    <a:bodyPr/>
                    <a:lstStyle/>
                    <a:p>
                      <a:pPr algn="ctr">
                        <a:lnSpc>
                          <a:spcPct val="107000"/>
                        </a:lnSpc>
                        <a:spcAft>
                          <a:spcPts val="0"/>
                        </a:spcAft>
                      </a:pPr>
                      <a:r>
                        <a:rPr lang="ru-RU" sz="28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Учредитель</a:t>
                      </a:r>
                      <a:endParaRPr lang="ru-RU"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2">
                  <a:txBody>
                    <a:bodyPr/>
                    <a:lstStyle/>
                    <a:p>
                      <a:pPr algn="ctr">
                        <a:lnSpc>
                          <a:spcPct val="107000"/>
                        </a:lnSpc>
                        <a:spcAft>
                          <a:spcPts val="0"/>
                        </a:spcAft>
                      </a:pPr>
                      <a:r>
                        <a:rPr lang="ru-RU" sz="28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Учреждение</a:t>
                      </a:r>
                      <a:endParaRPr lang="ru-RU"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hMerge="1">
                  <a:txBody>
                    <a:bodyPr/>
                    <a:lstStyle/>
                    <a:p>
                      <a:endParaRPr lang="ru-RU"/>
                    </a:p>
                  </a:txBody>
                  <a:tcPr/>
                </a:tc>
                <a:extLst>
                  <a:ext uri="{0D108BD9-81ED-4DB2-BD59-A6C34878D82A}">
                    <a16:rowId xmlns:a16="http://schemas.microsoft.com/office/drawing/2014/main" val="10000"/>
                  </a:ext>
                </a:extLst>
              </a:tr>
              <a:tr h="2592288">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Заключено соглашение по субсидии в текущем году на следующий год (плановый период)</a:t>
                      </a:r>
                    </a:p>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По дате и на сумму по соглашению.</a:t>
                      </a:r>
                    </a:p>
                    <a:p>
                      <a:pPr algn="ctr">
                        <a:lnSpc>
                          <a:spcPct val="107000"/>
                        </a:lnSpc>
                        <a:spcAft>
                          <a:spcPts val="0"/>
                        </a:spcAft>
                      </a:pPr>
                      <a:r>
                        <a:rPr lang="ru-RU" sz="28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30 млн.</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0"/>
                        </a:spcAft>
                      </a:pPr>
                      <a:r>
                        <a:rPr lang="ru-RU" sz="20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0 205 80 560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0"/>
                        </a:spcAft>
                      </a:pPr>
                      <a:r>
                        <a:rPr lang="ru-RU" sz="2400" b="1" u="sng" dirty="0">
                          <a:effectLst/>
                          <a:latin typeface="Times New Roman" panose="02020603050405020304" pitchFamily="18" charset="0"/>
                          <a:ea typeface="Calibri" panose="020F0502020204030204" pitchFamily="34" charset="0"/>
                          <a:cs typeface="Times New Roman" panose="02020603050405020304" pitchFamily="18" charset="0"/>
                        </a:rPr>
                        <a:t>0 401 40 180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1031642">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Перечислена субсидия</a:t>
                      </a:r>
                    </a:p>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За январь</a:t>
                      </a:r>
                    </a:p>
                    <a:p>
                      <a:pPr algn="ctr">
                        <a:lnSpc>
                          <a:spcPct val="107000"/>
                        </a:lnSpc>
                        <a:spcAft>
                          <a:spcPts val="0"/>
                        </a:spcAft>
                      </a:pPr>
                      <a:r>
                        <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2 млн</a:t>
                      </a:r>
                      <a:r>
                        <a:rPr lang="ru-RU" sz="3200" b="1" dirty="0" smtClean="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20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1 206 41 560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a:effectLst/>
                          <a:latin typeface="Times New Roman" panose="02020603050405020304" pitchFamily="18" charset="0"/>
                          <a:ea typeface="Calibri" panose="020F0502020204030204" pitchFamily="34" charset="0"/>
                          <a:cs typeface="Times New Roman" panose="02020603050405020304" pitchFamily="18" charset="0"/>
                        </a:rPr>
                        <a:t>1 304 05 241</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0 201 11 510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0 205 80 660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1501176">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Начислены расходы (доходы) по условиям соглашения.</a:t>
                      </a:r>
                    </a:p>
                    <a:p>
                      <a:pPr algn="ctr">
                        <a:lnSpc>
                          <a:spcPct val="107000"/>
                        </a:lnSpc>
                        <a:spcAft>
                          <a:spcPts val="0"/>
                        </a:spcAft>
                      </a:pPr>
                      <a:r>
                        <a:rPr lang="ru-RU" sz="3200" b="1"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2 млн.</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1 401 20 241</a:t>
                      </a:r>
                    </a:p>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1 302 41 830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1 302 41 730</a:t>
                      </a:r>
                    </a:p>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1 206 41 660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2400" b="1" u="sng" dirty="0">
                          <a:effectLst/>
                          <a:latin typeface="Times New Roman" panose="02020603050405020304" pitchFamily="18" charset="0"/>
                          <a:ea typeface="Calibri" panose="020F0502020204030204" pitchFamily="34" charset="0"/>
                          <a:cs typeface="Times New Roman" panose="02020603050405020304" pitchFamily="18" charset="0"/>
                        </a:rPr>
                        <a:t>0 401 40 180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nSpc>
                          <a:spcPct val="107000"/>
                        </a:lnSpc>
                        <a:spcAft>
                          <a:spcPts val="0"/>
                        </a:spcAft>
                      </a:pPr>
                      <a:r>
                        <a:rPr lang="ru-RU" sz="1800" b="1" dirty="0">
                          <a:effectLst/>
                          <a:latin typeface="Times New Roman" panose="02020603050405020304" pitchFamily="18" charset="0"/>
                          <a:ea typeface="Calibri" panose="020F0502020204030204" pitchFamily="34" charset="0"/>
                          <a:cs typeface="Times New Roman" panose="02020603050405020304" pitchFamily="18" charset="0"/>
                        </a:rPr>
                        <a:t>0 401 10 180</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515822">
                <a:tc gridSpan="5">
                  <a:txBody>
                    <a:bodyPr/>
                    <a:lstStyle/>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7000"/>
                        </a:lnSpc>
                        <a:spcAft>
                          <a:spcPts val="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7000"/>
                        </a:lnSpc>
                        <a:spcAft>
                          <a:spcPts val="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7000"/>
                        </a:lnSpc>
                        <a:spcAft>
                          <a:spcPts val="0"/>
                        </a:spcAft>
                      </a:pP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7000"/>
                        </a:lnSpc>
                        <a:spcAft>
                          <a:spcPts val="0"/>
                        </a:spcAft>
                      </a:pP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6529" marR="665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Нижний колонтитул 2"/>
          <p:cNvSpPr>
            <a:spLocks noGrp="1"/>
          </p:cNvSpPr>
          <p:nvPr>
            <p:ph type="ftr" sz="quarter" idx="11"/>
          </p:nvPr>
        </p:nvSpPr>
        <p:spPr/>
        <p:txBody>
          <a:bodyPr/>
          <a:lstStyle/>
          <a:p>
            <a:r>
              <a:rPr lang="en-US" smtClean="0"/>
              <a:t>gosbu.ru</a:t>
            </a:r>
            <a:endParaRPr lang="ru-RU"/>
          </a:p>
        </p:txBody>
      </p:sp>
      <p:cxnSp>
        <p:nvCxnSpPr>
          <p:cNvPr id="7" name="Прямая со стрелкой 6"/>
          <p:cNvCxnSpPr/>
          <p:nvPr/>
        </p:nvCxnSpPr>
        <p:spPr>
          <a:xfrm flipH="1">
            <a:off x="3491880" y="908720"/>
            <a:ext cx="2808312" cy="2448272"/>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18808481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07504" y="908720"/>
            <a:ext cx="8784976" cy="5111080"/>
          </a:xfrm>
        </p:spPr>
        <p:txBody>
          <a:bodyPr/>
          <a:lstStyle/>
          <a:p>
            <a:r>
              <a:rPr lang="ru-RU" dirty="0"/>
              <a:t>начисление доходов от реализации активов по факту заключения договора купли-продажи, предусматривающим рассрочку платежа (до момента перехода права собственности) </a:t>
            </a:r>
            <a:endParaRPr lang="ru-RU" dirty="0" smtClean="0"/>
          </a:p>
          <a:p>
            <a:endParaRPr lang="ru-RU" dirty="0"/>
          </a:p>
          <a:p>
            <a:r>
              <a:rPr lang="ru-RU" sz="2800" b="1" dirty="0" smtClean="0"/>
              <a:t>Дебет                                        Кредит</a:t>
            </a:r>
          </a:p>
          <a:p>
            <a:r>
              <a:rPr lang="ru-RU" sz="2800" b="1" dirty="0" smtClean="0"/>
              <a:t>0 205 71 560                                   0 401 </a:t>
            </a:r>
            <a:r>
              <a:rPr lang="ru-RU" sz="3200" b="1" u="sng" dirty="0" smtClean="0">
                <a:solidFill>
                  <a:srgbClr val="FF0000"/>
                </a:solidFill>
              </a:rPr>
              <a:t>40</a:t>
            </a:r>
            <a:r>
              <a:rPr lang="ru-RU" sz="2800" b="1" dirty="0" smtClean="0"/>
              <a:t> 172 </a:t>
            </a:r>
          </a:p>
          <a:p>
            <a:r>
              <a:rPr lang="ru-RU" sz="2800" b="1" dirty="0" smtClean="0"/>
              <a:t>0 401 </a:t>
            </a:r>
            <a:r>
              <a:rPr lang="ru-RU" sz="3200" b="1" u="sng" dirty="0" smtClean="0">
                <a:solidFill>
                  <a:srgbClr val="FF0000"/>
                </a:solidFill>
              </a:rPr>
              <a:t>40</a:t>
            </a:r>
            <a:r>
              <a:rPr lang="ru-RU" sz="2800" b="1" dirty="0" smtClean="0"/>
              <a:t> 172</a:t>
            </a:r>
            <a:r>
              <a:rPr lang="ru-RU" sz="2800" dirty="0" smtClean="0"/>
              <a:t>                                  </a:t>
            </a:r>
            <a:r>
              <a:rPr lang="ru-RU" sz="2800" b="1" dirty="0" smtClean="0"/>
              <a:t>0 401 </a:t>
            </a:r>
            <a:r>
              <a:rPr lang="ru-RU" sz="3200" b="1" u="sng" dirty="0" smtClean="0">
                <a:solidFill>
                  <a:srgbClr val="FF0000"/>
                </a:solidFill>
              </a:rPr>
              <a:t>10</a:t>
            </a:r>
            <a:r>
              <a:rPr lang="ru-RU" sz="2800" b="1" dirty="0" smtClean="0"/>
              <a:t> 172</a:t>
            </a:r>
            <a:r>
              <a:rPr lang="ru-RU" sz="2800" dirty="0" smtClean="0"/>
              <a:t>                       </a:t>
            </a:r>
            <a:endParaRPr lang="ru-RU" sz="2800" dirty="0"/>
          </a:p>
        </p:txBody>
      </p:sp>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
        <p:nvSpPr>
          <p:cNvPr id="2" name="Заголовок 1"/>
          <p:cNvSpPr>
            <a:spLocks noGrp="1"/>
          </p:cNvSpPr>
          <p:nvPr>
            <p:ph type="title"/>
          </p:nvPr>
        </p:nvSpPr>
        <p:spPr>
          <a:xfrm>
            <a:off x="179512" y="188640"/>
            <a:ext cx="8784976" cy="720080"/>
          </a:xfrm>
        </p:spPr>
        <p:txBody>
          <a:bodyPr>
            <a:noAutofit/>
          </a:bodyPr>
          <a:lstStyle/>
          <a:p>
            <a:pPr algn="ctr"/>
            <a:r>
              <a:rPr lang="ru-RU" sz="3200" b="1" dirty="0" smtClean="0">
                <a:solidFill>
                  <a:schemeClr val="tx1"/>
                </a:solidFill>
              </a:rPr>
              <a:t> Приказ 162н</a:t>
            </a:r>
            <a:endParaRPr lang="ru-RU" sz="3200" b="1" dirty="0">
              <a:solidFill>
                <a:schemeClr val="tx1"/>
              </a:solidFill>
            </a:endParaRPr>
          </a:p>
        </p:txBody>
      </p:sp>
    </p:spTree>
    <p:extLst>
      <p:ext uri="{BB962C8B-B14F-4D97-AF65-F5344CB8AC3E}">
        <p14:creationId xmlns:p14="http://schemas.microsoft.com/office/powerpoint/2010/main" val="2158736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4851400"/>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327737">
                  <a:extLst>
                    <a:ext uri="{9D8B030D-6E8A-4147-A177-3AD203B41FA5}">
                      <a16:colId xmlns:a16="http://schemas.microsoft.com/office/drawing/2014/main" val="20001"/>
                    </a:ext>
                  </a:extLst>
                </a:gridCol>
                <a:gridCol w="1761068">
                  <a:extLst>
                    <a:ext uri="{9D8B030D-6E8A-4147-A177-3AD203B41FA5}">
                      <a16:colId xmlns:a16="http://schemas.microsoft.com/office/drawing/2014/main" val="20002"/>
                    </a:ext>
                  </a:extLst>
                </a:gridCol>
              </a:tblGrid>
              <a:tr h="370840">
                <a:tc>
                  <a:txBody>
                    <a:bodyPr/>
                    <a:lstStyle/>
                    <a:p>
                      <a:r>
                        <a:rPr lang="ru-RU" dirty="0" smtClean="0"/>
                        <a:t>КВР</a:t>
                      </a:r>
                      <a:endParaRPr lang="ru-RU" dirty="0"/>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370840">
                <a:tc>
                  <a:txBody>
                    <a:bodyPr/>
                    <a:lstStyle/>
                    <a:p>
                      <a:r>
                        <a:rPr lang="ru-RU" dirty="0" smtClean="0"/>
                        <a:t>113- </a:t>
                      </a:r>
                      <a:r>
                        <a:rPr lang="ru-RU" i="1" dirty="0" smtClean="0"/>
                        <a:t>Иные выплаты за исключением ФОТ   лицам привлекаемым согласно законодательства и выполнения отдельных поручений</a:t>
                      </a:r>
                      <a:endParaRPr lang="ru-RU" i="1" dirty="0"/>
                    </a:p>
                  </a:txBody>
                  <a:tcPr/>
                </a:tc>
                <a:tc>
                  <a:txBody>
                    <a:bodyPr/>
                    <a:lstStyle/>
                    <a:p>
                      <a:pPr algn="l"/>
                      <a:r>
                        <a:rPr lang="ru-RU" dirty="0" smtClean="0"/>
                        <a:t>Выплаты гражданам( в т.ч.  компенсационные на проезд и проживание) которых учреждение привлекает для выполнения отд.полномочий без заключения с ним труд. или договора </a:t>
                      </a:r>
                      <a:r>
                        <a:rPr lang="ru-RU" dirty="0" err="1" smtClean="0"/>
                        <a:t>гпх</a:t>
                      </a:r>
                      <a:r>
                        <a:rPr lang="ru-RU" dirty="0" smtClean="0"/>
                        <a:t>:</a:t>
                      </a:r>
                    </a:p>
                    <a:p>
                      <a:pPr algn="l"/>
                      <a:endParaRPr lang="ru-RU" dirty="0" smtClean="0"/>
                    </a:p>
                    <a:p>
                      <a:pPr algn="l">
                        <a:buFontTx/>
                        <a:buChar char="-"/>
                      </a:pPr>
                      <a:r>
                        <a:rPr lang="ru-RU" dirty="0" smtClean="0"/>
                        <a:t>тренерам, спортсменам,;</a:t>
                      </a:r>
                    </a:p>
                    <a:p>
                      <a:pPr algn="l">
                        <a:buFontTx/>
                        <a:buChar char="-"/>
                      </a:pPr>
                      <a:r>
                        <a:rPr lang="ru-RU" baseline="0" dirty="0" smtClean="0"/>
                        <a:t> у</a:t>
                      </a:r>
                      <a:r>
                        <a:rPr lang="ru-RU" dirty="0" smtClean="0"/>
                        <a:t>чащимся</a:t>
                      </a:r>
                      <a:r>
                        <a:rPr lang="ru-RU" baseline="0" dirty="0" smtClean="0"/>
                        <a:t> участвующим в </a:t>
                      </a:r>
                      <a:r>
                        <a:rPr lang="ru-RU" baseline="0" dirty="0" err="1" smtClean="0"/>
                        <a:t>физк.соревнованиях</a:t>
                      </a:r>
                      <a:r>
                        <a:rPr lang="ru-RU" baseline="0" dirty="0" smtClean="0"/>
                        <a:t> по компенсации проезда, проживания;</a:t>
                      </a:r>
                    </a:p>
                    <a:p>
                      <a:pPr algn="l">
                        <a:buFontTx/>
                        <a:buChar char="-"/>
                      </a:pPr>
                      <a:endParaRPr lang="ru-RU" dirty="0" smtClean="0"/>
                    </a:p>
                    <a:p>
                      <a:pPr algn="l">
                        <a:buFontTx/>
                        <a:buChar char="-"/>
                      </a:pPr>
                      <a:r>
                        <a:rPr lang="ru-RU" dirty="0" smtClean="0"/>
                        <a:t>депутатам, если деятельность не основная;</a:t>
                      </a:r>
                    </a:p>
                    <a:p>
                      <a:pPr algn="l">
                        <a:buFontTx/>
                        <a:buChar char="-"/>
                      </a:pPr>
                      <a:endParaRPr lang="ru-RU" dirty="0" smtClean="0"/>
                    </a:p>
                    <a:p>
                      <a:pPr algn="l">
                        <a:buFontTx/>
                        <a:buChar char="-"/>
                      </a:pPr>
                      <a:r>
                        <a:rPr lang="ru-RU" dirty="0" smtClean="0"/>
                        <a:t>свидетелям и адвокатам;</a:t>
                      </a:r>
                      <a:endParaRPr lang="ru-RU" dirty="0"/>
                    </a:p>
                  </a:txBody>
                  <a:tcPr/>
                </a:tc>
                <a:tc>
                  <a:txBody>
                    <a:bodyPr/>
                    <a:lstStyle/>
                    <a:p>
                      <a:pPr algn="ctr"/>
                      <a:r>
                        <a:rPr lang="ru-RU" dirty="0" smtClean="0"/>
                        <a:t>Приказ</a:t>
                      </a:r>
                      <a:r>
                        <a:rPr lang="ru-RU" baseline="0" dirty="0" smtClean="0"/>
                        <a:t> МФ РФ №65н</a:t>
                      </a:r>
                    </a:p>
                    <a:p>
                      <a:pPr algn="ctr"/>
                      <a:r>
                        <a:rPr lang="ru-RU" baseline="0" dirty="0" smtClean="0"/>
                        <a:t>Письмо  МФ РФ от 21.12.15г.</a:t>
                      </a:r>
                    </a:p>
                    <a:p>
                      <a:pPr algn="ctr"/>
                      <a:r>
                        <a:rPr lang="ru-RU" baseline="0" dirty="0" smtClean="0"/>
                        <a:t>№02-05-11\75002</a:t>
                      </a:r>
                    </a:p>
                    <a:p>
                      <a:pPr algn="ctr"/>
                      <a:endParaRPr lang="ru-RU" dirty="0"/>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251520" y="1052736"/>
            <a:ext cx="8435280" cy="4967064"/>
          </a:xfrm>
        </p:spPr>
        <p:txBody>
          <a:bodyPr>
            <a:normAutofit/>
          </a:bodyPr>
          <a:lstStyle/>
          <a:p>
            <a:pPr marL="0" indent="0">
              <a:buNone/>
            </a:pPr>
            <a:r>
              <a:rPr lang="ru-RU" b="1" dirty="0" smtClean="0"/>
              <a:t>Письмо МФ РФ от 10.08.2015 г. № 02-07-07/46003 </a:t>
            </a:r>
          </a:p>
          <a:p>
            <a:pPr marL="0" indent="0">
              <a:buNone/>
            </a:pPr>
            <a:r>
              <a:rPr lang="ru-RU" dirty="0" smtClean="0"/>
              <a:t>«Об отражении в бухгалтерском учете операций по перечислению взносов на капитальный ремонт в фонд капитального ремонта»</a:t>
            </a:r>
          </a:p>
          <a:p>
            <a:pPr marL="0" indent="0">
              <a:buNone/>
            </a:pPr>
            <a:endParaRPr lang="ru-RU" dirty="0"/>
          </a:p>
          <a:p>
            <a:pPr marL="0" indent="0">
              <a:buNone/>
            </a:pPr>
            <a:r>
              <a:rPr lang="ru-RU" dirty="0" smtClean="0"/>
              <a:t>Письмо </a:t>
            </a:r>
            <a:r>
              <a:rPr lang="ru-RU" dirty="0"/>
              <a:t>Минэкономразвития России от 06.08.2015 N </a:t>
            </a:r>
            <a:r>
              <a:rPr lang="ru-RU" dirty="0" smtClean="0"/>
              <a:t>Д28и-2261</a:t>
            </a:r>
          </a:p>
          <a:p>
            <a:pPr marL="0" indent="0">
              <a:buNone/>
            </a:pPr>
            <a:endParaRPr lang="ru-RU" dirty="0"/>
          </a:p>
          <a:p>
            <a:pPr marL="0" indent="0">
              <a:buNone/>
            </a:pPr>
            <a:r>
              <a:rPr lang="ru-RU" dirty="0"/>
              <a:t>Письма Минэкономразвития России от 29.07.2015 N Д28и-2210, от 15.05.2015 N Д28и-1288</a:t>
            </a:r>
            <a:r>
              <a:rPr lang="ru-RU" dirty="0" smtClean="0"/>
              <a:t>)</a:t>
            </a:r>
          </a:p>
          <a:p>
            <a:pPr marL="0" indent="0">
              <a:buNone/>
            </a:pPr>
            <a:r>
              <a:rPr lang="ru-RU" dirty="0"/>
              <a:t>Письмо Минэкономразвития России от 29.07.2015 N Д28и-2199</a:t>
            </a:r>
            <a:r>
              <a:rPr lang="ru-RU" dirty="0" smtClean="0"/>
              <a:t>)</a:t>
            </a:r>
          </a:p>
          <a:p>
            <a:pPr marL="0" indent="0">
              <a:buNone/>
            </a:pPr>
            <a:r>
              <a:rPr lang="ru-RU" dirty="0"/>
              <a:t>Письмо Минэкономразвития России от 20.07.2015 N Д28и-2035</a:t>
            </a:r>
            <a:r>
              <a:rPr lang="ru-RU" dirty="0" smtClean="0"/>
              <a:t>)</a:t>
            </a:r>
          </a:p>
          <a:p>
            <a:r>
              <a:rPr lang="ru-RU" dirty="0"/>
              <a:t>(Письмо Минэкономразвития России от 05.06.2015 N Д28и-1616)</a:t>
            </a:r>
          </a:p>
          <a:p>
            <a:r>
              <a:rPr lang="ru-RU" dirty="0"/>
              <a:t>Информация о публикации</a:t>
            </a:r>
          </a:p>
          <a:p>
            <a:pPr marL="0" indent="0">
              <a:buNone/>
            </a:pPr>
            <a:endParaRPr lang="ru-RU" dirty="0"/>
          </a:p>
          <a:p>
            <a:pPr marL="0" indent="0">
              <a:buNone/>
            </a:pPr>
            <a:endParaRPr lang="ru-RU" dirty="0"/>
          </a:p>
          <a:p>
            <a:pPr marL="0" indent="0">
              <a:buNone/>
            </a:pPr>
            <a:endParaRPr lang="ru-RU" dirty="0"/>
          </a:p>
          <a:p>
            <a:pPr marL="0" indent="0">
              <a:buNone/>
            </a:pPr>
            <a:endParaRPr lang="ru-RU" dirty="0"/>
          </a:p>
          <a:p>
            <a:pPr marL="0" indent="0">
              <a:buNone/>
            </a:pPr>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107504" y="274638"/>
            <a:ext cx="8579296" cy="562074"/>
          </a:xfrm>
        </p:spPr>
        <p:txBody>
          <a:bodyPr>
            <a:normAutofit fontScale="90000"/>
          </a:bodyPr>
          <a:lstStyle/>
          <a:p>
            <a:pPr algn="ctr"/>
            <a:r>
              <a:rPr lang="ru-RU" sz="3200" dirty="0" smtClean="0"/>
              <a:t>Нормативная база</a:t>
            </a:r>
            <a:endParaRPr lang="ru-RU" sz="3200" dirty="0"/>
          </a:p>
        </p:txBody>
      </p:sp>
    </p:spTree>
    <p:extLst>
      <p:ext uri="{BB962C8B-B14F-4D97-AF65-F5344CB8AC3E}">
        <p14:creationId xmlns:p14="http://schemas.microsoft.com/office/powerpoint/2010/main" val="12572952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250825" y="852696"/>
          <a:ext cx="8713662" cy="5776248"/>
        </p:xfrm>
        <a:graphic>
          <a:graphicData uri="http://schemas.openxmlformats.org/drawingml/2006/table">
            <a:tbl>
              <a:tblPr firstRow="1" bandRow="1">
                <a:tableStyleId>{5C22544A-7EE6-4342-B048-85BDC9FD1C3A}</a:tableStyleId>
              </a:tblPr>
              <a:tblGrid>
                <a:gridCol w="2904554">
                  <a:extLst>
                    <a:ext uri="{9D8B030D-6E8A-4147-A177-3AD203B41FA5}">
                      <a16:colId xmlns:a16="http://schemas.microsoft.com/office/drawing/2014/main" val="20000"/>
                    </a:ext>
                  </a:extLst>
                </a:gridCol>
                <a:gridCol w="2904554">
                  <a:extLst>
                    <a:ext uri="{9D8B030D-6E8A-4147-A177-3AD203B41FA5}">
                      <a16:colId xmlns:a16="http://schemas.microsoft.com/office/drawing/2014/main" val="20001"/>
                    </a:ext>
                  </a:extLst>
                </a:gridCol>
                <a:gridCol w="2904554">
                  <a:extLst>
                    <a:ext uri="{9D8B030D-6E8A-4147-A177-3AD203B41FA5}">
                      <a16:colId xmlns:a16="http://schemas.microsoft.com/office/drawing/2014/main" val="20002"/>
                    </a:ext>
                  </a:extLst>
                </a:gridCol>
              </a:tblGrid>
              <a:tr h="389488">
                <a:tc>
                  <a:txBody>
                    <a:bodyPr/>
                    <a:lstStyle/>
                    <a:p>
                      <a:pPr algn="ctr"/>
                      <a:r>
                        <a:rPr lang="ru-RU" sz="2800" dirty="0" smtClean="0"/>
                        <a:t>Операция</a:t>
                      </a:r>
                      <a:endParaRPr lang="ru-RU" sz="2800" dirty="0"/>
                    </a:p>
                  </a:txBody>
                  <a:tcPr/>
                </a:tc>
                <a:tc>
                  <a:txBody>
                    <a:bodyPr/>
                    <a:lstStyle/>
                    <a:p>
                      <a:pPr algn="ctr"/>
                      <a:r>
                        <a:rPr lang="ru-RU" sz="2800" dirty="0" smtClean="0"/>
                        <a:t>Дебет</a:t>
                      </a:r>
                      <a:endParaRPr lang="ru-RU" sz="2800" dirty="0"/>
                    </a:p>
                  </a:txBody>
                  <a:tcPr/>
                </a:tc>
                <a:tc>
                  <a:txBody>
                    <a:bodyPr/>
                    <a:lstStyle/>
                    <a:p>
                      <a:pPr algn="ctr"/>
                      <a:r>
                        <a:rPr lang="ru-RU" sz="2400" dirty="0" smtClean="0"/>
                        <a:t>Кредит</a:t>
                      </a:r>
                      <a:endParaRPr lang="ru-RU" sz="2400" dirty="0"/>
                    </a:p>
                  </a:txBody>
                  <a:tcPr/>
                </a:tc>
                <a:extLst>
                  <a:ext uri="{0D108BD9-81ED-4DB2-BD59-A6C34878D82A}">
                    <a16:rowId xmlns:a16="http://schemas.microsoft.com/office/drawing/2014/main" val="10000"/>
                  </a:ext>
                </a:extLst>
              </a:tr>
              <a:tr h="2142184">
                <a:tc>
                  <a:txBody>
                    <a:bodyPr/>
                    <a:lstStyle/>
                    <a:p>
                      <a:r>
                        <a:rPr lang="ru-RU" b="1" dirty="0" smtClean="0"/>
                        <a:t>Начисление</a:t>
                      </a:r>
                      <a:r>
                        <a:rPr lang="ru-RU" b="1" baseline="0" dirty="0" smtClean="0"/>
                        <a:t> расходов </a:t>
                      </a:r>
                      <a:r>
                        <a:rPr lang="ru-RU" baseline="0" dirty="0" smtClean="0"/>
                        <a:t>по уплате собственником помещений в многоквартирном доме взносов в фонд капитального ремонта</a:t>
                      </a:r>
                    </a:p>
                    <a:p>
                      <a:r>
                        <a:rPr lang="ru-RU" baseline="0" dirty="0" smtClean="0"/>
                        <a:t>КОСГУ 225 КВР 244</a:t>
                      </a:r>
                      <a:endParaRPr lang="ru-RU" dirty="0"/>
                    </a:p>
                  </a:txBody>
                  <a:tcPr/>
                </a:tc>
                <a:tc>
                  <a:txBody>
                    <a:bodyPr/>
                    <a:lstStyle/>
                    <a:p>
                      <a:pPr algn="ctr"/>
                      <a:r>
                        <a:rPr lang="ru-RU" sz="2800" b="1" u="sng" dirty="0" smtClean="0"/>
                        <a:t>0 401 50 225</a:t>
                      </a:r>
                      <a:endParaRPr lang="ru-RU" sz="2800" b="1" u="sng" dirty="0"/>
                    </a:p>
                  </a:txBody>
                  <a:tcPr/>
                </a:tc>
                <a:tc>
                  <a:txBody>
                    <a:bodyPr/>
                    <a:lstStyle/>
                    <a:p>
                      <a:pPr algn="ctr"/>
                      <a:r>
                        <a:rPr lang="ru-RU" sz="2800" b="1" dirty="0" smtClean="0"/>
                        <a:t>0 302 25 730</a:t>
                      </a:r>
                      <a:endParaRPr lang="ru-RU" sz="2800" b="1" dirty="0"/>
                    </a:p>
                  </a:txBody>
                  <a:tcPr/>
                </a:tc>
                <a:extLst>
                  <a:ext uri="{0D108BD9-81ED-4DB2-BD59-A6C34878D82A}">
                    <a16:rowId xmlns:a16="http://schemas.microsoft.com/office/drawing/2014/main" val="10001"/>
                  </a:ext>
                </a:extLst>
              </a:tr>
              <a:tr h="2142184">
                <a:tc>
                  <a:txBody>
                    <a:bodyPr/>
                    <a:lstStyle/>
                    <a:p>
                      <a:r>
                        <a:rPr lang="ru-RU" dirty="0" smtClean="0"/>
                        <a:t>Признаны расходы на осуществление капитального ремонта  расходами текущего финансового года на</a:t>
                      </a:r>
                      <a:r>
                        <a:rPr lang="ru-RU" baseline="0" dirty="0" smtClean="0"/>
                        <a:t> сновании отчетов о выполнении работ</a:t>
                      </a:r>
                      <a:endParaRPr lang="ru-RU" dirty="0"/>
                    </a:p>
                  </a:txBody>
                  <a:tcPr/>
                </a:tc>
                <a:tc>
                  <a:txBody>
                    <a:bodyPr/>
                    <a:lstStyle/>
                    <a:p>
                      <a:pPr algn="ctr"/>
                      <a:r>
                        <a:rPr lang="ru-RU" sz="2800" b="1" dirty="0" smtClean="0"/>
                        <a:t>0 401 20 225</a:t>
                      </a:r>
                      <a:endParaRPr lang="ru-RU" sz="2800" b="1" dirty="0"/>
                    </a:p>
                  </a:txBody>
                  <a:tcPr/>
                </a:tc>
                <a:tc>
                  <a:txBody>
                    <a:bodyPr/>
                    <a:lstStyle/>
                    <a:p>
                      <a:pPr algn="ctr"/>
                      <a:r>
                        <a:rPr lang="ru-RU" sz="2800" b="1" dirty="0" smtClean="0"/>
                        <a:t>0 401 50 225</a:t>
                      </a:r>
                      <a:endParaRPr lang="ru-RU" sz="2800" b="1" dirty="0"/>
                    </a:p>
                  </a:txBody>
                  <a:tcPr/>
                </a:tc>
                <a:extLst>
                  <a:ext uri="{0D108BD9-81ED-4DB2-BD59-A6C34878D82A}">
                    <a16:rowId xmlns:a16="http://schemas.microsoft.com/office/drawing/2014/main" val="10002"/>
                  </a:ext>
                </a:extLst>
              </a:tr>
              <a:tr h="973720">
                <a:tc>
                  <a:txBody>
                    <a:bodyPr/>
                    <a:lstStyle/>
                    <a:p>
                      <a:r>
                        <a:rPr lang="ru-RU" dirty="0" smtClean="0"/>
                        <a:t>Списание взносов , при выбытии объектов учета (квартир) </a:t>
                      </a:r>
                      <a:endParaRPr lang="ru-RU" dirty="0"/>
                    </a:p>
                  </a:txBody>
                  <a:tcPr/>
                </a:tc>
                <a:tc>
                  <a:txBody>
                    <a:bodyPr/>
                    <a:lstStyle/>
                    <a:p>
                      <a:pPr algn="ctr"/>
                      <a:r>
                        <a:rPr lang="ru-RU" sz="2800" b="1" dirty="0" smtClean="0"/>
                        <a:t>0 401 20 273</a:t>
                      </a:r>
                      <a:endParaRPr lang="ru-RU" sz="2800" b="1" dirty="0"/>
                    </a:p>
                  </a:txBody>
                  <a:tcPr/>
                </a:tc>
                <a:tc>
                  <a:txBody>
                    <a:bodyPr/>
                    <a:lstStyle/>
                    <a:p>
                      <a:pPr algn="ctr"/>
                      <a:r>
                        <a:rPr lang="ru-RU" sz="2800" b="1" dirty="0" smtClean="0"/>
                        <a:t>0 401 50 225</a:t>
                      </a:r>
                      <a:endParaRPr lang="ru-RU" sz="2800" b="1" dirty="0"/>
                    </a:p>
                  </a:txBody>
                  <a:tcPr/>
                </a:tc>
                <a:extLst>
                  <a:ext uri="{0D108BD9-81ED-4DB2-BD59-A6C34878D82A}">
                    <a16:rowId xmlns:a16="http://schemas.microsoft.com/office/drawing/2014/main" val="10003"/>
                  </a:ext>
                </a:extLst>
              </a:tr>
            </a:tbl>
          </a:graphicData>
        </a:graphic>
      </p:graphicFrame>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107504" y="274638"/>
            <a:ext cx="8579296" cy="562074"/>
          </a:xfrm>
        </p:spPr>
        <p:txBody>
          <a:bodyPr>
            <a:normAutofit/>
          </a:bodyPr>
          <a:lstStyle/>
          <a:p>
            <a:pPr lvl="0">
              <a:spcBef>
                <a:spcPts val="580"/>
              </a:spcBef>
              <a:buClr>
                <a:srgbClr val="53548A"/>
              </a:buClr>
              <a:buSzPct val="85000"/>
            </a:pPr>
            <a:r>
              <a:rPr lang="ru-RU" sz="2600" b="1" dirty="0">
                <a:solidFill>
                  <a:prstClr val="black"/>
                </a:solidFill>
                <a:latin typeface="Cambria" panose="02040503050406030204" pitchFamily="18" charset="0"/>
                <a:ea typeface="+mn-ea"/>
                <a:cs typeface="+mn-cs"/>
              </a:rPr>
              <a:t>Письмо МФ РФ от 10.08.2015 г. № 02-07-07/46003 </a:t>
            </a:r>
          </a:p>
        </p:txBody>
      </p:sp>
    </p:spTree>
    <p:extLst>
      <p:ext uri="{BB962C8B-B14F-4D97-AF65-F5344CB8AC3E}">
        <p14:creationId xmlns:p14="http://schemas.microsoft.com/office/powerpoint/2010/main" val="95860216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nvPr>
        </p:nvGraphicFramePr>
        <p:xfrm>
          <a:off x="0" y="908720"/>
          <a:ext cx="9144000" cy="5688631"/>
        </p:xfrm>
        <a:graphic>
          <a:graphicData uri="http://schemas.openxmlformats.org/drawingml/2006/table">
            <a:tbl>
              <a:tblPr firstRow="1" firstCol="1" bandRow="1"/>
              <a:tblGrid>
                <a:gridCol w="4355976">
                  <a:extLst>
                    <a:ext uri="{9D8B030D-6E8A-4147-A177-3AD203B41FA5}">
                      <a16:colId xmlns:a16="http://schemas.microsoft.com/office/drawing/2014/main" val="20000"/>
                    </a:ext>
                  </a:extLst>
                </a:gridCol>
                <a:gridCol w="4788024">
                  <a:extLst>
                    <a:ext uri="{9D8B030D-6E8A-4147-A177-3AD203B41FA5}">
                      <a16:colId xmlns:a16="http://schemas.microsoft.com/office/drawing/2014/main" val="20001"/>
                    </a:ext>
                  </a:extLst>
                </a:gridCol>
              </a:tblGrid>
              <a:tr h="701338">
                <a:tc>
                  <a:txBody>
                    <a:bodyPr/>
                    <a:lstStyle/>
                    <a:p>
                      <a:pPr algn="ctr">
                        <a:spcAft>
                          <a:spcPts val="0"/>
                        </a:spcAft>
                      </a:pPr>
                      <a:r>
                        <a:rPr lang="ru-RU" sz="1800" b="1" dirty="0" smtClean="0">
                          <a:effectLst/>
                          <a:latin typeface="Times New Roman" pitchFamily="18" charset="0"/>
                          <a:ea typeface="Times New Roman"/>
                          <a:cs typeface="Times New Roman" pitchFamily="18" charset="0"/>
                        </a:rPr>
                        <a:t>40150 "Расходы будущих периодов"</a:t>
                      </a:r>
                      <a:endParaRPr lang="ru-RU" sz="1800" b="1" dirty="0">
                        <a:effectLst/>
                        <a:latin typeface="Times New Roman" pitchFamily="18" charset="0"/>
                        <a:ea typeface="Times New Roman"/>
                        <a:cs typeface="Times New Roman" pitchFamily="18" charset="0"/>
                      </a:endParaRPr>
                    </a:p>
                  </a:txBody>
                  <a:tcPr marL="55729" marR="55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800" b="1" dirty="0" smtClean="0">
                          <a:effectLst/>
                          <a:latin typeface="Times New Roman" pitchFamily="18" charset="0"/>
                          <a:ea typeface="Times New Roman"/>
                          <a:cs typeface="Times New Roman" pitchFamily="18" charset="0"/>
                        </a:rPr>
                        <a:t>Счет 40160 «Резервы предстоящих расходов»</a:t>
                      </a:r>
                      <a:r>
                        <a:rPr lang="ru-RU" sz="1800" b="1" dirty="0">
                          <a:effectLst/>
                          <a:latin typeface="Times New Roman" pitchFamily="18" charset="0"/>
                          <a:ea typeface="Times New Roman"/>
                          <a:cs typeface="Times New Roman" pitchFamily="18" charset="0"/>
                        </a:rPr>
                        <a:t> </a:t>
                      </a:r>
                    </a:p>
                  </a:txBody>
                  <a:tcPr marL="55729" marR="55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87293">
                <a:tc>
                  <a:txBody>
                    <a:bodyPr/>
                    <a:lstStyle/>
                    <a:p>
                      <a:pPr algn="l">
                        <a:spcAft>
                          <a:spcPts val="0"/>
                        </a:spcAft>
                      </a:pPr>
                      <a:r>
                        <a:rPr lang="ru-RU" sz="2400" dirty="0">
                          <a:effectLst/>
                          <a:latin typeface="Times New Roman" pitchFamily="18" charset="0"/>
                          <a:ea typeface="Calibri"/>
                          <a:cs typeface="Times New Roman" pitchFamily="18" charset="0"/>
                        </a:rPr>
                        <a:t> </a:t>
                      </a:r>
                      <a:r>
                        <a:rPr lang="ru-RU" sz="2400" dirty="0" smtClean="0">
                          <a:effectLst/>
                          <a:latin typeface="Times New Roman" pitchFamily="18" charset="0"/>
                          <a:ea typeface="Calibri"/>
                          <a:cs typeface="Times New Roman" pitchFamily="18" charset="0"/>
                        </a:rPr>
                        <a:t>Учет </a:t>
                      </a:r>
                      <a:r>
                        <a:rPr lang="ru-RU" sz="2400" dirty="0">
                          <a:effectLst/>
                          <a:latin typeface="Times New Roman" pitchFamily="18" charset="0"/>
                          <a:ea typeface="Calibri"/>
                          <a:cs typeface="Times New Roman" pitchFamily="18" charset="0"/>
                        </a:rPr>
                        <a:t>сумм расходов, </a:t>
                      </a:r>
                      <a:r>
                        <a:rPr lang="ru-RU" sz="2400" b="1" dirty="0">
                          <a:effectLst/>
                          <a:latin typeface="Times New Roman" pitchFamily="18" charset="0"/>
                          <a:ea typeface="Calibri"/>
                          <a:cs typeface="Times New Roman" pitchFamily="18" charset="0"/>
                        </a:rPr>
                        <a:t>начисленных учреждением в отчетном периоде</a:t>
                      </a:r>
                      <a:r>
                        <a:rPr lang="ru-RU" sz="2400" dirty="0">
                          <a:effectLst/>
                          <a:latin typeface="Times New Roman" pitchFamily="18" charset="0"/>
                          <a:ea typeface="Calibri"/>
                          <a:cs typeface="Times New Roman" pitchFamily="18" charset="0"/>
                        </a:rPr>
                        <a:t>, но относящихся к будущим отчетным периодам</a:t>
                      </a:r>
                      <a:r>
                        <a:rPr lang="ru-RU" sz="2400" dirty="0" smtClean="0">
                          <a:effectLst/>
                          <a:latin typeface="Times New Roman" pitchFamily="18" charset="0"/>
                          <a:ea typeface="Calibri"/>
                          <a:cs typeface="Times New Roman" pitchFamily="18" charset="0"/>
                        </a:rPr>
                        <a:t>.</a:t>
                      </a:r>
                    </a:p>
                    <a:p>
                      <a:pPr algn="l">
                        <a:spcAft>
                          <a:spcPts val="0"/>
                        </a:spcAft>
                      </a:pPr>
                      <a:endParaRPr lang="ru-RU" sz="2400" dirty="0" smtClean="0">
                        <a:effectLst/>
                        <a:latin typeface="Times New Roman" pitchFamily="18" charset="0"/>
                        <a:ea typeface="Calibri"/>
                        <a:cs typeface="Times New Roman" pitchFamily="18" charset="0"/>
                      </a:endParaRPr>
                    </a:p>
                    <a:p>
                      <a:pPr algn="l">
                        <a:spcAft>
                          <a:spcPts val="0"/>
                        </a:spcAft>
                      </a:pPr>
                      <a:endParaRPr lang="ru-RU" sz="2400" dirty="0" smtClean="0">
                        <a:effectLst/>
                        <a:latin typeface="Times New Roman" pitchFamily="18" charset="0"/>
                        <a:ea typeface="Calibri"/>
                        <a:cs typeface="Times New Roman" pitchFamily="18" charset="0"/>
                      </a:endParaRPr>
                    </a:p>
                    <a:p>
                      <a:pPr algn="l">
                        <a:spcAft>
                          <a:spcPts val="0"/>
                        </a:spcAft>
                      </a:pPr>
                      <a:endParaRPr lang="ru-RU" sz="1600" dirty="0">
                        <a:effectLst/>
                        <a:latin typeface="Times New Roman" pitchFamily="18" charset="0"/>
                        <a:ea typeface="Calibri"/>
                        <a:cs typeface="Times New Roman" pitchFamily="18" charset="0"/>
                      </a:endParaRPr>
                    </a:p>
                    <a:p>
                      <a:pPr indent="342900" algn="l">
                        <a:spcAft>
                          <a:spcPts val="0"/>
                        </a:spcAft>
                      </a:pPr>
                      <a:r>
                        <a:rPr lang="ru-RU" sz="2400" dirty="0" smtClean="0">
                          <a:effectLst/>
                          <a:latin typeface="Times New Roman" pitchFamily="18" charset="0"/>
                          <a:ea typeface="Calibri"/>
                          <a:cs typeface="Times New Roman" pitchFamily="18" charset="0"/>
                        </a:rPr>
                        <a:t>Если учреждение </a:t>
                      </a:r>
                      <a:r>
                        <a:rPr lang="ru-RU" sz="2400" dirty="0">
                          <a:effectLst/>
                          <a:latin typeface="Times New Roman" pitchFamily="18" charset="0"/>
                          <a:ea typeface="Calibri"/>
                          <a:cs typeface="Times New Roman" pitchFamily="18" charset="0"/>
                        </a:rPr>
                        <a:t>не создает соответствующий резерв предстоящих </a:t>
                      </a:r>
                      <a:r>
                        <a:rPr lang="ru-RU" sz="2400" dirty="0" smtClean="0">
                          <a:effectLst/>
                          <a:latin typeface="Times New Roman" pitchFamily="18" charset="0"/>
                          <a:ea typeface="Calibri"/>
                          <a:cs typeface="Times New Roman" pitchFamily="18" charset="0"/>
                        </a:rPr>
                        <a:t>расходов.</a:t>
                      </a:r>
                      <a:endParaRPr lang="ru-RU" sz="2000" dirty="0">
                        <a:effectLst/>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42900" algn="ctr">
                        <a:spcAft>
                          <a:spcPts val="0"/>
                        </a:spcAft>
                      </a:pPr>
                      <a:r>
                        <a:rPr lang="ru-RU" sz="2400" b="1" dirty="0" smtClean="0">
                          <a:effectLst/>
                          <a:latin typeface="Times New Roman" pitchFamily="18" charset="0"/>
                          <a:ea typeface="Calibri"/>
                          <a:cs typeface="Times New Roman" pitchFamily="18" charset="0"/>
                        </a:rPr>
                        <a:t>Суммы зарезервированные </a:t>
                      </a:r>
                      <a:r>
                        <a:rPr lang="ru-RU" sz="2400" dirty="0" smtClean="0">
                          <a:effectLst/>
                          <a:latin typeface="Times New Roman" pitchFamily="18" charset="0"/>
                          <a:ea typeface="Calibri"/>
                          <a:cs typeface="Times New Roman" pitchFamily="18" charset="0"/>
                        </a:rPr>
                        <a:t>в целях равномерного</a:t>
                      </a:r>
                      <a:r>
                        <a:rPr lang="ru-RU" sz="2400" baseline="0" dirty="0" smtClean="0">
                          <a:effectLst/>
                          <a:latin typeface="Times New Roman" pitchFamily="18" charset="0"/>
                          <a:ea typeface="Calibri"/>
                          <a:cs typeface="Times New Roman" pitchFamily="18" charset="0"/>
                        </a:rPr>
                        <a:t> включения  расходов на финансовый результат по обязательствам </a:t>
                      </a:r>
                      <a:r>
                        <a:rPr lang="ru-RU" sz="2400" b="1" baseline="0" dirty="0" smtClean="0">
                          <a:effectLst/>
                          <a:latin typeface="Times New Roman" pitchFamily="18" charset="0"/>
                          <a:ea typeface="Calibri"/>
                          <a:cs typeface="Times New Roman" pitchFamily="18" charset="0"/>
                        </a:rPr>
                        <a:t>НЕОПРЕДЕЛЕННЫМ </a:t>
                      </a:r>
                    </a:p>
                    <a:p>
                      <a:pPr indent="342900" algn="ctr">
                        <a:spcAft>
                          <a:spcPts val="0"/>
                        </a:spcAft>
                      </a:pPr>
                      <a:r>
                        <a:rPr lang="ru-RU" sz="2400" b="1" baseline="0" dirty="0" smtClean="0">
                          <a:effectLst/>
                          <a:latin typeface="Times New Roman" pitchFamily="18" charset="0"/>
                          <a:ea typeface="Calibri"/>
                          <a:cs typeface="Times New Roman" pitchFamily="18" charset="0"/>
                        </a:rPr>
                        <a:t>по величине и (или) времени исполнения</a:t>
                      </a:r>
                      <a:r>
                        <a:rPr lang="ru-RU" sz="2400" baseline="0" dirty="0" smtClean="0">
                          <a:effectLst/>
                          <a:latin typeface="Times New Roman" pitchFamily="18" charset="0"/>
                          <a:ea typeface="Calibri"/>
                          <a:cs typeface="Times New Roman" pitchFamily="18" charset="0"/>
                        </a:rPr>
                        <a:t>.</a:t>
                      </a:r>
                      <a:endParaRPr lang="ru-RU" sz="2400" dirty="0" smtClean="0">
                        <a:effectLst/>
                        <a:latin typeface="Times New Roman" pitchFamily="18" charset="0"/>
                        <a:ea typeface="Calibri"/>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
        <p:nvSpPr>
          <p:cNvPr id="2" name="Заголовок 1"/>
          <p:cNvSpPr>
            <a:spLocks noGrp="1"/>
          </p:cNvSpPr>
          <p:nvPr>
            <p:ph type="title"/>
          </p:nvPr>
        </p:nvSpPr>
        <p:spPr>
          <a:xfrm>
            <a:off x="251520" y="0"/>
            <a:ext cx="8435280" cy="908720"/>
          </a:xfrm>
        </p:spPr>
        <p:txBody>
          <a:bodyPr>
            <a:noAutofit/>
          </a:bodyPr>
          <a:lstStyle/>
          <a:p>
            <a:pPr algn="ctr"/>
            <a:r>
              <a:rPr lang="ru-RU" sz="1800" b="1" dirty="0">
                <a:solidFill>
                  <a:schemeClr val="tx1"/>
                </a:solidFill>
              </a:rPr>
              <a:t>Приказ Минфина России  № 89н от 29.08.2014 г</a:t>
            </a:r>
            <a:r>
              <a:rPr lang="ru-RU" sz="1800" b="1" dirty="0" smtClean="0">
                <a:solidFill>
                  <a:schemeClr val="tx1"/>
                </a:solidFill>
              </a:rPr>
              <a:t>.</a:t>
            </a:r>
            <a:br>
              <a:rPr lang="ru-RU" sz="1800" b="1" dirty="0" smtClean="0">
                <a:solidFill>
                  <a:schemeClr val="tx1"/>
                </a:solidFill>
              </a:rPr>
            </a:br>
            <a:endParaRPr lang="ru-RU" sz="2000" b="1" dirty="0">
              <a:solidFill>
                <a:srgbClr val="002060"/>
              </a:solidFill>
            </a:endParaRPr>
          </a:p>
        </p:txBody>
      </p:sp>
    </p:spTree>
    <p:extLst>
      <p:ext uri="{BB962C8B-B14F-4D97-AF65-F5344CB8AC3E}">
        <p14:creationId xmlns:p14="http://schemas.microsoft.com/office/powerpoint/2010/main" val="42211498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rot="21600000">
            <a:off x="0" y="1484784"/>
            <a:ext cx="9144000" cy="4641379"/>
          </a:xfrm>
        </p:spPr>
        <p:txBody>
          <a:bodyPr>
            <a:normAutofit/>
          </a:bodyPr>
          <a:lstStyle/>
          <a:p>
            <a:pPr algn="ctr">
              <a:buNone/>
            </a:pPr>
            <a:r>
              <a:rPr lang="ru-RU" b="1" u="sng" dirty="0" smtClean="0">
                <a:solidFill>
                  <a:srgbClr val="FF0000"/>
                </a:solidFill>
              </a:rPr>
              <a:t>На основе оценочных значений - пример</a:t>
            </a:r>
          </a:p>
          <a:p>
            <a:pPr algn="ctr"/>
            <a:r>
              <a:rPr lang="ru-RU" b="1" u="sng" dirty="0" smtClean="0"/>
              <a:t>2015 год</a:t>
            </a:r>
          </a:p>
          <a:p>
            <a:pPr>
              <a:buNone/>
            </a:pPr>
            <a:r>
              <a:rPr lang="ru-RU" dirty="0" smtClean="0"/>
              <a:t>      </a:t>
            </a:r>
            <a:r>
              <a:rPr lang="ru-RU" sz="2800" b="1" dirty="0" smtClean="0"/>
              <a:t>Дт  0 401 20 221         Кт 0 401 60 221 –резерв</a:t>
            </a:r>
          </a:p>
          <a:p>
            <a:pPr>
              <a:buNone/>
            </a:pPr>
            <a:r>
              <a:rPr lang="ru-RU" sz="2800" b="1" dirty="0"/>
              <a:t> </a:t>
            </a:r>
            <a:r>
              <a:rPr lang="ru-RU" sz="2800" b="1" dirty="0" smtClean="0"/>
              <a:t>            0 109 00 221</a:t>
            </a:r>
          </a:p>
          <a:p>
            <a:pPr>
              <a:buNone/>
            </a:pPr>
            <a:endParaRPr lang="ru-RU" sz="2800" b="1" dirty="0"/>
          </a:p>
          <a:p>
            <a:pPr>
              <a:buNone/>
            </a:pPr>
            <a:endParaRPr lang="ru-RU" sz="2800" b="1" dirty="0" smtClean="0"/>
          </a:p>
          <a:p>
            <a:pPr algn="ctr">
              <a:buNone/>
            </a:pPr>
            <a:r>
              <a:rPr lang="ru-RU" sz="2800" b="1" u="sng" dirty="0" smtClean="0"/>
              <a:t>2016 год</a:t>
            </a:r>
          </a:p>
          <a:p>
            <a:pPr>
              <a:buNone/>
            </a:pPr>
            <a:r>
              <a:rPr lang="ru-RU" sz="2800" b="1" dirty="0" smtClean="0"/>
              <a:t>      Дт  0 401 60 221          Кт 0 302 21 730 – расходы</a:t>
            </a:r>
          </a:p>
          <a:p>
            <a:endParaRPr lang="ru-RU" dirty="0" smtClean="0"/>
          </a:p>
          <a:p>
            <a:endParaRPr lang="ru-RU" dirty="0"/>
          </a:p>
        </p:txBody>
      </p:sp>
      <p:sp>
        <p:nvSpPr>
          <p:cNvPr id="4" name="Нижний колонтитул 3"/>
          <p:cNvSpPr>
            <a:spLocks noGrp="1"/>
          </p:cNvSpPr>
          <p:nvPr>
            <p:ph type="ftr" sz="quarter" idx="11"/>
          </p:nvPr>
        </p:nvSpPr>
        <p:spPr/>
        <p:txBody>
          <a:bodyPr/>
          <a:lstStyle/>
          <a:p>
            <a:pPr>
              <a:defRPr/>
            </a:pPr>
            <a:r>
              <a:rPr lang="en-US" smtClean="0"/>
              <a:t>gosbu.ru</a:t>
            </a:r>
            <a:endParaRPr lang="ru-RU"/>
          </a:p>
        </p:txBody>
      </p:sp>
      <p:sp>
        <p:nvSpPr>
          <p:cNvPr id="2" name="Заголовок 1"/>
          <p:cNvSpPr>
            <a:spLocks noGrp="1"/>
          </p:cNvSpPr>
          <p:nvPr>
            <p:ph type="title"/>
          </p:nvPr>
        </p:nvSpPr>
        <p:spPr>
          <a:xfrm>
            <a:off x="0" y="0"/>
            <a:ext cx="8964488" cy="1124744"/>
          </a:xfrm>
        </p:spPr>
        <p:txBody>
          <a:bodyPr>
            <a:normAutofit/>
          </a:bodyPr>
          <a:lstStyle/>
          <a:p>
            <a:pPr algn="ctr"/>
            <a:r>
              <a:rPr lang="ru-RU" sz="3200" b="1" dirty="0" smtClean="0">
                <a:solidFill>
                  <a:srgbClr val="002060"/>
                </a:solidFill>
              </a:rPr>
              <a:t>Резервы по понесенным расходам, по которым не поступили документы </a:t>
            </a:r>
          </a:p>
        </p:txBody>
      </p:sp>
    </p:spTree>
    <p:extLst>
      <p:ext uri="{BB962C8B-B14F-4D97-AF65-F5344CB8AC3E}">
        <p14:creationId xmlns:p14="http://schemas.microsoft.com/office/powerpoint/2010/main" val="157477252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07504" y="1628800"/>
            <a:ext cx="8579296" cy="4391000"/>
          </a:xfrm>
        </p:spPr>
        <p:txBody>
          <a:bodyPr/>
          <a:lstStyle/>
          <a:p>
            <a:pPr marL="0" indent="0">
              <a:buNone/>
            </a:pPr>
            <a:r>
              <a:rPr lang="ru-RU" b="1" dirty="0" smtClean="0"/>
              <a:t>1.</a:t>
            </a:r>
            <a:r>
              <a:rPr lang="ru-RU" b="1" dirty="0"/>
              <a:t> Письмо МФ РФ от </a:t>
            </a:r>
            <a:r>
              <a:rPr lang="ru-RU" b="1" dirty="0" smtClean="0"/>
              <a:t>07.04.2015 </a:t>
            </a:r>
            <a:r>
              <a:rPr lang="ru-RU" b="1" dirty="0"/>
              <a:t>г. № </a:t>
            </a:r>
            <a:r>
              <a:rPr lang="ru-RU" b="1" dirty="0" smtClean="0"/>
              <a:t>02-07-07/19450 </a:t>
            </a:r>
            <a:r>
              <a:rPr lang="ru-RU" sz="2400" dirty="0" smtClean="0"/>
              <a:t>«О порядке отражения в учете операций с принимаемыми и отложенными обязательствами».</a:t>
            </a:r>
            <a:endParaRPr lang="ru-RU" sz="2400" dirty="0"/>
          </a:p>
          <a:p>
            <a:pPr marL="0" indent="0">
              <a:buNone/>
            </a:pPr>
            <a:endParaRPr lang="ru-RU" sz="2400" dirty="0" smtClean="0"/>
          </a:p>
          <a:p>
            <a:pPr marL="0" indent="0">
              <a:buNone/>
            </a:pPr>
            <a:r>
              <a:rPr lang="ru-RU" b="1" dirty="0" smtClean="0"/>
              <a:t>2. Письмо МФ РФ от 20.05.2015 г. № 02-07-07/28998 </a:t>
            </a:r>
          </a:p>
          <a:p>
            <a:pPr marL="0" indent="0">
              <a:buNone/>
            </a:pPr>
            <a:r>
              <a:rPr lang="ru-RU" dirty="0" smtClean="0"/>
              <a:t>« О порядке отражения в учете операций с отложенными обязательствами».</a:t>
            </a:r>
          </a:p>
          <a:p>
            <a:pPr marL="0" indent="0">
              <a:buNone/>
            </a:pPr>
            <a:endParaRPr lang="ru-RU" dirty="0" smtClean="0"/>
          </a:p>
          <a:p>
            <a:pPr marL="0" indent="0">
              <a:buNone/>
            </a:pPr>
            <a:endParaRPr lang="ru-RU" dirty="0" smtClean="0"/>
          </a:p>
          <a:p>
            <a:pPr marL="0" indent="0">
              <a:buNone/>
            </a:pPr>
            <a:endParaRPr lang="ru-RU"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2" name="Заголовок 1"/>
          <p:cNvSpPr>
            <a:spLocks noGrp="1"/>
          </p:cNvSpPr>
          <p:nvPr>
            <p:ph type="title"/>
          </p:nvPr>
        </p:nvSpPr>
        <p:spPr>
          <a:xfrm>
            <a:off x="323528" y="274638"/>
            <a:ext cx="8363272" cy="562074"/>
          </a:xfrm>
        </p:spPr>
        <p:txBody>
          <a:bodyPr>
            <a:normAutofit fontScale="90000"/>
          </a:bodyPr>
          <a:lstStyle/>
          <a:p>
            <a:pPr algn="ctr"/>
            <a:r>
              <a:rPr lang="ru-RU" sz="3600" dirty="0" smtClean="0"/>
              <a:t>Нормативная база по счету 401 60 «Резервы»</a:t>
            </a:r>
            <a:endParaRPr lang="ru-RU" sz="3600" dirty="0"/>
          </a:p>
        </p:txBody>
      </p:sp>
    </p:spTree>
    <p:extLst>
      <p:ext uri="{BB962C8B-B14F-4D97-AF65-F5344CB8AC3E}">
        <p14:creationId xmlns:p14="http://schemas.microsoft.com/office/powerpoint/2010/main" val="8055353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107504" y="1447800"/>
            <a:ext cx="8928992" cy="5410200"/>
          </a:xfrm>
        </p:spPr>
        <p:txBody>
          <a:bodyPr>
            <a:normAutofit/>
          </a:bodyPr>
          <a:lstStyle/>
          <a:p>
            <a:r>
              <a:rPr lang="ru-RU" dirty="0" smtClean="0"/>
              <a:t>- </a:t>
            </a:r>
            <a:r>
              <a:rPr lang="ru-RU" dirty="0"/>
              <a:t>начисление сумм резерва на оплату отпусков (отложенных обязательств по оплате отпусков за фактически отработанное время</a:t>
            </a:r>
            <a:r>
              <a:rPr lang="ru-RU" dirty="0" smtClean="0"/>
              <a:t>).</a:t>
            </a:r>
          </a:p>
          <a:p>
            <a:endParaRPr lang="ru-RU" dirty="0" smtClean="0"/>
          </a:p>
          <a:p>
            <a:r>
              <a:rPr lang="ru-RU" dirty="0"/>
              <a:t>-</a:t>
            </a:r>
            <a:r>
              <a:rPr lang="ru-RU" dirty="0" smtClean="0"/>
              <a:t>начисление </a:t>
            </a:r>
            <a:r>
              <a:rPr lang="ru-RU" dirty="0"/>
              <a:t>сумм резерва на оплату отпусков в части страховых взносов (отложенных обязательств по перечислению страховых взносов</a:t>
            </a:r>
            <a:r>
              <a:rPr lang="ru-RU" dirty="0" smtClean="0"/>
              <a:t>).</a:t>
            </a:r>
          </a:p>
          <a:p>
            <a:r>
              <a:rPr lang="ru-RU" dirty="0" smtClean="0"/>
              <a:t> </a:t>
            </a:r>
          </a:p>
          <a:p>
            <a:r>
              <a:rPr lang="ru-RU" dirty="0"/>
              <a:t>-</a:t>
            </a:r>
            <a:r>
              <a:rPr lang="ru-RU" dirty="0" smtClean="0"/>
              <a:t>начисление </a:t>
            </a:r>
            <a:r>
              <a:rPr lang="ru-RU" dirty="0"/>
              <a:t>сумм резерва по понесенным расходам, по которым на отчетную дату не поступили расчетные документы (на основе оценочных значений</a:t>
            </a:r>
            <a:r>
              <a:rPr lang="ru-RU" dirty="0" smtClean="0"/>
              <a:t>).</a:t>
            </a:r>
          </a:p>
          <a:p>
            <a:endParaRPr lang="ru-RU" dirty="0" smtClean="0"/>
          </a:p>
          <a:p>
            <a:r>
              <a:rPr lang="ru-RU" dirty="0" smtClean="0"/>
              <a:t>-</a:t>
            </a:r>
            <a:r>
              <a:rPr lang="ru-RU" b="1" dirty="0" smtClean="0"/>
              <a:t>начисление </a:t>
            </a:r>
            <a:r>
              <a:rPr lang="ru-RU" b="1" dirty="0"/>
              <a:t>сумм резерва для оплаты обязательств, оспариваемых в судебном </a:t>
            </a:r>
            <a:r>
              <a:rPr lang="ru-RU" b="1" dirty="0" smtClean="0"/>
              <a:t>порядке</a:t>
            </a:r>
            <a:r>
              <a:rPr lang="ru-RU" b="1" dirty="0"/>
              <a:t>.</a:t>
            </a:r>
            <a:endParaRPr lang="ru-RU" b="1" dirty="0" smtClean="0"/>
          </a:p>
          <a:p>
            <a:endParaRPr lang="ru-RU" dirty="0"/>
          </a:p>
        </p:txBody>
      </p:sp>
      <p:sp>
        <p:nvSpPr>
          <p:cNvPr id="4" name="Нижний колонтитул 3"/>
          <p:cNvSpPr>
            <a:spLocks noGrp="1"/>
          </p:cNvSpPr>
          <p:nvPr>
            <p:ph type="ftr" sz="quarter" idx="11"/>
          </p:nvPr>
        </p:nvSpPr>
        <p:spPr>
          <a:xfrm>
            <a:off x="827584" y="6165304"/>
            <a:ext cx="3962400" cy="457200"/>
          </a:xfrm>
        </p:spPr>
        <p:txBody>
          <a:bodyPr/>
          <a:lstStyle/>
          <a:p>
            <a:r>
              <a:rPr lang="en-US" dirty="0" smtClean="0">
                <a:solidFill>
                  <a:srgbClr val="424456"/>
                </a:solidFill>
              </a:rPr>
              <a:t>gosbu.ru</a:t>
            </a:r>
            <a:endParaRPr lang="ru-RU" dirty="0">
              <a:solidFill>
                <a:srgbClr val="424456"/>
              </a:solidFill>
            </a:endParaRPr>
          </a:p>
        </p:txBody>
      </p:sp>
      <p:sp>
        <p:nvSpPr>
          <p:cNvPr id="3" name="Номер слайда 2"/>
          <p:cNvSpPr>
            <a:spLocks noGrp="1"/>
          </p:cNvSpPr>
          <p:nvPr>
            <p:ph type="sldNum" sz="quarter" idx="12"/>
          </p:nvPr>
        </p:nvSpPr>
        <p:spPr/>
        <p:txBody>
          <a:bodyPr/>
          <a:lstStyle/>
          <a:p>
            <a:fld id="{94437DF7-B8B5-4253-B6F2-B41D13C28D78}" type="slidenum">
              <a:rPr lang="ru-RU" smtClean="0"/>
              <a:pPr/>
              <a:t>85</a:t>
            </a:fld>
            <a:endParaRPr lang="ru-RU"/>
          </a:p>
        </p:txBody>
      </p:sp>
      <p:sp>
        <p:nvSpPr>
          <p:cNvPr id="2" name="Заголовок 1"/>
          <p:cNvSpPr>
            <a:spLocks noGrp="1"/>
          </p:cNvSpPr>
          <p:nvPr>
            <p:ph type="title"/>
          </p:nvPr>
        </p:nvSpPr>
        <p:spPr>
          <a:xfrm>
            <a:off x="107504" y="0"/>
            <a:ext cx="8784976" cy="1052736"/>
          </a:xfrm>
        </p:spPr>
        <p:txBody>
          <a:bodyPr>
            <a:noAutofit/>
          </a:bodyPr>
          <a:lstStyle/>
          <a:p>
            <a:pPr algn="ctr"/>
            <a:r>
              <a:rPr lang="ru-RU" sz="1800" b="1" dirty="0">
                <a:latin typeface="Times New Roman" panose="02020603050405020304" pitchFamily="18" charset="0"/>
                <a:cs typeface="Times New Roman" panose="02020603050405020304" pitchFamily="18" charset="0"/>
              </a:rPr>
              <a:t>Письмо МФ РФ </a:t>
            </a:r>
            <a:r>
              <a:rPr lang="ru-RU" sz="1800" b="1" dirty="0">
                <a:solidFill>
                  <a:srgbClr val="FF0000"/>
                </a:solidFill>
                <a:latin typeface="Times New Roman" panose="02020603050405020304" pitchFamily="18" charset="0"/>
                <a:cs typeface="Times New Roman" panose="02020603050405020304" pitchFamily="18" charset="0"/>
              </a:rPr>
              <a:t>от 19.12.2014 </a:t>
            </a:r>
            <a:r>
              <a:rPr lang="ru-RU" sz="1800" b="1" dirty="0">
                <a:latin typeface="Times New Roman" panose="02020603050405020304" pitchFamily="18" charset="0"/>
                <a:cs typeface="Times New Roman" panose="02020603050405020304" pitchFamily="18" charset="0"/>
              </a:rPr>
              <a:t>года </a:t>
            </a:r>
            <a:r>
              <a:rPr lang="ru-RU" sz="1800" b="1" dirty="0">
                <a:solidFill>
                  <a:srgbClr val="FF0000"/>
                </a:solidFill>
                <a:latin typeface="Times New Roman" panose="02020603050405020304" pitchFamily="18" charset="0"/>
                <a:cs typeface="Times New Roman" panose="02020603050405020304" pitchFamily="18" charset="0"/>
              </a:rPr>
              <a:t>№ </a:t>
            </a:r>
            <a:r>
              <a:rPr lang="ru-RU" sz="1800" b="1" dirty="0" smtClean="0">
                <a:solidFill>
                  <a:srgbClr val="FF0000"/>
                </a:solidFill>
                <a:latin typeface="Times New Roman" panose="02020603050405020304" pitchFamily="18" charset="0"/>
                <a:cs typeface="Times New Roman" panose="02020603050405020304" pitchFamily="18" charset="0"/>
              </a:rPr>
              <a:t>02-07-07/66918</a:t>
            </a:r>
            <a:br>
              <a:rPr lang="ru-RU" sz="1800" b="1" dirty="0" smtClean="0">
                <a:solidFill>
                  <a:srgbClr val="FF0000"/>
                </a:solidFill>
                <a:latin typeface="Times New Roman" panose="02020603050405020304" pitchFamily="18" charset="0"/>
                <a:cs typeface="Times New Roman" panose="02020603050405020304" pitchFamily="18" charset="0"/>
              </a:rPr>
            </a:br>
            <a:endParaRPr lang="ru-RU" sz="3200" b="1" dirty="0">
              <a:solidFill>
                <a:schemeClr val="tx1"/>
              </a:solidFill>
            </a:endParaRPr>
          </a:p>
        </p:txBody>
      </p:sp>
    </p:spTree>
    <p:extLst>
      <p:ext uri="{BB962C8B-B14F-4D97-AF65-F5344CB8AC3E}">
        <p14:creationId xmlns:p14="http://schemas.microsoft.com/office/powerpoint/2010/main" val="19584865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107504" y="1268759"/>
          <a:ext cx="9036496" cy="5353744"/>
        </p:xfrm>
        <a:graphic>
          <a:graphicData uri="http://schemas.openxmlformats.org/drawingml/2006/table">
            <a:tbl>
              <a:tblPr firstRow="1" bandRow="1"/>
              <a:tblGrid>
                <a:gridCol w="3816424">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2483768">
                  <a:extLst>
                    <a:ext uri="{9D8B030D-6E8A-4147-A177-3AD203B41FA5}">
                      <a16:colId xmlns:a16="http://schemas.microsoft.com/office/drawing/2014/main" val="20002"/>
                    </a:ext>
                  </a:extLst>
                </a:gridCol>
              </a:tblGrid>
              <a:tr h="1215490">
                <a:tc>
                  <a:txBody>
                    <a:bodyPr/>
                    <a:lstStyle/>
                    <a:p>
                      <a:pPr>
                        <a:lnSpc>
                          <a:spcPct val="107000"/>
                        </a:lnSpc>
                      </a:pPr>
                      <a:endParaRPr lang="ru-RU" sz="900" dirty="0">
                        <a:effectLst/>
                        <a:latin typeface="Calibri" panose="020F0502020204030204" pitchFamily="34"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tc>
                  <a:txBody>
                    <a:bodyPr/>
                    <a:lstStyle/>
                    <a:p>
                      <a:pPr>
                        <a:lnSpc>
                          <a:spcPct val="107000"/>
                        </a:lnSpc>
                        <a:spcAft>
                          <a:spcPts val="0"/>
                        </a:spcAft>
                      </a:pPr>
                      <a:r>
                        <a:rPr lang="ru-RU" sz="2400" b="1" kern="12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ДЕБЕТ</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tc>
                  <a:txBody>
                    <a:bodyPr/>
                    <a:lstStyle/>
                    <a:p>
                      <a:pPr>
                        <a:lnSpc>
                          <a:spcPct val="107000"/>
                        </a:lnSpc>
                        <a:spcAft>
                          <a:spcPts val="0"/>
                        </a:spcAft>
                      </a:pPr>
                      <a:r>
                        <a:rPr lang="ru-RU" sz="2400" b="1" kern="12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КРЕДИТ</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extLst>
                  <a:ext uri="{0D108BD9-81ED-4DB2-BD59-A6C34878D82A}">
                    <a16:rowId xmlns:a16="http://schemas.microsoft.com/office/drawing/2014/main" val="10000"/>
                  </a:ext>
                </a:extLst>
              </a:tr>
              <a:tr h="2069127">
                <a:tc>
                  <a:txBody>
                    <a:bodyPr/>
                    <a:lstStyle/>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Создан резерв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0 109 00 000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0 401 20 200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a:effectLst/>
                          <a:latin typeface="Times New Roman" panose="02020603050405020304" pitchFamily="18" charset="0"/>
                          <a:ea typeface="Times New Roman" panose="02020603050405020304" pitchFamily="18" charset="0"/>
                          <a:cs typeface="Times New Roman" panose="02020603050405020304" pitchFamily="18" charset="0"/>
                        </a:rPr>
                        <a:t>0 401 60 200</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extLst>
                  <a:ext uri="{0D108BD9-81ED-4DB2-BD59-A6C34878D82A}">
                    <a16:rowId xmlns:a16="http://schemas.microsoft.com/office/drawing/2014/main" val="10001"/>
                  </a:ext>
                </a:extLst>
              </a:tr>
              <a:tr h="2069127">
                <a:tc>
                  <a:txBody>
                    <a:bodyPr/>
                    <a:lstStyle/>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Использован резерв</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kern="1200" dirty="0">
                          <a:effectLst/>
                          <a:latin typeface="Times New Roman" panose="02020603050405020304" pitchFamily="18" charset="0"/>
                          <a:ea typeface="Times New Roman" panose="02020603050405020304" pitchFamily="18" charset="0"/>
                          <a:cs typeface="Times New Roman" panose="02020603050405020304" pitchFamily="18" charset="0"/>
                        </a:rPr>
                        <a:t>0 401 60 200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0 302 00 000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0 303 00 000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extLst>
                  <a:ext uri="{0D108BD9-81ED-4DB2-BD59-A6C34878D82A}">
                    <a16:rowId xmlns:a16="http://schemas.microsoft.com/office/drawing/2014/main" val="10002"/>
                  </a:ext>
                </a:extLst>
              </a:tr>
            </a:tbl>
          </a:graphicData>
        </a:graphic>
      </p:graphicFrame>
      <p:sp>
        <p:nvSpPr>
          <p:cNvPr id="4" name="Нижний колонтитул 3"/>
          <p:cNvSpPr>
            <a:spLocks noGrp="1"/>
          </p:cNvSpPr>
          <p:nvPr>
            <p:ph type="ftr" sz="quarter" idx="11"/>
          </p:nvPr>
        </p:nvSpPr>
        <p:spPr>
          <a:xfrm>
            <a:off x="827584" y="6165304"/>
            <a:ext cx="3962400" cy="457200"/>
          </a:xfrm>
        </p:spPr>
        <p:txBody>
          <a:bodyPr/>
          <a:lstStyle/>
          <a:p>
            <a:r>
              <a:rPr lang="en-US" dirty="0" smtClean="0">
                <a:solidFill>
                  <a:srgbClr val="424456"/>
                </a:solidFill>
              </a:rPr>
              <a:t>gosbu.ru</a:t>
            </a:r>
            <a:endParaRPr lang="ru-RU" dirty="0">
              <a:solidFill>
                <a:srgbClr val="424456"/>
              </a:solidFill>
            </a:endParaRPr>
          </a:p>
        </p:txBody>
      </p:sp>
      <p:sp>
        <p:nvSpPr>
          <p:cNvPr id="3" name="Номер слайда 2"/>
          <p:cNvSpPr>
            <a:spLocks noGrp="1"/>
          </p:cNvSpPr>
          <p:nvPr>
            <p:ph type="sldNum" sz="quarter" idx="12"/>
          </p:nvPr>
        </p:nvSpPr>
        <p:spPr/>
        <p:txBody>
          <a:bodyPr/>
          <a:lstStyle/>
          <a:p>
            <a:fld id="{94437DF7-B8B5-4253-B6F2-B41D13C28D78}" type="slidenum">
              <a:rPr lang="ru-RU" smtClean="0"/>
              <a:pPr/>
              <a:t>86</a:t>
            </a:fld>
            <a:endParaRPr lang="ru-RU"/>
          </a:p>
        </p:txBody>
      </p:sp>
      <p:sp>
        <p:nvSpPr>
          <p:cNvPr id="2" name="Заголовок 1"/>
          <p:cNvSpPr>
            <a:spLocks noGrp="1"/>
          </p:cNvSpPr>
          <p:nvPr>
            <p:ph type="title"/>
          </p:nvPr>
        </p:nvSpPr>
        <p:spPr>
          <a:xfrm>
            <a:off x="107504" y="0"/>
            <a:ext cx="8784976" cy="1052736"/>
          </a:xfrm>
        </p:spPr>
        <p:txBody>
          <a:bodyPr>
            <a:noAutofit/>
          </a:bodyPr>
          <a:lstStyle/>
          <a:p>
            <a:pPr algn="ctr"/>
            <a:r>
              <a:rPr lang="ru-RU" sz="2800" b="1" dirty="0" smtClean="0"/>
              <a:t>Письмо </a:t>
            </a:r>
            <a:r>
              <a:rPr lang="ru-RU" sz="2800" b="1" dirty="0"/>
              <a:t>МФ РФ от 20.05.2015 г. № 02-07-07/28998 </a:t>
            </a:r>
            <a:endParaRPr lang="ru-RU" sz="4400" b="1" dirty="0">
              <a:solidFill>
                <a:schemeClr val="tx1"/>
              </a:solidFill>
            </a:endParaRPr>
          </a:p>
        </p:txBody>
      </p:sp>
    </p:spTree>
    <p:extLst>
      <p:ext uri="{BB962C8B-B14F-4D97-AF65-F5344CB8AC3E}">
        <p14:creationId xmlns:p14="http://schemas.microsoft.com/office/powerpoint/2010/main" val="42745637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nvPr>
        </p:nvGraphicFramePr>
        <p:xfrm>
          <a:off x="107504" y="1268759"/>
          <a:ext cx="9036496" cy="6014713"/>
        </p:xfrm>
        <a:graphic>
          <a:graphicData uri="http://schemas.openxmlformats.org/drawingml/2006/table">
            <a:tbl>
              <a:tblPr firstRow="1" bandRow="1"/>
              <a:tblGrid>
                <a:gridCol w="3816424">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2483768">
                  <a:extLst>
                    <a:ext uri="{9D8B030D-6E8A-4147-A177-3AD203B41FA5}">
                      <a16:colId xmlns:a16="http://schemas.microsoft.com/office/drawing/2014/main" val="20002"/>
                    </a:ext>
                  </a:extLst>
                </a:gridCol>
              </a:tblGrid>
              <a:tr h="576065">
                <a:tc>
                  <a:txBody>
                    <a:bodyPr/>
                    <a:lstStyle/>
                    <a:p>
                      <a:pPr>
                        <a:lnSpc>
                          <a:spcPct val="107000"/>
                        </a:lnSpc>
                      </a:pPr>
                      <a:endParaRPr lang="ru-RU" sz="900" dirty="0">
                        <a:effectLst/>
                        <a:latin typeface="Calibri" panose="020F0502020204030204" pitchFamily="34"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tc>
                  <a:txBody>
                    <a:bodyPr/>
                    <a:lstStyle/>
                    <a:p>
                      <a:pPr>
                        <a:lnSpc>
                          <a:spcPct val="107000"/>
                        </a:lnSpc>
                        <a:spcAft>
                          <a:spcPts val="0"/>
                        </a:spcAft>
                      </a:pPr>
                      <a:r>
                        <a:rPr lang="ru-RU" sz="2400" b="1" kern="12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ДЕБЕТ</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tc>
                  <a:txBody>
                    <a:bodyPr/>
                    <a:lstStyle/>
                    <a:p>
                      <a:pPr>
                        <a:lnSpc>
                          <a:spcPct val="107000"/>
                        </a:lnSpc>
                        <a:spcAft>
                          <a:spcPts val="0"/>
                        </a:spcAft>
                      </a:pPr>
                      <a:r>
                        <a:rPr lang="ru-RU" sz="2400" b="1" kern="1200">
                          <a:solidFill>
                            <a:srgbClr val="FFFFFF"/>
                          </a:solidFill>
                          <a:effectLst/>
                          <a:latin typeface="Times New Roman" panose="02020603050405020304" pitchFamily="18" charset="0"/>
                          <a:ea typeface="Times New Roman" panose="02020603050405020304" pitchFamily="18" charset="0"/>
                          <a:cs typeface="Times New Roman" panose="02020603050405020304" pitchFamily="18" charset="0"/>
                        </a:rPr>
                        <a:t>КРЕДИТ</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3548A"/>
                    </a:solidFill>
                  </a:tcPr>
                </a:tc>
                <a:extLst>
                  <a:ext uri="{0D108BD9-81ED-4DB2-BD59-A6C34878D82A}">
                    <a16:rowId xmlns:a16="http://schemas.microsoft.com/office/drawing/2014/main" val="10000"/>
                  </a:ext>
                </a:extLst>
              </a:tr>
              <a:tr h="2069127">
                <a:tc>
                  <a:txBody>
                    <a:bodyPr/>
                    <a:lstStyle/>
                    <a:p>
                      <a:pPr>
                        <a:lnSpc>
                          <a:spcPct val="107000"/>
                        </a:lnSpc>
                        <a:spcAft>
                          <a:spcPts val="0"/>
                        </a:spcAft>
                      </a:pPr>
                      <a:r>
                        <a:rPr lang="ru-RU" sz="2400" b="1" dirty="0">
                          <a:effectLst/>
                          <a:latin typeface="Times New Roman" panose="02020603050405020304" pitchFamily="18" charset="0"/>
                          <a:ea typeface="Times New Roman" panose="02020603050405020304" pitchFamily="18" charset="0"/>
                          <a:cs typeface="Times New Roman" panose="02020603050405020304" pitchFamily="18" charset="0"/>
                        </a:rPr>
                        <a:t>Использован </a:t>
                      </a: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резерв (начислены отпускные</a:t>
                      </a:r>
                      <a:r>
                        <a:rPr lang="ru-RU" sz="2400" b="1"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за счет резерва </a:t>
                      </a:r>
                    </a:p>
                    <a:p>
                      <a:pPr>
                        <a:lnSpc>
                          <a:spcPct val="107000"/>
                        </a:lnSpc>
                        <a:spcAft>
                          <a:spcPts val="0"/>
                        </a:spcAft>
                      </a:pPr>
                      <a:r>
                        <a:rPr lang="ru-RU" sz="2400" b="1"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на сумму </a:t>
                      </a:r>
                      <a:r>
                        <a:rPr lang="ru-RU" sz="2800" b="1"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50 тыс. руб</a:t>
                      </a:r>
                      <a:r>
                        <a:rPr lang="ru-RU" sz="2400" b="1"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0"/>
                        </a:spcAft>
                      </a:pPr>
                      <a:endPar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ru-RU" sz="2400" b="1" dirty="0" err="1" smtClean="0">
                          <a:effectLst/>
                          <a:latin typeface="Times New Roman" panose="02020603050405020304" pitchFamily="18" charset="0"/>
                          <a:ea typeface="Calibri" panose="020F0502020204030204" pitchFamily="34" charset="0"/>
                          <a:cs typeface="Times New Roman" panose="02020603050405020304" pitchFamily="18" charset="0"/>
                        </a:rPr>
                        <a:t>Сторно</a:t>
                      </a:r>
                      <a:r>
                        <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rPr>
                        <a:t> на сумму использованного резерва</a:t>
                      </a:r>
                    </a:p>
                    <a:p>
                      <a:pPr>
                        <a:lnSpc>
                          <a:spcPct val="107000"/>
                        </a:lnSpc>
                        <a:spcAft>
                          <a:spcPts val="0"/>
                        </a:spcAft>
                      </a:pPr>
                      <a:r>
                        <a:rPr lang="ru-RU" sz="2800" b="1" dirty="0" smtClean="0">
                          <a:effectLst/>
                          <a:latin typeface="Calibri" panose="020F0502020204030204" pitchFamily="34" charset="0"/>
                          <a:ea typeface="Calibri" panose="020F0502020204030204" pitchFamily="34" charset="0"/>
                          <a:cs typeface="Times New Roman" panose="02020603050405020304" pitchFamily="18" charset="0"/>
                        </a:rPr>
                        <a:t>50 тыс. руб.</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kern="1200" dirty="0">
                          <a:effectLst/>
                          <a:latin typeface="Times New Roman" panose="02020603050405020304" pitchFamily="18" charset="0"/>
                          <a:ea typeface="Times New Roman" panose="02020603050405020304" pitchFamily="18" charset="0"/>
                          <a:cs typeface="Times New Roman" panose="02020603050405020304" pitchFamily="18" charset="0"/>
                        </a:rPr>
                        <a:t>0 401 60 </a:t>
                      </a:r>
                      <a:r>
                        <a:rPr lang="ru-RU" sz="3200" b="1" kern="1200" dirty="0" smtClean="0">
                          <a:effectLst/>
                          <a:latin typeface="Times New Roman" panose="02020603050405020304" pitchFamily="18" charset="0"/>
                          <a:ea typeface="Times New Roman" panose="02020603050405020304" pitchFamily="18" charset="0"/>
                          <a:cs typeface="Times New Roman" panose="02020603050405020304" pitchFamily="18" charset="0"/>
                        </a:rPr>
                        <a:t>200</a:t>
                      </a:r>
                    </a:p>
                    <a:p>
                      <a:pPr>
                        <a:lnSpc>
                          <a:spcPct val="107000"/>
                        </a:lnSpc>
                        <a:spcAft>
                          <a:spcPts val="0"/>
                        </a:spcAft>
                      </a:pPr>
                      <a:endParaRPr lang="ru-RU" sz="3200" b="1" kern="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3200" b="1" kern="12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endParaRPr lang="ru-RU" sz="3200" b="1" kern="12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3200" b="1" kern="1200" dirty="0" smtClean="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0 506 90 200</a:t>
                      </a:r>
                    </a:p>
                    <a:p>
                      <a:pPr>
                        <a:lnSpc>
                          <a:spcPct val="107000"/>
                        </a:lnSpc>
                        <a:spcAft>
                          <a:spcPts val="0"/>
                        </a:spcAft>
                      </a:pP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tc>
                  <a:txBody>
                    <a:bodyPr/>
                    <a:lstStyle/>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0 302 00 000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ru-RU" sz="3200" b="1" dirty="0">
                          <a:effectLst/>
                          <a:latin typeface="Times New Roman" panose="02020603050405020304" pitchFamily="18" charset="0"/>
                          <a:ea typeface="Times New Roman" panose="02020603050405020304" pitchFamily="18" charset="0"/>
                          <a:cs typeface="Times New Roman" panose="02020603050405020304" pitchFamily="18" charset="0"/>
                        </a:rPr>
                        <a:t>0 303 00 </a:t>
                      </a:r>
                      <a:r>
                        <a:rPr lang="ru-RU" sz="3200" b="1" dirty="0" smtClean="0">
                          <a:effectLst/>
                          <a:latin typeface="Times New Roman" panose="02020603050405020304" pitchFamily="18" charset="0"/>
                          <a:ea typeface="Times New Roman" panose="02020603050405020304" pitchFamily="18" charset="0"/>
                          <a:cs typeface="Times New Roman" panose="02020603050405020304" pitchFamily="18" charset="0"/>
                        </a:rPr>
                        <a:t>000</a:t>
                      </a:r>
                    </a:p>
                    <a:p>
                      <a:pPr>
                        <a:lnSpc>
                          <a:spcPct val="107000"/>
                        </a:lnSpc>
                        <a:spcAft>
                          <a:spcPts val="0"/>
                        </a:spcAft>
                      </a:pPr>
                      <a:endParaRPr lang="ru-RU" sz="3200" b="1"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endParaRPr lang="ru-RU" sz="3200" b="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0"/>
                        </a:spcAft>
                      </a:pPr>
                      <a:r>
                        <a:rPr lang="ru-RU" sz="3200" b="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0 502 99 000</a:t>
                      </a:r>
                    </a:p>
                    <a:p>
                      <a:pPr>
                        <a:lnSpc>
                          <a:spcPct val="107000"/>
                        </a:lnSpc>
                        <a:spcAft>
                          <a:spcPts val="0"/>
                        </a:spcAft>
                      </a:pP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1D1DA"/>
                    </a:solidFill>
                  </a:tcPr>
                </a:tc>
                <a:extLst>
                  <a:ext uri="{0D108BD9-81ED-4DB2-BD59-A6C34878D82A}">
                    <a16:rowId xmlns:a16="http://schemas.microsoft.com/office/drawing/2014/main" val="10001"/>
                  </a:ext>
                </a:extLst>
              </a:tr>
              <a:tr h="2069127">
                <a:tc>
                  <a:txBody>
                    <a:bodyPr/>
                    <a:lstStyle/>
                    <a:p>
                      <a:pPr>
                        <a:lnSpc>
                          <a:spcPct val="107000"/>
                        </a:lnSpc>
                        <a:spcAft>
                          <a:spcPts val="0"/>
                        </a:spcAft>
                      </a:pPr>
                      <a:r>
                        <a:rPr lang="ru-RU" sz="2400" b="1" dirty="0" smtClean="0">
                          <a:effectLst/>
                          <a:latin typeface="Calibri" panose="020F0502020204030204" pitchFamily="34" charset="0"/>
                          <a:ea typeface="Calibri" panose="020F0502020204030204" pitchFamily="34" charset="0"/>
                          <a:cs typeface="Times New Roman" panose="02020603050405020304" pitchFamily="18" charset="0"/>
                        </a:rPr>
                        <a:t>Использован резерв (начислены отпускные за счет резерва)</a:t>
                      </a:r>
                    </a:p>
                    <a:p>
                      <a:pPr>
                        <a:lnSpc>
                          <a:spcPct val="107000"/>
                        </a:lnSpc>
                        <a:spcAft>
                          <a:spcPts val="0"/>
                        </a:spcAft>
                      </a:pPr>
                      <a:r>
                        <a:rPr lang="ru-RU" sz="2800" b="1" dirty="0" smtClean="0">
                          <a:effectLst/>
                          <a:latin typeface="Calibri" panose="020F0502020204030204" pitchFamily="34" charset="0"/>
                          <a:ea typeface="Calibri" panose="020F0502020204030204" pitchFamily="34" charset="0"/>
                          <a:cs typeface="Times New Roman" panose="02020603050405020304" pitchFamily="18" charset="0"/>
                        </a:rPr>
                        <a:t>50 тыс. руб.</a:t>
                      </a:r>
                    </a:p>
                    <a:p>
                      <a:pPr>
                        <a:lnSpc>
                          <a:spcPct val="107000"/>
                        </a:lnSpc>
                        <a:spcAft>
                          <a:spcPts val="0"/>
                        </a:spcAft>
                      </a:pPr>
                      <a:endParaRPr lang="ru-RU" sz="2400" b="1"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77724" marR="77724" marT="38862" marB="38862">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c>
                  <a:txBody>
                    <a:bodyPr/>
                    <a:lstStyle/>
                    <a:p>
                      <a:pPr algn="ctr">
                        <a:lnSpc>
                          <a:spcPct val="107000"/>
                        </a:lnSpc>
                        <a:spcAft>
                          <a:spcPts val="0"/>
                        </a:spcAft>
                      </a:pPr>
                      <a:r>
                        <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0 506 10 200</a:t>
                      </a:r>
                    </a:p>
                    <a:p>
                      <a:pPr algn="ctr">
                        <a:lnSpc>
                          <a:spcPct val="107000"/>
                        </a:lnSpc>
                        <a:spcAft>
                          <a:spcPts val="0"/>
                        </a:spcAft>
                      </a:pPr>
                      <a:endPar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0 502 11 200</a:t>
                      </a:r>
                    </a:p>
                    <a:p>
                      <a:pPr algn="ctr">
                        <a:lnSpc>
                          <a:spcPct val="107000"/>
                        </a:lnSpc>
                        <a:spcAft>
                          <a:spcPts val="0"/>
                        </a:spcAft>
                      </a:pPr>
                      <a:endPar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tc>
                  <a:txBody>
                    <a:bodyPr/>
                    <a:lstStyle/>
                    <a:p>
                      <a:pPr algn="ctr">
                        <a:lnSpc>
                          <a:spcPct val="107000"/>
                        </a:lnSpc>
                        <a:spcAft>
                          <a:spcPts val="0"/>
                        </a:spcAft>
                      </a:pPr>
                      <a:r>
                        <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0 502 11 200</a:t>
                      </a:r>
                    </a:p>
                    <a:p>
                      <a:pPr algn="ctr">
                        <a:lnSpc>
                          <a:spcPct val="107000"/>
                        </a:lnSpc>
                        <a:spcAft>
                          <a:spcPts val="0"/>
                        </a:spcAft>
                      </a:pPr>
                      <a:endPar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ru-RU" sz="3200" b="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0 502 12 200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1D1DA"/>
                    </a:solidFill>
                  </a:tcPr>
                </a:tc>
                <a:extLst>
                  <a:ext uri="{0D108BD9-81ED-4DB2-BD59-A6C34878D82A}">
                    <a16:rowId xmlns:a16="http://schemas.microsoft.com/office/drawing/2014/main" val="10002"/>
                  </a:ext>
                </a:extLst>
              </a:tr>
            </a:tbl>
          </a:graphicData>
        </a:graphic>
      </p:graphicFrame>
      <p:sp>
        <p:nvSpPr>
          <p:cNvPr id="4" name="Нижний колонтитул 3"/>
          <p:cNvSpPr>
            <a:spLocks noGrp="1"/>
          </p:cNvSpPr>
          <p:nvPr>
            <p:ph type="ftr" sz="quarter" idx="11"/>
          </p:nvPr>
        </p:nvSpPr>
        <p:spPr>
          <a:xfrm>
            <a:off x="827584" y="6165304"/>
            <a:ext cx="3962400" cy="457200"/>
          </a:xfrm>
        </p:spPr>
        <p:txBody>
          <a:bodyPr/>
          <a:lstStyle/>
          <a:p>
            <a:r>
              <a:rPr lang="en-US" dirty="0" smtClean="0">
                <a:solidFill>
                  <a:srgbClr val="424456"/>
                </a:solidFill>
              </a:rPr>
              <a:t>gosbu.ru</a:t>
            </a:r>
            <a:endParaRPr lang="ru-RU" dirty="0">
              <a:solidFill>
                <a:srgbClr val="424456"/>
              </a:solidFill>
            </a:endParaRPr>
          </a:p>
        </p:txBody>
      </p:sp>
      <p:sp>
        <p:nvSpPr>
          <p:cNvPr id="2" name="Заголовок 1"/>
          <p:cNvSpPr>
            <a:spLocks noGrp="1"/>
          </p:cNvSpPr>
          <p:nvPr>
            <p:ph type="title"/>
          </p:nvPr>
        </p:nvSpPr>
        <p:spPr>
          <a:xfrm>
            <a:off x="107504" y="0"/>
            <a:ext cx="8784976" cy="1052736"/>
          </a:xfrm>
        </p:spPr>
        <p:txBody>
          <a:bodyPr>
            <a:noAutofit/>
          </a:bodyPr>
          <a:lstStyle/>
          <a:p>
            <a:pPr algn="ctr"/>
            <a:r>
              <a:rPr lang="ru-RU" sz="3200" b="1" dirty="0" smtClean="0">
                <a:latin typeface="Times New Roman" panose="02020603050405020304" pitchFamily="18" charset="0"/>
                <a:cs typeface="Times New Roman" panose="02020603050405020304" pitchFamily="18" charset="0"/>
              </a:rPr>
              <a:t>РЕЗЕРВЫ предстоящих расходов – БУ,АУ</a:t>
            </a:r>
            <a:endParaRPr lang="ru-RU" sz="4800" b="1" dirty="0">
              <a:solidFill>
                <a:schemeClr val="tx1"/>
              </a:solidFill>
            </a:endParaRPr>
          </a:p>
        </p:txBody>
      </p:sp>
    </p:spTree>
    <p:extLst>
      <p:ext uri="{BB962C8B-B14F-4D97-AF65-F5344CB8AC3E}">
        <p14:creationId xmlns:p14="http://schemas.microsoft.com/office/powerpoint/2010/main" val="3463599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idx="1"/>
            <p:extLst>
              <p:ext uri="{D42A27DB-BD31-4B8C-83A1-F6EECF244321}">
                <p14:modId xmlns:p14="http://schemas.microsoft.com/office/powerpoint/2010/main" val="616811622"/>
              </p:ext>
            </p:extLst>
          </p:nvPr>
        </p:nvGraphicFramePr>
        <p:xfrm>
          <a:off x="107950" y="188642"/>
          <a:ext cx="8856538" cy="6326438"/>
        </p:xfrm>
        <a:graphic>
          <a:graphicData uri="http://schemas.openxmlformats.org/drawingml/2006/table">
            <a:tbl>
              <a:tblPr firstRow="1" bandRow="1">
                <a:tableStyleId>{5C22544A-7EE6-4342-B048-85BDC9FD1C3A}</a:tableStyleId>
              </a:tblPr>
              <a:tblGrid>
                <a:gridCol w="8856538">
                  <a:extLst>
                    <a:ext uri="{9D8B030D-6E8A-4147-A177-3AD203B41FA5}">
                      <a16:colId xmlns:a16="http://schemas.microsoft.com/office/drawing/2014/main" val="20000"/>
                    </a:ext>
                  </a:extLst>
                </a:gridCol>
              </a:tblGrid>
              <a:tr h="1152126">
                <a:tc>
                  <a:txBody>
                    <a:bodyPr/>
                    <a:lstStyle/>
                    <a:p>
                      <a:pPr algn="ctr"/>
                      <a:r>
                        <a:rPr lang="ru-RU" sz="3200" dirty="0" smtClean="0"/>
                        <a:t>Дебиторская задолженность</a:t>
                      </a:r>
                      <a:endParaRPr lang="ru-RU" sz="3200" dirty="0"/>
                    </a:p>
                  </a:txBody>
                  <a:tcPr/>
                </a:tc>
                <a:extLst>
                  <a:ext uri="{0D108BD9-81ED-4DB2-BD59-A6C34878D82A}">
                    <a16:rowId xmlns:a16="http://schemas.microsoft.com/office/drawing/2014/main" val="10000"/>
                  </a:ext>
                </a:extLst>
              </a:tr>
              <a:tr h="1810129">
                <a:tc>
                  <a:txBody>
                    <a:bodyPr/>
                    <a:lstStyle/>
                    <a:p>
                      <a:pPr algn="ctr"/>
                      <a:r>
                        <a:rPr lang="ru-RU" sz="2400" b="1" dirty="0" smtClean="0"/>
                        <a:t>Учитывается на </a:t>
                      </a:r>
                      <a:r>
                        <a:rPr lang="ru-RU" sz="2400" b="1" u="sng" dirty="0" smtClean="0"/>
                        <a:t>балансовых счетах </a:t>
                      </a:r>
                    </a:p>
                    <a:p>
                      <a:pPr algn="ctr"/>
                      <a:r>
                        <a:rPr lang="ru-RU" sz="2400" b="1" dirty="0" smtClean="0"/>
                        <a:t>до момента признания ее </a:t>
                      </a:r>
                      <a:r>
                        <a:rPr lang="ru-RU" sz="2400" b="1" u="sng" dirty="0" smtClean="0"/>
                        <a:t>безнадежной , нереальной  ко взысканию в  </a:t>
                      </a:r>
                    </a:p>
                    <a:p>
                      <a:pPr algn="ctr"/>
                      <a:r>
                        <a:rPr lang="ru-RU" sz="2400" b="1" dirty="0" smtClean="0"/>
                        <a:t>Порядке установленном бюджетным законодательством</a:t>
                      </a:r>
                      <a:endParaRPr lang="ru-RU" sz="2400" b="1" dirty="0"/>
                    </a:p>
                  </a:txBody>
                  <a:tcPr/>
                </a:tc>
                <a:extLst>
                  <a:ext uri="{0D108BD9-81ED-4DB2-BD59-A6C34878D82A}">
                    <a16:rowId xmlns:a16="http://schemas.microsoft.com/office/drawing/2014/main" val="10001"/>
                  </a:ext>
                </a:extLst>
              </a:tr>
              <a:tr h="1718263">
                <a:tc>
                  <a:txBody>
                    <a:bodyPr/>
                    <a:lstStyle/>
                    <a:p>
                      <a:pPr algn="ctr"/>
                      <a:endParaRPr lang="ru-RU" sz="2400" b="1" u="none" dirty="0" smtClean="0"/>
                    </a:p>
                    <a:p>
                      <a:pPr algn="ctr"/>
                      <a:r>
                        <a:rPr lang="ru-RU" sz="2400" b="1" u="none" dirty="0" smtClean="0"/>
                        <a:t>По результатам инвентаризации Нереальная ко взысканию  задолженность – списывается с баланса и приходуется на </a:t>
                      </a:r>
                      <a:r>
                        <a:rPr lang="ru-RU" sz="2400" b="1" u="none" dirty="0" err="1" smtClean="0"/>
                        <a:t>забалансовый</a:t>
                      </a:r>
                      <a:r>
                        <a:rPr lang="ru-RU" sz="2400" b="1" u="none" dirty="0" smtClean="0"/>
                        <a:t> счет 04</a:t>
                      </a:r>
                      <a:endParaRPr lang="ru-RU" sz="2400" b="1" u="none" dirty="0"/>
                    </a:p>
                  </a:txBody>
                  <a:tcPr>
                    <a:solidFill>
                      <a:schemeClr val="accent4">
                        <a:lumMod val="60000"/>
                        <a:lumOff val="40000"/>
                      </a:schemeClr>
                    </a:solidFill>
                  </a:tcPr>
                </a:tc>
                <a:extLst>
                  <a:ext uri="{0D108BD9-81ED-4DB2-BD59-A6C34878D82A}">
                    <a16:rowId xmlns:a16="http://schemas.microsoft.com/office/drawing/2014/main" val="10002"/>
                  </a:ext>
                </a:extLst>
              </a:tr>
              <a:tr h="1398780">
                <a:tc>
                  <a:txBody>
                    <a:bodyPr/>
                    <a:lstStyle/>
                    <a:p>
                      <a:pPr algn="ctr"/>
                      <a:endParaRPr lang="ru-RU" b="1" u="sng" dirty="0" smtClean="0">
                        <a:solidFill>
                          <a:srgbClr val="FF0000"/>
                        </a:solidFill>
                      </a:endParaRPr>
                    </a:p>
                    <a:p>
                      <a:pPr algn="ctr"/>
                      <a:r>
                        <a:rPr lang="ru-RU" sz="2800" b="1" u="none" dirty="0" smtClean="0">
                          <a:solidFill>
                            <a:srgbClr val="FF0000"/>
                          </a:solidFill>
                        </a:rPr>
                        <a:t>Учет</a:t>
                      </a:r>
                      <a:r>
                        <a:rPr lang="ru-RU" sz="2800" b="1" u="none" baseline="0" dirty="0" smtClean="0">
                          <a:solidFill>
                            <a:srgbClr val="FF0000"/>
                          </a:solidFill>
                        </a:rPr>
                        <a:t> на счете 04 в течении </a:t>
                      </a:r>
                      <a:r>
                        <a:rPr lang="ru-RU" sz="2800" b="1" u="sng" baseline="0" dirty="0" smtClean="0">
                          <a:solidFill>
                            <a:srgbClr val="FF0000"/>
                          </a:solidFill>
                        </a:rPr>
                        <a:t>срока возможного возобновления </a:t>
                      </a:r>
                      <a:r>
                        <a:rPr lang="ru-RU" sz="2800" b="1" u="none" baseline="0" dirty="0" smtClean="0">
                          <a:solidFill>
                            <a:srgbClr val="FF0000"/>
                          </a:solidFill>
                        </a:rPr>
                        <a:t>согласно законодательства РФ процедуры взыскания задолженности.</a:t>
                      </a:r>
                      <a:endParaRPr lang="ru-RU" sz="2800" b="1" u="none" dirty="0">
                        <a:solidFill>
                          <a:srgbClr val="FF0000"/>
                        </a:solidFill>
                      </a:endParaRPr>
                    </a:p>
                  </a:txBody>
                  <a:tcPr/>
                </a:tc>
                <a:extLst>
                  <a:ext uri="{0D108BD9-81ED-4DB2-BD59-A6C34878D82A}">
                    <a16:rowId xmlns:a16="http://schemas.microsoft.com/office/drawing/2014/main" val="10003"/>
                  </a:ext>
                </a:extLst>
              </a:tr>
            </a:tbl>
          </a:graphicData>
        </a:graphic>
      </p:graphicFrame>
      <p:sp>
        <p:nvSpPr>
          <p:cNvPr id="3" name="Нижний колонтитул 2"/>
          <p:cNvSpPr>
            <a:spLocks noGrp="1"/>
          </p:cNvSpPr>
          <p:nvPr>
            <p:ph type="ftr" sz="quarter" idx="11"/>
          </p:nvPr>
        </p:nvSpPr>
        <p:spPr/>
        <p:txBody>
          <a:bodyPr/>
          <a:lstStyle/>
          <a:p>
            <a:r>
              <a:rPr lang="en-US" smtClean="0"/>
              <a:t>gosbu.ru</a:t>
            </a:r>
            <a:endParaRPr lang="ru-RU"/>
          </a:p>
        </p:txBody>
      </p:sp>
    </p:spTree>
    <p:extLst>
      <p:ext uri="{BB962C8B-B14F-4D97-AF65-F5344CB8AC3E}">
        <p14:creationId xmlns:p14="http://schemas.microsoft.com/office/powerpoint/2010/main" val="31313805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stretch>
            <a:fillRect/>
          </a:stretch>
        </p:blipFill>
        <p:spPr>
          <a:xfrm>
            <a:off x="179388" y="1"/>
            <a:ext cx="8640762" cy="4221088"/>
          </a:xfrm>
          <a:prstGeom prst="rect">
            <a:avLst/>
          </a:prstGeom>
        </p:spPr>
      </p:pic>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Скругленный прямоугольник 3"/>
          <p:cNvSpPr/>
          <p:nvPr/>
        </p:nvSpPr>
        <p:spPr>
          <a:xfrm>
            <a:off x="683568" y="5301208"/>
            <a:ext cx="6120680"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На начало 2016 года все остатки по сч.20822,26 свести к нулю…</a:t>
            </a:r>
          </a:p>
          <a:p>
            <a:pPr algn="ctr"/>
            <a:r>
              <a:rPr lang="ru-RU" dirty="0" smtClean="0"/>
              <a:t>(на один КВР перейдут все расходы в 16 году и на счет 20812)</a:t>
            </a:r>
            <a:endParaRPr lang="ru-RU" dirty="0"/>
          </a:p>
        </p:txBody>
      </p:sp>
    </p:spTree>
    <p:extLst>
      <p:ext uri="{BB962C8B-B14F-4D97-AF65-F5344CB8AC3E}">
        <p14:creationId xmlns:p14="http://schemas.microsoft.com/office/powerpoint/2010/main" val="2189141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7344815" cy="648072"/>
          </a:xfrm>
        </p:spPr>
        <p:txBody>
          <a:bodyPr>
            <a:noAutofit/>
          </a:bodyPr>
          <a:lstStyle/>
          <a:p>
            <a:r>
              <a:rPr lang="ru-RU" sz="2400" b="1" dirty="0" smtClean="0">
                <a:solidFill>
                  <a:schemeClr val="accent5">
                    <a:lumMod val="75000"/>
                  </a:schemeClr>
                </a:solidFill>
              </a:rPr>
              <a:t>Основные правила для применения новых КВР</a:t>
            </a:r>
            <a:r>
              <a:rPr lang="ru-RU" sz="3200" b="1" dirty="0" smtClean="0">
                <a:solidFill>
                  <a:schemeClr val="accent5">
                    <a:lumMod val="75000"/>
                  </a:schemeClr>
                </a:solidFill>
              </a:rPr>
              <a:t/>
            </a:r>
            <a:br>
              <a:rPr lang="ru-RU" sz="3200" b="1" dirty="0" smtClean="0">
                <a:solidFill>
                  <a:schemeClr val="accent5">
                    <a:lumMod val="75000"/>
                  </a:schemeClr>
                </a:solidFill>
              </a:rPr>
            </a:br>
            <a:endParaRPr lang="ru-RU" sz="3200" dirty="0"/>
          </a:p>
        </p:txBody>
      </p:sp>
      <p:graphicFrame>
        <p:nvGraphicFramePr>
          <p:cNvPr id="4" name="Содержимое 3"/>
          <p:cNvGraphicFramePr>
            <a:graphicFrameLocks noGrp="1"/>
          </p:cNvGraphicFramePr>
          <p:nvPr>
            <p:ph idx="1"/>
          </p:nvPr>
        </p:nvGraphicFramePr>
        <p:xfrm>
          <a:off x="251520" y="981075"/>
          <a:ext cx="7849493" cy="5779391"/>
        </p:xfrm>
        <a:graphic>
          <a:graphicData uri="http://schemas.openxmlformats.org/drawingml/2006/table">
            <a:tbl>
              <a:tblPr firstRow="1" bandRow="1">
                <a:tableStyleId>{5C22544A-7EE6-4342-B048-85BDC9FD1C3A}</a:tableStyleId>
              </a:tblPr>
              <a:tblGrid>
                <a:gridCol w="1760688">
                  <a:extLst>
                    <a:ext uri="{9D8B030D-6E8A-4147-A177-3AD203B41FA5}">
                      <a16:colId xmlns:a16="http://schemas.microsoft.com/office/drawing/2014/main" val="20000"/>
                    </a:ext>
                  </a:extLst>
                </a:gridCol>
                <a:gridCol w="4504008">
                  <a:extLst>
                    <a:ext uri="{9D8B030D-6E8A-4147-A177-3AD203B41FA5}">
                      <a16:colId xmlns:a16="http://schemas.microsoft.com/office/drawing/2014/main" val="20001"/>
                    </a:ext>
                  </a:extLst>
                </a:gridCol>
                <a:gridCol w="1584797">
                  <a:extLst>
                    <a:ext uri="{9D8B030D-6E8A-4147-A177-3AD203B41FA5}">
                      <a16:colId xmlns:a16="http://schemas.microsoft.com/office/drawing/2014/main" val="20002"/>
                    </a:ext>
                  </a:extLst>
                </a:gridCol>
              </a:tblGrid>
              <a:tr h="346662">
                <a:tc>
                  <a:txBody>
                    <a:bodyPr/>
                    <a:lstStyle/>
                    <a:p>
                      <a:r>
                        <a:rPr lang="ru-RU" dirty="0" smtClean="0"/>
                        <a:t>КВР</a:t>
                      </a:r>
                      <a:endParaRPr lang="ru-RU" dirty="0"/>
                    </a:p>
                  </a:txBody>
                  <a:tcPr/>
                </a:tc>
                <a:tc>
                  <a:txBody>
                    <a:bodyPr/>
                    <a:lstStyle/>
                    <a:p>
                      <a:r>
                        <a:rPr lang="ru-RU" dirty="0" smtClean="0"/>
                        <a:t>Затраты</a:t>
                      </a:r>
                      <a:endParaRPr lang="ru-RU" dirty="0"/>
                    </a:p>
                  </a:txBody>
                  <a:tcPr/>
                </a:tc>
                <a:tc>
                  <a:txBody>
                    <a:bodyPr/>
                    <a:lstStyle/>
                    <a:p>
                      <a:r>
                        <a:rPr lang="ru-RU" dirty="0" smtClean="0"/>
                        <a:t>НПА</a:t>
                      </a:r>
                      <a:endParaRPr lang="ru-RU" dirty="0"/>
                    </a:p>
                  </a:txBody>
                  <a:tcPr/>
                </a:tc>
                <a:extLst>
                  <a:ext uri="{0D108BD9-81ED-4DB2-BD59-A6C34878D82A}">
                    <a16:rowId xmlns:a16="http://schemas.microsoft.com/office/drawing/2014/main" val="10000"/>
                  </a:ext>
                </a:extLst>
              </a:tr>
              <a:tr h="5413631">
                <a:tc>
                  <a:txBody>
                    <a:bodyPr/>
                    <a:lstStyle/>
                    <a:p>
                      <a:r>
                        <a:rPr lang="ru-RU" i="1" dirty="0" smtClean="0"/>
                        <a:t>119-Взносы по обязательному социальному страхованию на выплаты по оплате  труда работников и иные выплаты</a:t>
                      </a:r>
                      <a:endParaRPr lang="ru-RU" i="1" dirty="0"/>
                    </a:p>
                  </a:txBody>
                  <a:tcPr/>
                </a:tc>
                <a:tc>
                  <a:txBody>
                    <a:bodyPr/>
                    <a:lstStyle/>
                    <a:p>
                      <a:pPr algn="l"/>
                      <a:r>
                        <a:rPr lang="ru-RU" dirty="0" smtClean="0"/>
                        <a:t>-</a:t>
                      </a:r>
                      <a:r>
                        <a:rPr lang="ru-RU" sz="1400" dirty="0" smtClean="0">
                          <a:solidFill>
                            <a:schemeClr val="accent3">
                              <a:lumMod val="75000"/>
                            </a:schemeClr>
                          </a:solidFill>
                        </a:rPr>
                        <a:t>Взносы</a:t>
                      </a:r>
                      <a:r>
                        <a:rPr lang="ru-RU" sz="1400" baseline="0" dirty="0" smtClean="0">
                          <a:solidFill>
                            <a:schemeClr val="accent3">
                              <a:lumMod val="75000"/>
                            </a:schemeClr>
                          </a:solidFill>
                        </a:rPr>
                        <a:t> ПФР,ФСС и НП,ФФОМС начисленных на КВР 100;</a:t>
                      </a:r>
                    </a:p>
                    <a:p>
                      <a:pPr algn="l"/>
                      <a:r>
                        <a:rPr lang="ru-RU" sz="1400" baseline="0" dirty="0" smtClean="0"/>
                        <a:t> </a:t>
                      </a:r>
                      <a:r>
                        <a:rPr lang="ru-RU" sz="1400" baseline="0" dirty="0" smtClean="0">
                          <a:solidFill>
                            <a:schemeClr val="accent5"/>
                          </a:solidFill>
                        </a:rPr>
                        <a:t>- пособие по беременности и родам,</a:t>
                      </a:r>
                    </a:p>
                    <a:p>
                      <a:pPr algn="l">
                        <a:buFontTx/>
                        <a:buChar char="-"/>
                      </a:pPr>
                      <a:r>
                        <a:rPr lang="ru-RU" sz="1400" baseline="0" dirty="0" smtClean="0">
                          <a:solidFill>
                            <a:schemeClr val="bg2">
                              <a:lumMod val="10000"/>
                            </a:schemeClr>
                          </a:solidFill>
                        </a:rPr>
                        <a:t>единовременное пособие женщинам на ранних сроках беременности; при рождении ребенка и по уходу до 1,5 лет;</a:t>
                      </a:r>
                    </a:p>
                    <a:p>
                      <a:pPr algn="l">
                        <a:buFontTx/>
                        <a:buChar char="-"/>
                      </a:pPr>
                      <a:r>
                        <a:rPr lang="ru-RU" sz="1400" baseline="0" dirty="0" smtClean="0">
                          <a:solidFill>
                            <a:srgbClr val="7030A0"/>
                          </a:solidFill>
                        </a:rPr>
                        <a:t>оплата </a:t>
                      </a:r>
                      <a:r>
                        <a:rPr lang="ru-RU" sz="1400" baseline="0" dirty="0" err="1" smtClean="0">
                          <a:solidFill>
                            <a:srgbClr val="7030A0"/>
                          </a:solidFill>
                        </a:rPr>
                        <a:t>б\л</a:t>
                      </a:r>
                      <a:r>
                        <a:rPr lang="ru-RU" sz="1400" baseline="0" dirty="0" smtClean="0">
                          <a:solidFill>
                            <a:srgbClr val="7030A0"/>
                          </a:solidFill>
                        </a:rPr>
                        <a:t> кроме первых 3-х дней, </a:t>
                      </a:r>
                      <a:r>
                        <a:rPr lang="ru-RU" sz="1400" u="sng" baseline="0" dirty="0" smtClean="0">
                          <a:solidFill>
                            <a:srgbClr val="7030A0"/>
                          </a:solidFill>
                        </a:rPr>
                        <a:t>(в т.ч. подоходного налога);</a:t>
                      </a:r>
                    </a:p>
                    <a:p>
                      <a:pPr algn="l">
                        <a:buFontTx/>
                        <a:buChar char="-"/>
                      </a:pPr>
                      <a:endParaRPr lang="ru-RU" sz="1400" u="sng" baseline="0" dirty="0" smtClean="0">
                        <a:solidFill>
                          <a:srgbClr val="7030A0"/>
                        </a:solidFill>
                      </a:endParaRPr>
                    </a:p>
                    <a:p>
                      <a:pPr algn="l">
                        <a:buFontTx/>
                        <a:buChar char="-"/>
                      </a:pPr>
                      <a:r>
                        <a:rPr lang="ru-RU" sz="1400" u="none" baseline="0" dirty="0" smtClean="0">
                          <a:solidFill>
                            <a:schemeClr val="accent2">
                              <a:lumMod val="75000"/>
                            </a:schemeClr>
                          </a:solidFill>
                        </a:rPr>
                        <a:t>оплата </a:t>
                      </a:r>
                      <a:r>
                        <a:rPr lang="ru-RU" sz="1400" u="none" baseline="0" dirty="0" err="1" smtClean="0">
                          <a:solidFill>
                            <a:schemeClr val="accent2">
                              <a:lumMod val="75000"/>
                            </a:schemeClr>
                          </a:solidFill>
                        </a:rPr>
                        <a:t>доп</a:t>
                      </a:r>
                      <a:r>
                        <a:rPr lang="ru-RU" sz="1400" u="none" baseline="0" dirty="0" smtClean="0">
                          <a:solidFill>
                            <a:schemeClr val="accent2">
                              <a:lumMod val="75000"/>
                            </a:schemeClr>
                          </a:solidFill>
                        </a:rPr>
                        <a:t> 4 </a:t>
                      </a:r>
                      <a:r>
                        <a:rPr lang="ru-RU" sz="1400" u="none" baseline="0" dirty="0" err="1" smtClean="0">
                          <a:solidFill>
                            <a:schemeClr val="accent2">
                              <a:lumMod val="75000"/>
                            </a:schemeClr>
                          </a:solidFill>
                        </a:rPr>
                        <a:t>дн</a:t>
                      </a:r>
                      <a:r>
                        <a:rPr lang="ru-RU" sz="1400" u="none" baseline="0" dirty="0" smtClean="0">
                          <a:solidFill>
                            <a:schemeClr val="accent2">
                              <a:lumMod val="75000"/>
                            </a:schemeClr>
                          </a:solidFill>
                        </a:rPr>
                        <a:t>. отпускных родителю опекуну и т.д.;</a:t>
                      </a:r>
                    </a:p>
                    <a:p>
                      <a:pPr algn="l">
                        <a:buFontTx/>
                        <a:buChar char="-"/>
                      </a:pPr>
                      <a:r>
                        <a:rPr lang="ru-RU" sz="1400" u="none" baseline="0" dirty="0" smtClean="0">
                          <a:solidFill>
                            <a:schemeClr val="accent4">
                              <a:lumMod val="50000"/>
                            </a:schemeClr>
                          </a:solidFill>
                        </a:rPr>
                        <a:t>возмещения стоимости гарантированного перечня услуг по погребению и социальное пособие на погребение</a:t>
                      </a:r>
                      <a:r>
                        <a:rPr lang="ru-RU" sz="1400" u="none" baseline="0" dirty="0" smtClean="0"/>
                        <a:t>;</a:t>
                      </a:r>
                    </a:p>
                    <a:p>
                      <a:pPr algn="l">
                        <a:buFontTx/>
                        <a:buChar char="-"/>
                      </a:pPr>
                      <a:endParaRPr lang="ru-RU" sz="1400" u="none" baseline="0" dirty="0" smtClean="0"/>
                    </a:p>
                    <a:p>
                      <a:pPr algn="l">
                        <a:buFontTx/>
                        <a:buChar char="-"/>
                      </a:pPr>
                      <a:r>
                        <a:rPr lang="ru-RU" sz="1400" u="none" baseline="0" dirty="0" smtClean="0">
                          <a:solidFill>
                            <a:srgbClr val="002060"/>
                          </a:solidFill>
                        </a:rPr>
                        <a:t>расходы на обеспечение мер, направленных на сокращение </a:t>
                      </a:r>
                      <a:r>
                        <a:rPr lang="ru-RU" sz="1400" u="none" baseline="0" dirty="0" err="1" smtClean="0">
                          <a:solidFill>
                            <a:srgbClr val="002060"/>
                          </a:solidFill>
                        </a:rPr>
                        <a:t>произ.травматизма</a:t>
                      </a:r>
                      <a:r>
                        <a:rPr lang="ru-RU" sz="1400" u="none" baseline="0" dirty="0" smtClean="0">
                          <a:solidFill>
                            <a:srgbClr val="002060"/>
                          </a:solidFill>
                        </a:rPr>
                        <a:t> и профзаболеваний работников (приобретение спецодежды) в счет начисленных </a:t>
                      </a:r>
                      <a:r>
                        <a:rPr lang="ru-RU" sz="1400" u="none" baseline="0" dirty="0" err="1" smtClean="0">
                          <a:solidFill>
                            <a:srgbClr val="002060"/>
                          </a:solidFill>
                        </a:rPr>
                        <a:t>страх.взносов</a:t>
                      </a:r>
                      <a:r>
                        <a:rPr lang="ru-RU" sz="1400" u="none" baseline="0" dirty="0" smtClean="0">
                          <a:solidFill>
                            <a:srgbClr val="002060"/>
                          </a:solidFill>
                        </a:rPr>
                        <a:t> от </a:t>
                      </a:r>
                      <a:r>
                        <a:rPr lang="ru-RU" sz="1400" u="none" baseline="0" dirty="0" err="1" smtClean="0">
                          <a:solidFill>
                            <a:srgbClr val="002060"/>
                          </a:solidFill>
                        </a:rPr>
                        <a:t>несч.случаев</a:t>
                      </a:r>
                      <a:r>
                        <a:rPr lang="ru-RU" sz="1400" u="none" baseline="0" dirty="0" smtClean="0">
                          <a:solidFill>
                            <a:srgbClr val="002060"/>
                          </a:solidFill>
                        </a:rPr>
                        <a:t> на </a:t>
                      </a:r>
                      <a:r>
                        <a:rPr lang="ru-RU" sz="1400" u="none" baseline="0" dirty="0" err="1" smtClean="0">
                          <a:solidFill>
                            <a:srgbClr val="002060"/>
                          </a:solidFill>
                        </a:rPr>
                        <a:t>произв-ве</a:t>
                      </a:r>
                      <a:endParaRPr lang="ru-RU" sz="1400" u="none" baseline="0" dirty="0" smtClean="0">
                        <a:solidFill>
                          <a:srgbClr val="002060"/>
                        </a:solidFill>
                      </a:endParaRPr>
                    </a:p>
                    <a:p>
                      <a:pPr algn="l">
                        <a:buFontTx/>
                        <a:buChar char="-"/>
                      </a:pPr>
                      <a:endParaRPr lang="ru-RU" u="none" baseline="0" dirty="0" smtClean="0"/>
                    </a:p>
                    <a:p>
                      <a:pPr algn="l">
                        <a:buFontTx/>
                        <a:buChar char="-"/>
                      </a:pPr>
                      <a:endParaRPr lang="ru-RU" dirty="0"/>
                    </a:p>
                  </a:txBody>
                  <a:tcPr/>
                </a:tc>
                <a:tc>
                  <a:txBody>
                    <a:bodyPr/>
                    <a:lstStyle/>
                    <a:p>
                      <a:pPr algn="ctr"/>
                      <a:r>
                        <a:rPr lang="ru-RU" dirty="0" smtClean="0"/>
                        <a:t>Приказ</a:t>
                      </a:r>
                      <a:r>
                        <a:rPr lang="ru-RU" baseline="0" dirty="0" smtClean="0"/>
                        <a:t> МФ РФ №65н</a:t>
                      </a:r>
                    </a:p>
                    <a:p>
                      <a:pPr algn="ctr"/>
                      <a:r>
                        <a:rPr lang="ru-RU" baseline="0" dirty="0" smtClean="0"/>
                        <a:t>Письмо  МФ РФ от 21.12.15г.</a:t>
                      </a:r>
                    </a:p>
                    <a:p>
                      <a:pPr algn="ctr"/>
                      <a:r>
                        <a:rPr lang="ru-RU" baseline="0" dirty="0" smtClean="0"/>
                        <a:t>№02-05-11\75002</a:t>
                      </a:r>
                    </a:p>
                    <a:p>
                      <a:pPr algn="ctr"/>
                      <a:endParaRPr lang="ru-RU" dirty="0"/>
                    </a:p>
                  </a:txBody>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856984" cy="2002234"/>
          </a:xfrm>
        </p:spPr>
        <p:txBody>
          <a:bodyPr>
            <a:normAutofit fontScale="90000"/>
          </a:bodyPr>
          <a:lstStyle/>
          <a:p>
            <a:pPr marL="0" indent="0"/>
            <a:r>
              <a:rPr lang="ru-RU" sz="2700" dirty="0" smtClean="0">
                <a:solidFill>
                  <a:srgbClr val="002060"/>
                </a:solidFill>
              </a:rPr>
              <a:t>Единый План Счетов  п.366, п.367</a:t>
            </a:r>
            <a:r>
              <a:rPr lang="ru-RU" sz="2700" dirty="0" smtClean="0"/>
              <a:t/>
            </a:r>
            <a:br>
              <a:rPr lang="ru-RU" sz="2700" dirty="0" smtClean="0"/>
            </a:br>
            <a:r>
              <a:rPr lang="ru-RU" sz="2700" dirty="0" smtClean="0">
                <a:solidFill>
                  <a:srgbClr val="FF0000"/>
                </a:solidFill>
              </a:rPr>
              <a:t>Использование  </a:t>
            </a:r>
            <a:r>
              <a:rPr lang="ru-RU" sz="2700" dirty="0" err="1" smtClean="0">
                <a:solidFill>
                  <a:srgbClr val="FF0000"/>
                </a:solidFill>
              </a:rPr>
              <a:t>забалансовых</a:t>
            </a:r>
            <a:r>
              <a:rPr lang="ru-RU" sz="2700" dirty="0" smtClean="0">
                <a:solidFill>
                  <a:srgbClr val="FF0000"/>
                </a:solidFill>
              </a:rPr>
              <a:t> счетов 17,18 к счету  201 34 «Касса», 210 03, 201 01, 201 23.</a:t>
            </a:r>
            <a:br>
              <a:rPr lang="ru-RU" sz="2700" dirty="0" smtClean="0">
                <a:solidFill>
                  <a:srgbClr val="FF0000"/>
                </a:solidFill>
              </a:rPr>
            </a:br>
            <a:r>
              <a:rPr lang="ru-RU" sz="2700" dirty="0" smtClean="0">
                <a:solidFill>
                  <a:srgbClr val="FF0000"/>
                </a:solidFill>
              </a:rPr>
              <a:t/>
            </a:r>
            <a:br>
              <a:rPr lang="ru-RU" sz="2700" dirty="0" smtClean="0">
                <a:solidFill>
                  <a:srgbClr val="FF0000"/>
                </a:solidFill>
              </a:rPr>
            </a:br>
            <a:r>
              <a:rPr lang="ru-RU" sz="2700" b="1" dirty="0" smtClean="0">
                <a:solidFill>
                  <a:srgbClr val="7030A0"/>
                </a:solidFill>
              </a:rPr>
              <a:t>Письмо Минфина России от 26.06.2015 N 02-07-10/37186</a:t>
            </a:r>
            <a:r>
              <a:rPr lang="ru-RU" dirty="0" smtClean="0"/>
              <a:t/>
            </a:r>
            <a:br>
              <a:rPr lang="ru-RU" dirty="0" smtClean="0"/>
            </a:br>
            <a:r>
              <a:rPr lang="ru-RU" b="1" dirty="0" smtClean="0"/>
              <a:t/>
            </a:r>
            <a:br>
              <a:rPr lang="ru-RU" b="1" dirty="0" smtClean="0"/>
            </a:br>
            <a:endParaRPr lang="ru-RU" b="1" dirty="0"/>
          </a:p>
        </p:txBody>
      </p:sp>
      <p:sp>
        <p:nvSpPr>
          <p:cNvPr id="3" name="Нижний колонтитул 2"/>
          <p:cNvSpPr>
            <a:spLocks noGrp="1"/>
          </p:cNvSpPr>
          <p:nvPr>
            <p:ph type="ftr" sz="quarter" idx="11"/>
          </p:nvPr>
        </p:nvSpPr>
        <p:spPr/>
        <p:txBody>
          <a:bodyPr/>
          <a:lstStyle/>
          <a:p>
            <a:r>
              <a:rPr lang="en-US" smtClean="0"/>
              <a:t>gosbu.ru</a:t>
            </a:r>
            <a:endParaRPr lang="ru-RU"/>
          </a:p>
        </p:txBody>
      </p:sp>
      <p:sp>
        <p:nvSpPr>
          <p:cNvPr id="4" name="Объект 3"/>
          <p:cNvSpPr>
            <a:spLocks noGrp="1"/>
          </p:cNvSpPr>
          <p:nvPr>
            <p:ph sz="quarter" idx="1"/>
          </p:nvPr>
        </p:nvSpPr>
        <p:spPr>
          <a:xfrm>
            <a:off x="0" y="2420888"/>
            <a:ext cx="8892480" cy="4208512"/>
          </a:xfrm>
        </p:spPr>
        <p:txBody>
          <a:bodyPr>
            <a:normAutofit fontScale="85000" lnSpcReduction="20000"/>
          </a:bodyPr>
          <a:lstStyle/>
          <a:p>
            <a:endParaRPr lang="ru-RU" dirty="0" smtClean="0"/>
          </a:p>
          <a:p>
            <a:r>
              <a:rPr lang="ru-RU" b="1" dirty="0" smtClean="0"/>
              <a:t>Предназначены </a:t>
            </a:r>
            <a:r>
              <a:rPr lang="ru-RU" b="1" dirty="0"/>
              <a:t>для аналитического учета выплат денежных средств (восстановлений выплат) с банковских счетов субъекта учета, с лицевого счета, открытого ему </a:t>
            </a:r>
            <a:r>
              <a:rPr lang="ru-RU" b="1" dirty="0" smtClean="0"/>
              <a:t>ОФК,ФО, </a:t>
            </a:r>
            <a:r>
              <a:rPr lang="ru-RU" b="1" dirty="0"/>
              <a:t>со счета операций с наличными денежными средствами, а также из кассы субъекта учета.</a:t>
            </a:r>
          </a:p>
          <a:p>
            <a:endParaRPr lang="ru-RU" dirty="0" smtClean="0"/>
          </a:p>
          <a:p>
            <a:r>
              <a:rPr lang="ru-RU" dirty="0" smtClean="0"/>
              <a:t>По </a:t>
            </a:r>
            <a:r>
              <a:rPr lang="ru-RU" dirty="0"/>
              <a:t>завершении текущего финансового года </a:t>
            </a:r>
            <a:r>
              <a:rPr lang="ru-RU" dirty="0" smtClean="0"/>
              <a:t>остатки по счетам на </a:t>
            </a:r>
            <a:r>
              <a:rPr lang="ru-RU" dirty="0"/>
              <a:t>следующий финансовый год не переносятся. </a:t>
            </a:r>
            <a:endParaRPr lang="ru-RU" dirty="0" smtClean="0"/>
          </a:p>
          <a:p>
            <a:endParaRPr lang="ru-RU" dirty="0"/>
          </a:p>
          <a:p>
            <a:r>
              <a:rPr lang="ru-RU" sz="2100" b="1" dirty="0" smtClean="0">
                <a:solidFill>
                  <a:srgbClr val="FF0000"/>
                </a:solidFill>
              </a:rPr>
              <a:t>! (ПП) Заключение </a:t>
            </a:r>
            <a:r>
              <a:rPr lang="ru-RU" sz="2100" b="1" dirty="0">
                <a:solidFill>
                  <a:srgbClr val="FF0000"/>
                </a:solidFill>
              </a:rPr>
              <a:t>показателей по счету </a:t>
            </a:r>
            <a:r>
              <a:rPr lang="ru-RU" sz="2100" b="1" dirty="0" smtClean="0">
                <a:solidFill>
                  <a:srgbClr val="FF0000"/>
                </a:solidFill>
              </a:rPr>
              <a:t> 17 и 18 отражается </a:t>
            </a:r>
            <a:r>
              <a:rPr lang="ru-RU" sz="2100" b="1" dirty="0">
                <a:solidFill>
                  <a:srgbClr val="FF0000"/>
                </a:solidFill>
              </a:rPr>
              <a:t>со знаком "минус".</a:t>
            </a:r>
          </a:p>
          <a:p>
            <a:endParaRPr lang="ru-RU" b="1" dirty="0" smtClean="0">
              <a:solidFill>
                <a:srgbClr val="FF0000"/>
              </a:solidFill>
            </a:endParaRPr>
          </a:p>
          <a:p>
            <a:r>
              <a:rPr lang="ru-RU" sz="2100" b="1" dirty="0" smtClean="0"/>
              <a:t>Аналитический </a:t>
            </a:r>
            <a:r>
              <a:rPr lang="ru-RU" sz="2100" b="1" dirty="0"/>
              <a:t>учет по счету ведется в </a:t>
            </a:r>
            <a:r>
              <a:rPr lang="ru-RU" sz="2100" b="1" dirty="0" err="1"/>
              <a:t>Многографной</a:t>
            </a:r>
            <a:r>
              <a:rPr lang="ru-RU" sz="2100" b="1" dirty="0"/>
              <a:t> карточке и (или) в Карточке учета средств и расчетов в разрезе счетов (лицевых счетов) учреждения и по видам выплат.</a:t>
            </a:r>
          </a:p>
          <a:p>
            <a:endParaRPr lang="ru-RU" dirty="0"/>
          </a:p>
        </p:txBody>
      </p:sp>
    </p:spTree>
    <p:extLst>
      <p:ext uri="{BB962C8B-B14F-4D97-AF65-F5344CB8AC3E}">
        <p14:creationId xmlns:p14="http://schemas.microsoft.com/office/powerpoint/2010/main" val="4899754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Объект 2"/>
          <p:cNvSpPr>
            <a:spLocks noGrp="1"/>
          </p:cNvSpPr>
          <p:nvPr>
            <p:ph idx="1"/>
          </p:nvPr>
        </p:nvSpPr>
        <p:spPr>
          <a:xfrm>
            <a:off x="253809" y="980728"/>
            <a:ext cx="8890191" cy="4968552"/>
          </a:xfrm>
        </p:spPr>
        <p:txBody>
          <a:bodyPr>
            <a:normAutofit/>
          </a:bodyPr>
          <a:lstStyle/>
          <a:p>
            <a:pPr marL="0" indent="0">
              <a:buNone/>
            </a:pPr>
            <a:r>
              <a:rPr lang="ru-RU" b="1" dirty="0"/>
              <a:t>Постановление Правительства РФ от 05.03.2015 N 196</a:t>
            </a:r>
          </a:p>
          <a:p>
            <a:r>
              <a:rPr lang="ru-RU" dirty="0"/>
              <a:t>"О случаях и порядке предоставления заказчиком в 2015 году отсрочки уплаты неустоек (штрафов, пеней) и (или) осуществления списания начисленных сумм </a:t>
            </a:r>
            <a:r>
              <a:rPr lang="ru-RU" dirty="0" smtClean="0"/>
              <a:t>неустоек </a:t>
            </a:r>
            <a:r>
              <a:rPr lang="ru-RU" dirty="0"/>
              <a:t>(штрафов, пеней</a:t>
            </a:r>
            <a:r>
              <a:rPr lang="ru-RU" dirty="0" smtClean="0"/>
              <a:t>)» </a:t>
            </a:r>
            <a:r>
              <a:rPr lang="ru-RU" b="1" dirty="0">
                <a:solidFill>
                  <a:srgbClr val="FF0000"/>
                </a:solidFill>
              </a:rPr>
              <a:t>(с  </a:t>
            </a:r>
            <a:r>
              <a:rPr lang="ru-RU" b="1" dirty="0">
                <a:solidFill>
                  <a:srgbClr val="FF0000"/>
                </a:solidFill>
                <a:hlinkClick r:id="rId3"/>
              </a:rPr>
              <a:t>18.03.2015 до </a:t>
            </a:r>
            <a:r>
              <a:rPr lang="ru-RU" b="1" dirty="0">
                <a:solidFill>
                  <a:srgbClr val="FF0000"/>
                </a:solidFill>
                <a:hlinkClick r:id="rId4"/>
              </a:rPr>
              <a:t> 1 января 2016 года</a:t>
            </a:r>
            <a:r>
              <a:rPr lang="ru-RU" b="1" dirty="0" smtClean="0">
                <a:solidFill>
                  <a:srgbClr val="FF0000"/>
                </a:solidFill>
                <a:hlinkClick r:id="rId4"/>
              </a:rPr>
              <a:t>).</a:t>
            </a:r>
          </a:p>
          <a:p>
            <a:endParaRPr lang="ru-RU" dirty="0">
              <a:hlinkClick r:id="rId4"/>
            </a:endParaRPr>
          </a:p>
          <a:p>
            <a:r>
              <a:rPr lang="ru-RU" b="1" dirty="0"/>
              <a:t>Приказ Минфина России от 29.06.2015 N 98н</a:t>
            </a:r>
          </a:p>
          <a:p>
            <a:pPr marL="0" indent="0">
              <a:buNone/>
            </a:pPr>
            <a:r>
              <a:rPr lang="ru-RU" dirty="0"/>
              <a:t>"О порядке осуществления заказчиком в 2015 году списания начисленных сумм неустоек (штрафов, пеней)"</a:t>
            </a:r>
          </a:p>
          <a:p>
            <a:pPr marL="0" indent="0">
              <a:buNone/>
            </a:pPr>
            <a:r>
              <a:rPr lang="ru-RU" dirty="0" smtClean="0">
                <a:hlinkClick r:id="rId4"/>
              </a:rPr>
              <a:t>(с 29.08.2015 г.)</a:t>
            </a:r>
            <a:endParaRPr lang="ru-RU" dirty="0">
              <a:hlinkClick r:id="rId4"/>
            </a:endParaRPr>
          </a:p>
          <a:p>
            <a:endParaRPr lang="ru-RU" dirty="0"/>
          </a:p>
        </p:txBody>
      </p:sp>
      <p:sp>
        <p:nvSpPr>
          <p:cNvPr id="2" name="Нижний колонтитул 1"/>
          <p:cNvSpPr>
            <a:spLocks noGrp="1"/>
          </p:cNvSpPr>
          <p:nvPr>
            <p:ph type="ftr" sz="quarter" idx="11"/>
          </p:nvPr>
        </p:nvSpPr>
        <p:spPr/>
        <p:txBody>
          <a:bodyPr/>
          <a:lstStyle/>
          <a:p>
            <a:pPr>
              <a:defRPr/>
            </a:pPr>
            <a:r>
              <a:rPr lang="en-US" smtClean="0"/>
              <a:t>gosbu.ru</a:t>
            </a:r>
            <a:endParaRPr lang="ru-RU"/>
          </a:p>
        </p:txBody>
      </p:sp>
      <p:sp>
        <p:nvSpPr>
          <p:cNvPr id="3" name="Номер слайда 2"/>
          <p:cNvSpPr>
            <a:spLocks noGrp="1"/>
          </p:cNvSpPr>
          <p:nvPr>
            <p:ph type="sldNum" sz="quarter" idx="12"/>
          </p:nvPr>
        </p:nvSpPr>
        <p:spPr/>
        <p:txBody>
          <a:bodyPr/>
          <a:lstStyle/>
          <a:p>
            <a:pPr>
              <a:defRPr/>
            </a:pPr>
            <a:fld id="{3D2D7A95-39EB-4218-A6D5-32ED0BD147FC}" type="slidenum">
              <a:rPr lang="ru-RU" smtClean="0"/>
              <a:pPr>
                <a:defRPr/>
              </a:pPr>
              <a:t>91</a:t>
            </a:fld>
            <a:endParaRPr lang="ru-RU"/>
          </a:p>
        </p:txBody>
      </p:sp>
      <p:sp>
        <p:nvSpPr>
          <p:cNvPr id="115713" name="Заголовок 1"/>
          <p:cNvSpPr>
            <a:spLocks noGrp="1"/>
          </p:cNvSpPr>
          <p:nvPr>
            <p:ph type="title"/>
          </p:nvPr>
        </p:nvSpPr>
        <p:spPr>
          <a:xfrm>
            <a:off x="0" y="116632"/>
            <a:ext cx="8820472" cy="648072"/>
          </a:xfrm>
        </p:spPr>
        <p:txBody>
          <a:bodyPr>
            <a:normAutofit/>
          </a:bodyPr>
          <a:lstStyle/>
          <a:p>
            <a:pPr algn="ctr" eaLnBrk="1" hangingPunct="1"/>
            <a:r>
              <a:rPr lang="ru-RU" sz="3200" b="1" dirty="0">
                <a:solidFill>
                  <a:schemeClr val="tx1"/>
                </a:solidFill>
              </a:rPr>
              <a:t>Отсрочка, списание штрафных санкций</a:t>
            </a:r>
          </a:p>
        </p:txBody>
      </p:sp>
    </p:spTree>
    <p:extLst>
      <p:ext uri="{BB962C8B-B14F-4D97-AF65-F5344CB8AC3E}">
        <p14:creationId xmlns:p14="http://schemas.microsoft.com/office/powerpoint/2010/main" val="41474768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Объект 2"/>
          <p:cNvSpPr>
            <a:spLocks noGrp="1"/>
          </p:cNvSpPr>
          <p:nvPr>
            <p:ph idx="1"/>
          </p:nvPr>
        </p:nvSpPr>
        <p:spPr>
          <a:xfrm>
            <a:off x="146304" y="980728"/>
            <a:ext cx="8818184" cy="5400600"/>
          </a:xfrm>
        </p:spPr>
        <p:txBody>
          <a:bodyPr>
            <a:normAutofit fontScale="55000" lnSpcReduction="20000"/>
          </a:bodyPr>
          <a:lstStyle/>
          <a:p>
            <a:pPr marL="0" indent="0">
              <a:buNone/>
            </a:pPr>
            <a:r>
              <a:rPr lang="ru-RU" sz="3200" b="1" dirty="0" smtClean="0"/>
              <a:t>1.Задолженность имеет документальное подтверждение  и отражена в учете (у заказчика).</a:t>
            </a:r>
          </a:p>
          <a:p>
            <a:pPr marL="0" indent="0">
              <a:buNone/>
            </a:pPr>
            <a:endParaRPr lang="ru-RU" sz="3200" b="1" dirty="0" smtClean="0"/>
          </a:p>
          <a:p>
            <a:pPr marL="0" indent="0">
              <a:buNone/>
            </a:pPr>
            <a:r>
              <a:rPr lang="ru-RU" sz="3200" b="1" u="sng" dirty="0" smtClean="0"/>
              <a:t>2.Акт сверки (документ) </a:t>
            </a:r>
            <a:r>
              <a:rPr lang="ru-RU" sz="3200" b="1" dirty="0" smtClean="0"/>
              <a:t>о подтвержденных сторонами контракта расчетах  по начисленной и неуплаченной задолженности (с штрафными санкциями).</a:t>
            </a:r>
          </a:p>
          <a:p>
            <a:pPr marL="0" indent="0">
              <a:buNone/>
            </a:pPr>
            <a:endParaRPr lang="ru-RU" sz="3200" b="1" dirty="0"/>
          </a:p>
          <a:p>
            <a:pPr marL="0" indent="0">
              <a:buNone/>
            </a:pPr>
            <a:r>
              <a:rPr lang="ru-RU" sz="3200" b="1" dirty="0" smtClean="0"/>
              <a:t>3.Документ подтверждающий исполнение поставщиком обязательств по контракту, документ о поступление штрафных санкций ( в ряде случаев).</a:t>
            </a:r>
          </a:p>
          <a:p>
            <a:pPr marL="0" indent="0">
              <a:buNone/>
            </a:pPr>
            <a:endParaRPr lang="ru-RU" sz="3200" b="1" dirty="0" smtClean="0"/>
          </a:p>
          <a:p>
            <a:pPr marL="0" indent="0">
              <a:buNone/>
            </a:pPr>
            <a:r>
              <a:rPr lang="ru-RU" sz="3200" b="1" u="sng" dirty="0" smtClean="0"/>
              <a:t>4.Решение о списании задолженности </a:t>
            </a:r>
            <a:r>
              <a:rPr lang="ru-RU" sz="3200" b="1" dirty="0" smtClean="0"/>
              <a:t>– принимается комиссией учреждения по поступлению и выбытию активов (в случае выполнения условий) и оформляется приказом (распоряжением) с обязательными реквизитами первичного документа.</a:t>
            </a:r>
          </a:p>
          <a:p>
            <a:pPr marL="0" indent="0">
              <a:buNone/>
            </a:pPr>
            <a:endParaRPr lang="ru-RU" sz="3200" b="1" dirty="0" smtClean="0"/>
          </a:p>
          <a:p>
            <a:pPr marL="0" indent="0">
              <a:buNone/>
            </a:pPr>
            <a:r>
              <a:rPr lang="ru-RU" sz="3200" b="1" dirty="0" smtClean="0"/>
              <a:t>5.Уведомление о списании задолженности (форма согласно  приказа </a:t>
            </a:r>
            <a:r>
              <a:rPr lang="ru-RU" sz="3200" b="1" dirty="0"/>
              <a:t>Минфина России от 29.06.2015 N 98н</a:t>
            </a:r>
          </a:p>
          <a:p>
            <a:pPr marL="0" indent="0">
              <a:buNone/>
            </a:pPr>
            <a:endParaRPr lang="ru-RU" dirty="0" smtClean="0"/>
          </a:p>
          <a:p>
            <a:pPr marL="0" indent="0">
              <a:buNone/>
            </a:pPr>
            <a:endParaRPr lang="ru-RU" dirty="0"/>
          </a:p>
        </p:txBody>
      </p:sp>
      <p:sp>
        <p:nvSpPr>
          <p:cNvPr id="2" name="Нижний колонтитул 1"/>
          <p:cNvSpPr>
            <a:spLocks noGrp="1"/>
          </p:cNvSpPr>
          <p:nvPr>
            <p:ph type="ftr" sz="quarter" idx="11"/>
          </p:nvPr>
        </p:nvSpPr>
        <p:spPr/>
        <p:txBody>
          <a:bodyPr/>
          <a:lstStyle/>
          <a:p>
            <a:pPr>
              <a:defRPr/>
            </a:pPr>
            <a:r>
              <a:rPr lang="en-US" smtClean="0"/>
              <a:t>gosbu.ru</a:t>
            </a:r>
            <a:endParaRPr lang="ru-RU"/>
          </a:p>
        </p:txBody>
      </p:sp>
      <p:sp>
        <p:nvSpPr>
          <p:cNvPr id="3" name="Номер слайда 2"/>
          <p:cNvSpPr>
            <a:spLocks noGrp="1"/>
          </p:cNvSpPr>
          <p:nvPr>
            <p:ph type="sldNum" sz="quarter" idx="12"/>
          </p:nvPr>
        </p:nvSpPr>
        <p:spPr/>
        <p:txBody>
          <a:bodyPr/>
          <a:lstStyle/>
          <a:p>
            <a:pPr>
              <a:defRPr/>
            </a:pPr>
            <a:fld id="{3D2D7A95-39EB-4218-A6D5-32ED0BD147FC}" type="slidenum">
              <a:rPr lang="ru-RU" smtClean="0"/>
              <a:pPr>
                <a:defRPr/>
              </a:pPr>
              <a:t>92</a:t>
            </a:fld>
            <a:endParaRPr lang="ru-RU"/>
          </a:p>
        </p:txBody>
      </p:sp>
      <p:sp>
        <p:nvSpPr>
          <p:cNvPr id="115713" name="Заголовок 1"/>
          <p:cNvSpPr>
            <a:spLocks noGrp="1"/>
          </p:cNvSpPr>
          <p:nvPr>
            <p:ph type="title"/>
          </p:nvPr>
        </p:nvSpPr>
        <p:spPr>
          <a:xfrm>
            <a:off x="210296" y="116632"/>
            <a:ext cx="8754192" cy="864096"/>
          </a:xfrm>
        </p:spPr>
        <p:txBody>
          <a:bodyPr>
            <a:noAutofit/>
          </a:bodyPr>
          <a:lstStyle/>
          <a:p>
            <a:pPr algn="ctr" eaLnBrk="1" hangingPunct="1"/>
            <a:r>
              <a:rPr lang="ru-RU" sz="2800" b="1" dirty="0">
                <a:solidFill>
                  <a:schemeClr val="tx1"/>
                </a:solidFill>
              </a:rPr>
              <a:t>Механизм списания (предоставления отсрочки) </a:t>
            </a:r>
            <a:br>
              <a:rPr lang="ru-RU" sz="2800" b="1" dirty="0">
                <a:solidFill>
                  <a:schemeClr val="tx1"/>
                </a:solidFill>
              </a:rPr>
            </a:br>
            <a:r>
              <a:rPr lang="ru-RU" sz="2800" b="1" dirty="0">
                <a:solidFill>
                  <a:schemeClr val="tx1"/>
                </a:solidFill>
              </a:rPr>
              <a:t>по штрафным санкциям</a:t>
            </a:r>
          </a:p>
        </p:txBody>
      </p:sp>
    </p:spTree>
    <p:extLst>
      <p:ext uri="{BB962C8B-B14F-4D97-AF65-F5344CB8AC3E}">
        <p14:creationId xmlns:p14="http://schemas.microsoft.com/office/powerpoint/2010/main" val="32039570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8686800" cy="994122"/>
          </a:xfrm>
        </p:spPr>
        <p:txBody>
          <a:bodyPr>
            <a:noAutofit/>
          </a:bodyPr>
          <a:lstStyle/>
          <a:p>
            <a:pPr algn="ctr"/>
            <a:r>
              <a:rPr lang="ru-RU" sz="1800" b="1" dirty="0">
                <a:solidFill>
                  <a:schemeClr val="tx1"/>
                </a:solidFill>
              </a:rPr>
              <a:t>Приказ Минфина России  № 89н от 29.08.2014 г</a:t>
            </a:r>
            <a:r>
              <a:rPr lang="ru-RU" sz="1800" b="1" dirty="0" smtClean="0">
                <a:solidFill>
                  <a:schemeClr val="tx1"/>
                </a:solidFill>
              </a:rPr>
              <a:t>.</a:t>
            </a:r>
            <a:br>
              <a:rPr lang="ru-RU" sz="1800" b="1" dirty="0" smtClean="0">
                <a:solidFill>
                  <a:schemeClr val="tx1"/>
                </a:solidFill>
              </a:rPr>
            </a:br>
            <a:r>
              <a:rPr lang="ru-RU" sz="2000" b="1" dirty="0">
                <a:solidFill>
                  <a:srgbClr val="002060"/>
                </a:solidFill>
              </a:rPr>
              <a:t>Изменения по счету  30406 "Расчеты с прочими кредиторами</a:t>
            </a:r>
            <a:r>
              <a:rPr lang="ru-RU" sz="2000" b="1" dirty="0" smtClean="0">
                <a:solidFill>
                  <a:srgbClr val="002060"/>
                </a:solidFill>
              </a:rPr>
              <a:t>»</a:t>
            </a:r>
            <a:endParaRPr lang="ru-RU" sz="2000" b="1" dirty="0">
              <a:solidFill>
                <a:srgbClr val="002060"/>
              </a:solidFill>
            </a:endParaRPr>
          </a:p>
        </p:txBody>
      </p:sp>
      <p:graphicFrame>
        <p:nvGraphicFramePr>
          <p:cNvPr id="4" name="Объект 3"/>
          <p:cNvGraphicFramePr>
            <a:graphicFrameLocks noGrp="1"/>
          </p:cNvGraphicFramePr>
          <p:nvPr>
            <p:ph sz="quarter" idx="1"/>
            <p:extLst/>
          </p:nvPr>
        </p:nvGraphicFramePr>
        <p:xfrm>
          <a:off x="0" y="1556792"/>
          <a:ext cx="9144000" cy="5474229"/>
        </p:xfrm>
        <a:graphic>
          <a:graphicData uri="http://schemas.openxmlformats.org/drawingml/2006/table">
            <a:tbl>
              <a:tblPr firstRow="1" firstCol="1" bandRow="1"/>
              <a:tblGrid>
                <a:gridCol w="2699792">
                  <a:extLst>
                    <a:ext uri="{9D8B030D-6E8A-4147-A177-3AD203B41FA5}">
                      <a16:colId xmlns:a16="http://schemas.microsoft.com/office/drawing/2014/main" val="20000"/>
                    </a:ext>
                  </a:extLst>
                </a:gridCol>
                <a:gridCol w="6444208">
                  <a:extLst>
                    <a:ext uri="{9D8B030D-6E8A-4147-A177-3AD203B41FA5}">
                      <a16:colId xmlns:a16="http://schemas.microsoft.com/office/drawing/2014/main" val="20001"/>
                    </a:ext>
                  </a:extLst>
                </a:gridCol>
              </a:tblGrid>
              <a:tr h="597429">
                <a:tc>
                  <a:txBody>
                    <a:bodyPr/>
                    <a:lstStyle/>
                    <a:p>
                      <a:pPr algn="ctr">
                        <a:spcAft>
                          <a:spcPts val="0"/>
                        </a:spcAft>
                      </a:pPr>
                      <a:r>
                        <a:rPr lang="ru-RU" sz="1800" b="1" dirty="0">
                          <a:effectLst/>
                          <a:latin typeface="Times New Roman" pitchFamily="18" charset="0"/>
                          <a:ea typeface="Times New Roman"/>
                          <a:cs typeface="Times New Roman" pitchFamily="18" charset="0"/>
                        </a:rPr>
                        <a:t>До изменений</a:t>
                      </a:r>
                    </a:p>
                  </a:txBody>
                  <a:tcPr marL="55729" marR="55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800" b="1">
                          <a:effectLst/>
                          <a:latin typeface="Times New Roman" pitchFamily="18" charset="0"/>
                          <a:ea typeface="Times New Roman"/>
                          <a:cs typeface="Times New Roman" pitchFamily="18" charset="0"/>
                        </a:rPr>
                        <a:t>В редакции изменений</a:t>
                      </a:r>
                    </a:p>
                    <a:p>
                      <a:pPr algn="ctr">
                        <a:spcAft>
                          <a:spcPts val="0"/>
                        </a:spcAft>
                      </a:pPr>
                      <a:r>
                        <a:rPr lang="ru-RU" sz="1800" b="1">
                          <a:effectLst/>
                          <a:latin typeface="Times New Roman" pitchFamily="18" charset="0"/>
                          <a:ea typeface="Times New Roman"/>
                          <a:cs typeface="Times New Roman" pitchFamily="18" charset="0"/>
                        </a:rPr>
                        <a:t> </a:t>
                      </a:r>
                    </a:p>
                  </a:txBody>
                  <a:tcPr marL="55729" marR="557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99413">
                <a:tc>
                  <a:txBody>
                    <a:bodyPr/>
                    <a:lstStyle/>
                    <a:p>
                      <a:pPr indent="342900" algn="just">
                        <a:spcAft>
                          <a:spcPts val="0"/>
                        </a:spcAft>
                      </a:pPr>
                      <a:r>
                        <a:rPr lang="ru-RU" sz="2000" dirty="0" smtClean="0">
                          <a:effectLst/>
                          <a:latin typeface="Times New Roman" pitchFamily="18" charset="0"/>
                          <a:ea typeface="Calibri"/>
                          <a:cs typeface="Times New Roman" pitchFamily="18" charset="0"/>
                        </a:rPr>
                        <a:t>Учет </a:t>
                      </a:r>
                      <a:r>
                        <a:rPr lang="ru-RU" sz="2000" dirty="0">
                          <a:effectLst/>
                          <a:latin typeface="Times New Roman" pitchFamily="18" charset="0"/>
                          <a:ea typeface="Calibri"/>
                          <a:cs typeface="Times New Roman" pitchFamily="18" charset="0"/>
                        </a:rPr>
                        <a:t>расчетов с кредиторами по операциям, возникающим в ходе ведения деятельности учреждения и не предусмотренных для отражения на иных счетах учета Единого плана счетов.</a:t>
                      </a:r>
                    </a:p>
                    <a:p>
                      <a:pPr algn="ctr">
                        <a:spcAft>
                          <a:spcPts val="0"/>
                        </a:spcAft>
                      </a:pPr>
                      <a:r>
                        <a:rPr lang="ru-RU" sz="2000" b="1" dirty="0">
                          <a:effectLst/>
                          <a:latin typeface="Times New Roman" pitchFamily="18" charset="0"/>
                          <a:ea typeface="Times New Roman"/>
                          <a:cs typeface="Times New Roman" pitchFamily="18" charset="0"/>
                        </a:rPr>
                        <a:t> </a:t>
                      </a:r>
                      <a:endParaRPr lang="ru-RU" sz="3200" dirty="0">
                        <a:effectLst/>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42900" algn="ctr">
                        <a:spcAft>
                          <a:spcPts val="0"/>
                        </a:spcAft>
                      </a:pPr>
                      <a:r>
                        <a:rPr lang="ru-RU" sz="2000" b="1" dirty="0" smtClean="0">
                          <a:effectLst/>
                          <a:latin typeface="Times New Roman" pitchFamily="18" charset="0"/>
                          <a:ea typeface="Calibri"/>
                          <a:cs typeface="Times New Roman" pitchFamily="18" charset="0"/>
                        </a:rPr>
                        <a:t>Учета </a:t>
                      </a:r>
                      <a:r>
                        <a:rPr lang="ru-RU" sz="2000" b="1" dirty="0">
                          <a:effectLst/>
                          <a:latin typeface="Times New Roman" pitchFamily="18" charset="0"/>
                          <a:ea typeface="Calibri"/>
                          <a:cs typeface="Times New Roman" pitchFamily="18" charset="0"/>
                        </a:rPr>
                        <a:t>расчетов с </a:t>
                      </a:r>
                      <a:r>
                        <a:rPr lang="ru-RU" sz="2000" b="1" dirty="0" smtClean="0">
                          <a:effectLst/>
                          <a:latin typeface="Times New Roman" pitchFamily="18" charset="0"/>
                          <a:ea typeface="Calibri"/>
                          <a:cs typeface="Times New Roman" pitchFamily="18" charset="0"/>
                        </a:rPr>
                        <a:t>кредиторами</a:t>
                      </a:r>
                    </a:p>
                    <a:p>
                      <a:pPr marL="342900" indent="-342900" algn="just">
                        <a:spcAft>
                          <a:spcPts val="0"/>
                        </a:spcAft>
                        <a:buFontTx/>
                        <a:buChar char="-"/>
                      </a:pPr>
                      <a:r>
                        <a:rPr lang="ru-RU" sz="2000" b="0" dirty="0" smtClean="0">
                          <a:effectLst/>
                          <a:latin typeface="Times New Roman" pitchFamily="18" charset="0"/>
                          <a:ea typeface="Calibri"/>
                          <a:cs typeface="Times New Roman" pitchFamily="18" charset="0"/>
                        </a:rPr>
                        <a:t>по операциям по </a:t>
                      </a:r>
                      <a:r>
                        <a:rPr lang="ru-RU" sz="2000" b="0" dirty="0">
                          <a:effectLst/>
                          <a:latin typeface="Times New Roman" pitchFamily="18" charset="0"/>
                          <a:ea typeface="Calibri"/>
                          <a:cs typeface="Times New Roman" pitchFamily="18" charset="0"/>
                        </a:rPr>
                        <a:t>принятию к учету нефинансовых и финансовых активов, расчетов по обязательствам, финансового результата по передаточному акту (разделительному балансу) при </a:t>
                      </a:r>
                      <a:r>
                        <a:rPr lang="ru-RU" sz="2000" b="1" dirty="0">
                          <a:solidFill>
                            <a:srgbClr val="FF0000"/>
                          </a:solidFill>
                          <a:effectLst/>
                          <a:latin typeface="Times New Roman" pitchFamily="18" charset="0"/>
                          <a:ea typeface="Calibri"/>
                          <a:cs typeface="Times New Roman" pitchFamily="18" charset="0"/>
                        </a:rPr>
                        <a:t>реорганизации путем слияния, присоединения, разделения, выделения, при изменении типа казенного учреждения на бюджетное или автономное или при изменении типа бюджетного или автономного учреждения на казенное</a:t>
                      </a:r>
                      <a:r>
                        <a:rPr lang="ru-RU" sz="2000" b="0" dirty="0">
                          <a:effectLst/>
                          <a:latin typeface="Times New Roman" pitchFamily="18" charset="0"/>
                          <a:ea typeface="Calibri"/>
                          <a:cs typeface="Times New Roman" pitchFamily="18" charset="0"/>
                        </a:rPr>
                        <a:t>, </a:t>
                      </a:r>
                      <a:endParaRPr lang="ru-RU" sz="2000" b="0" dirty="0" smtClean="0">
                        <a:effectLst/>
                        <a:latin typeface="Times New Roman" pitchFamily="18" charset="0"/>
                        <a:ea typeface="Calibri"/>
                        <a:cs typeface="Times New Roman" pitchFamily="18" charset="0"/>
                      </a:endParaRPr>
                    </a:p>
                    <a:p>
                      <a:pPr marL="342900" indent="-342900" algn="just">
                        <a:spcAft>
                          <a:spcPts val="0"/>
                        </a:spcAft>
                        <a:buFontTx/>
                        <a:buChar char="-"/>
                      </a:pPr>
                      <a:endParaRPr lang="ru-RU" sz="2000" b="0" dirty="0" smtClean="0">
                        <a:effectLst/>
                        <a:latin typeface="Times New Roman" pitchFamily="18" charset="0"/>
                        <a:ea typeface="Calibri"/>
                        <a:cs typeface="Times New Roman" pitchFamily="18" charset="0"/>
                      </a:endParaRPr>
                    </a:p>
                    <a:p>
                      <a:pPr indent="342900" algn="just">
                        <a:spcAft>
                          <a:spcPts val="0"/>
                        </a:spcAft>
                      </a:pPr>
                      <a:r>
                        <a:rPr lang="ru-RU" sz="2000" b="0" dirty="0" smtClean="0">
                          <a:effectLst/>
                          <a:latin typeface="Times New Roman" pitchFamily="18" charset="0"/>
                          <a:ea typeface="Calibri"/>
                          <a:cs typeface="Times New Roman" pitchFamily="18" charset="0"/>
                        </a:rPr>
                        <a:t>-расчетов </a:t>
                      </a:r>
                      <a:r>
                        <a:rPr lang="ru-RU" sz="2000" b="0" dirty="0">
                          <a:effectLst/>
                          <a:latin typeface="Times New Roman" pitchFamily="18" charset="0"/>
                          <a:ea typeface="Calibri"/>
                          <a:cs typeface="Times New Roman" pitchFamily="18" charset="0"/>
                        </a:rPr>
                        <a:t>с кредиторами, отражение которых не </a:t>
                      </a:r>
                      <a:r>
                        <a:rPr lang="ru-RU" sz="2000" b="0" dirty="0" smtClean="0">
                          <a:effectLst/>
                          <a:latin typeface="Times New Roman" pitchFamily="18" charset="0"/>
                          <a:ea typeface="Calibri"/>
                          <a:cs typeface="Times New Roman" pitchFamily="18" charset="0"/>
                        </a:rPr>
                        <a:t>предусмотрено на </a:t>
                      </a:r>
                      <a:r>
                        <a:rPr lang="ru-RU" sz="2000" b="0" dirty="0">
                          <a:effectLst/>
                          <a:latin typeface="Times New Roman" pitchFamily="18" charset="0"/>
                          <a:ea typeface="Calibri"/>
                          <a:cs typeface="Times New Roman" pitchFamily="18" charset="0"/>
                        </a:rPr>
                        <a:t>иных счетах учета Единого плана счетов.</a:t>
                      </a:r>
                    </a:p>
                    <a:p>
                      <a:pPr algn="just"/>
                      <a:r>
                        <a:rPr lang="ru-RU" sz="2000" b="0" i="1" dirty="0">
                          <a:effectLst/>
                          <a:latin typeface="Times New Roman" pitchFamily="18" charset="0"/>
                          <a:ea typeface="Calibri"/>
                          <a:cs typeface="Times New Roman" pitchFamily="18" charset="0"/>
                        </a:rPr>
                        <a:t> </a:t>
                      </a:r>
                      <a:endParaRPr lang="ru-RU" sz="2800" b="0" dirty="0">
                        <a:effectLst/>
                        <a:latin typeface="Times New Roman" pitchFamily="18" charset="0"/>
                        <a:cs typeface="Times New Roman" pitchFamily="18" charset="0"/>
                      </a:endParaRPr>
                    </a:p>
                    <a:p>
                      <a:pPr algn="just">
                        <a:spcAft>
                          <a:spcPts val="0"/>
                        </a:spcAft>
                      </a:pPr>
                      <a:r>
                        <a:rPr lang="ru-RU" sz="2000" b="0" dirty="0">
                          <a:effectLst/>
                          <a:latin typeface="Times New Roman" pitchFamily="18" charset="0"/>
                          <a:ea typeface="Times New Roman"/>
                          <a:cs typeface="Times New Roman" pitchFamily="18" charset="0"/>
                        </a:rPr>
                        <a:t> </a:t>
                      </a:r>
                      <a:endParaRPr lang="ru-RU" sz="3200" b="0" dirty="0">
                        <a:effectLst/>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Tree>
    <p:extLst>
      <p:ext uri="{BB962C8B-B14F-4D97-AF65-F5344CB8AC3E}">
        <p14:creationId xmlns:p14="http://schemas.microsoft.com/office/powerpoint/2010/main" val="19452372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8686800" cy="1080120"/>
          </a:xfrm>
        </p:spPr>
        <p:txBody>
          <a:bodyPr>
            <a:noAutofit/>
          </a:bodyPr>
          <a:lstStyle/>
          <a:p>
            <a:pPr algn="ctr"/>
            <a:r>
              <a:rPr lang="ru-RU" sz="2400" b="1" dirty="0" smtClean="0"/>
              <a:t>Принятие решения об оплате остатка за счет другого источника </a:t>
            </a:r>
            <a:br>
              <a:rPr lang="ru-RU" sz="2400" b="1" dirty="0" smtClean="0"/>
            </a:br>
            <a:r>
              <a:rPr lang="ru-RU" sz="2800" b="1" dirty="0" smtClean="0">
                <a:solidFill>
                  <a:srgbClr val="FF0000"/>
                </a:solidFill>
              </a:rPr>
              <a:t>(действующая корреспонденция счетов</a:t>
            </a:r>
            <a:r>
              <a:rPr lang="ru-RU" sz="2400" b="1" dirty="0" smtClean="0"/>
              <a:t>)</a:t>
            </a:r>
            <a:endParaRPr lang="ru-RU" sz="2400" b="1" dirty="0"/>
          </a:p>
        </p:txBody>
      </p:sp>
      <p:graphicFrame>
        <p:nvGraphicFramePr>
          <p:cNvPr id="5" name="Объект 4"/>
          <p:cNvGraphicFramePr>
            <a:graphicFrameLocks noGrp="1"/>
          </p:cNvGraphicFramePr>
          <p:nvPr>
            <p:ph sz="quarter" idx="1"/>
            <p:extLst/>
          </p:nvPr>
        </p:nvGraphicFramePr>
        <p:xfrm>
          <a:off x="0" y="1628800"/>
          <a:ext cx="8928987" cy="4877584"/>
        </p:xfrm>
        <a:graphic>
          <a:graphicData uri="http://schemas.openxmlformats.org/drawingml/2006/table">
            <a:tbl>
              <a:tblPr firstRow="1" firstCol="1" bandRow="1"/>
              <a:tblGrid>
                <a:gridCol w="1488009">
                  <a:extLst>
                    <a:ext uri="{9D8B030D-6E8A-4147-A177-3AD203B41FA5}">
                      <a16:colId xmlns:a16="http://schemas.microsoft.com/office/drawing/2014/main" val="20000"/>
                    </a:ext>
                  </a:extLst>
                </a:gridCol>
                <a:gridCol w="1488009">
                  <a:extLst>
                    <a:ext uri="{9D8B030D-6E8A-4147-A177-3AD203B41FA5}">
                      <a16:colId xmlns:a16="http://schemas.microsoft.com/office/drawing/2014/main" val="20001"/>
                    </a:ext>
                  </a:extLst>
                </a:gridCol>
                <a:gridCol w="1488009">
                  <a:extLst>
                    <a:ext uri="{9D8B030D-6E8A-4147-A177-3AD203B41FA5}">
                      <a16:colId xmlns:a16="http://schemas.microsoft.com/office/drawing/2014/main" val="20002"/>
                    </a:ext>
                  </a:extLst>
                </a:gridCol>
                <a:gridCol w="1488009">
                  <a:extLst>
                    <a:ext uri="{9D8B030D-6E8A-4147-A177-3AD203B41FA5}">
                      <a16:colId xmlns:a16="http://schemas.microsoft.com/office/drawing/2014/main" val="20003"/>
                    </a:ext>
                  </a:extLst>
                </a:gridCol>
                <a:gridCol w="1488009">
                  <a:extLst>
                    <a:ext uri="{9D8B030D-6E8A-4147-A177-3AD203B41FA5}">
                      <a16:colId xmlns:a16="http://schemas.microsoft.com/office/drawing/2014/main" val="20004"/>
                    </a:ext>
                  </a:extLst>
                </a:gridCol>
                <a:gridCol w="1488942">
                  <a:extLst>
                    <a:ext uri="{9D8B030D-6E8A-4147-A177-3AD203B41FA5}">
                      <a16:colId xmlns:a16="http://schemas.microsoft.com/office/drawing/2014/main" val="20005"/>
                    </a:ext>
                  </a:extLst>
                </a:gridCol>
              </a:tblGrid>
              <a:tr h="402941">
                <a:tc gridSpan="3">
                  <a:txBody>
                    <a:bodyPr/>
                    <a:lstStyle/>
                    <a:p>
                      <a:pPr algn="ctr">
                        <a:lnSpc>
                          <a:spcPct val="115000"/>
                        </a:lnSpc>
                        <a:spcAft>
                          <a:spcPts val="0"/>
                        </a:spcAft>
                      </a:pPr>
                      <a:r>
                        <a:rPr lang="ru-RU" sz="1800" b="1" dirty="0">
                          <a:effectLst/>
                          <a:latin typeface="Calibri"/>
                          <a:ea typeface="Calibri"/>
                          <a:cs typeface="Times New Roman"/>
                        </a:rPr>
                        <a:t>КФО </a:t>
                      </a:r>
                      <a:r>
                        <a:rPr lang="ru-RU" sz="1800" b="1" dirty="0" smtClean="0">
                          <a:effectLst/>
                          <a:latin typeface="Calibri"/>
                          <a:ea typeface="Calibri"/>
                          <a:cs typeface="Times New Roman"/>
                        </a:rPr>
                        <a:t>4</a:t>
                      </a:r>
                    </a:p>
                    <a:p>
                      <a:pPr algn="ctr">
                        <a:lnSpc>
                          <a:spcPct val="115000"/>
                        </a:lnSpc>
                        <a:spcAft>
                          <a:spcPts val="0"/>
                        </a:spcAft>
                      </a:pPr>
                      <a:r>
                        <a:rPr lang="ru-RU" sz="1800" b="1" dirty="0" smtClean="0">
                          <a:solidFill>
                            <a:srgbClr val="002060"/>
                          </a:solidFill>
                          <a:effectLst/>
                          <a:latin typeface="Calibri"/>
                          <a:ea typeface="Calibri"/>
                          <a:cs typeface="Times New Roman"/>
                        </a:rPr>
                        <a:t> </a:t>
                      </a:r>
                    </a:p>
                    <a:p>
                      <a:pPr algn="ctr">
                        <a:lnSpc>
                          <a:spcPct val="115000"/>
                        </a:lnSpc>
                        <a:spcAft>
                          <a:spcPts val="0"/>
                        </a:spcAft>
                      </a:pPr>
                      <a:r>
                        <a:rPr lang="ru-RU" sz="1800" b="1" dirty="0" smtClean="0">
                          <a:solidFill>
                            <a:srgbClr val="002060"/>
                          </a:solidFill>
                          <a:effectLst/>
                          <a:latin typeface="Calibri"/>
                          <a:ea typeface="Calibri"/>
                          <a:cs typeface="Times New Roman"/>
                        </a:rPr>
                        <a:t>Сальдо по </a:t>
                      </a:r>
                      <a:r>
                        <a:rPr lang="ru-RU" sz="1800" b="1" dirty="0" err="1" smtClean="0">
                          <a:solidFill>
                            <a:srgbClr val="002060"/>
                          </a:solidFill>
                          <a:effectLst/>
                          <a:latin typeface="Calibri"/>
                          <a:ea typeface="Calibri"/>
                          <a:cs typeface="Times New Roman"/>
                        </a:rPr>
                        <a:t>Кт</a:t>
                      </a:r>
                      <a:r>
                        <a:rPr lang="ru-RU" sz="1800" b="1" dirty="0" smtClean="0">
                          <a:solidFill>
                            <a:srgbClr val="002060"/>
                          </a:solidFill>
                          <a:effectLst/>
                          <a:latin typeface="Calibri"/>
                          <a:ea typeface="Calibri"/>
                          <a:cs typeface="Times New Roman"/>
                        </a:rPr>
                        <a:t> 4 302 26 000 в сумме 5,00</a:t>
                      </a:r>
                      <a:endParaRPr lang="ru-RU" sz="1800" b="1" dirty="0" smtClean="0">
                        <a:effectLst/>
                        <a:latin typeface="Calibri"/>
                        <a:ea typeface="Calibri"/>
                        <a:cs typeface="Times New Roman"/>
                      </a:endParaRPr>
                    </a:p>
                    <a:p>
                      <a:pPr algn="ctr">
                        <a:lnSpc>
                          <a:spcPct val="115000"/>
                        </a:lnSpc>
                        <a:spcAft>
                          <a:spcPts val="0"/>
                        </a:spcAft>
                      </a:pPr>
                      <a:endParaRPr lang="ru-RU" sz="1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gridSpan="3">
                  <a:txBody>
                    <a:bodyPr/>
                    <a:lstStyle/>
                    <a:p>
                      <a:pPr algn="ctr">
                        <a:lnSpc>
                          <a:spcPct val="115000"/>
                        </a:lnSpc>
                        <a:spcAft>
                          <a:spcPts val="0"/>
                        </a:spcAft>
                      </a:pPr>
                      <a:r>
                        <a:rPr lang="ru-RU" sz="1800" b="1">
                          <a:effectLst/>
                          <a:latin typeface="Calibri"/>
                          <a:ea typeface="Calibri"/>
                          <a:cs typeface="Times New Roman"/>
                        </a:rPr>
                        <a:t>КФО 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93317">
                <a:tc>
                  <a:txBody>
                    <a:bodyPr/>
                    <a:lstStyle/>
                    <a:p>
                      <a:pPr>
                        <a:lnSpc>
                          <a:spcPct val="115000"/>
                        </a:lnSpc>
                        <a:spcAft>
                          <a:spcPts val="0"/>
                        </a:spcAft>
                      </a:pPr>
                      <a:r>
                        <a:rPr lang="ru-RU" sz="1800" b="1">
                          <a:effectLst/>
                          <a:latin typeface="Calibri"/>
                          <a:ea typeface="Calibri"/>
                          <a:cs typeface="Times New Roman"/>
                        </a:rPr>
                        <a:t>Дебет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Кредит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dirty="0">
                          <a:effectLst/>
                          <a:latin typeface="Calibri"/>
                          <a:ea typeface="Calibri"/>
                          <a:cs typeface="Times New Roman"/>
                        </a:rPr>
                        <a:t>Сумма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Дебет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Кредит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Сумма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extLst>
                  <a:ext uri="{0D108BD9-81ED-4DB2-BD59-A6C34878D82A}">
                    <a16:rowId xmlns:a16="http://schemas.microsoft.com/office/drawing/2014/main" val="10001"/>
                  </a:ext>
                </a:extLst>
              </a:tr>
              <a:tr h="593317">
                <a:tc>
                  <a:txBody>
                    <a:bodyPr/>
                    <a:lstStyle/>
                    <a:p>
                      <a:pPr>
                        <a:lnSpc>
                          <a:spcPct val="115000"/>
                        </a:lnSpc>
                        <a:spcAft>
                          <a:spcPts val="0"/>
                        </a:spcAft>
                      </a:pPr>
                      <a:r>
                        <a:rPr lang="ru-RU" sz="1800" b="1">
                          <a:effectLst/>
                          <a:latin typeface="Calibri"/>
                          <a:ea typeface="Calibri"/>
                          <a:cs typeface="Times New Roman"/>
                        </a:rPr>
                        <a:t>4 506 10 226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4 502 11 226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2 506 10 226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2 502 11 226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extLst>
                  <a:ext uri="{0D108BD9-81ED-4DB2-BD59-A6C34878D82A}">
                    <a16:rowId xmlns:a16="http://schemas.microsoft.com/office/drawing/2014/main" val="10002"/>
                  </a:ext>
                </a:extLst>
              </a:tr>
              <a:tr h="593317">
                <a:tc>
                  <a:txBody>
                    <a:bodyPr/>
                    <a:lstStyle/>
                    <a:p>
                      <a:pPr>
                        <a:lnSpc>
                          <a:spcPct val="115000"/>
                        </a:lnSpc>
                        <a:spcAft>
                          <a:spcPts val="0"/>
                        </a:spcAft>
                      </a:pPr>
                      <a:r>
                        <a:rPr lang="ru-RU" sz="1800" b="1">
                          <a:effectLst/>
                          <a:latin typeface="Calibri"/>
                          <a:ea typeface="Calibri"/>
                          <a:cs typeface="Times New Roman"/>
                        </a:rPr>
                        <a:t>4 502 11 226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4 502 12 226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2 502 11 226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2 502 12 226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extLst>
                  <a:ext uri="{0D108BD9-81ED-4DB2-BD59-A6C34878D82A}">
                    <a16:rowId xmlns:a16="http://schemas.microsoft.com/office/drawing/2014/main" val="10003"/>
                  </a:ext>
                </a:extLst>
              </a:tr>
              <a:tr h="649127">
                <a:tc>
                  <a:txBody>
                    <a:bodyPr/>
                    <a:lstStyle/>
                    <a:p>
                      <a:pPr>
                        <a:lnSpc>
                          <a:spcPct val="115000"/>
                        </a:lnSpc>
                        <a:spcAft>
                          <a:spcPts val="0"/>
                        </a:spcAft>
                      </a:pPr>
                      <a:r>
                        <a:rPr lang="ru-RU" sz="1800" b="1">
                          <a:effectLst/>
                          <a:latin typeface="Calibri"/>
                          <a:ea typeface="Calibri"/>
                          <a:cs typeface="Times New Roman"/>
                        </a:rPr>
                        <a:t>4 401 20 226</a:t>
                      </a:r>
                    </a:p>
                    <a:p>
                      <a:pPr>
                        <a:lnSpc>
                          <a:spcPct val="115000"/>
                        </a:lnSpc>
                        <a:spcAft>
                          <a:spcPts val="0"/>
                        </a:spcAft>
                      </a:pPr>
                      <a:r>
                        <a:rPr lang="ru-RU" sz="1800" b="1">
                          <a:effectLst/>
                          <a:latin typeface="Calibri"/>
                          <a:ea typeface="Calibri"/>
                          <a:cs typeface="Times New Roman"/>
                        </a:rPr>
                        <a:t>(4 109 00 226)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4 302 26 730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2 401 20 226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2 302 26 730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extLst>
                  <a:ext uri="{0D108BD9-81ED-4DB2-BD59-A6C34878D82A}">
                    <a16:rowId xmlns:a16="http://schemas.microsoft.com/office/drawing/2014/main" val="10004"/>
                  </a:ext>
                </a:extLst>
              </a:tr>
              <a:tr h="1186634">
                <a:tc>
                  <a:txBody>
                    <a:bodyPr/>
                    <a:lstStyle/>
                    <a:p>
                      <a:pPr>
                        <a:lnSpc>
                          <a:spcPct val="115000"/>
                        </a:lnSpc>
                        <a:spcAft>
                          <a:spcPts val="0"/>
                        </a:spcAft>
                      </a:pPr>
                      <a:r>
                        <a:rPr lang="ru-RU" sz="1800" b="1">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800" b="1">
                          <a:effectLst/>
                          <a:latin typeface="Calibri"/>
                          <a:ea typeface="Calibri"/>
                          <a:cs typeface="Times New Roman"/>
                        </a:rPr>
                        <a:t>2 302 26 830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a:effectLst/>
                          <a:latin typeface="Calibri"/>
                          <a:ea typeface="Calibri"/>
                          <a:cs typeface="Times New Roman"/>
                        </a:rPr>
                        <a:t>2 201 11 610</a:t>
                      </a:r>
                    </a:p>
                    <a:p>
                      <a:pPr>
                        <a:lnSpc>
                          <a:spcPct val="115000"/>
                        </a:lnSpc>
                        <a:spcAft>
                          <a:spcPts val="0"/>
                        </a:spcAft>
                      </a:pPr>
                      <a:r>
                        <a:rPr lang="ru-RU" sz="1800" b="1">
                          <a:effectLst/>
                          <a:latin typeface="Calibri"/>
                          <a:ea typeface="Calibri"/>
                          <a:cs typeface="Times New Roman"/>
                        </a:rPr>
                        <a:t>18 2 226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nSpc>
                          <a:spcPct val="115000"/>
                        </a:lnSpc>
                        <a:spcAft>
                          <a:spcPts val="0"/>
                        </a:spcAft>
                      </a:pPr>
                      <a:r>
                        <a:rPr lang="ru-RU" sz="1800" b="1" dirty="0">
                          <a:effectLst/>
                          <a:latin typeface="Calibri"/>
                          <a:ea typeface="Calibri"/>
                          <a:cs typeface="Times New Roman"/>
                        </a:rPr>
                        <a:t>(+ ) 5,00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extLst>
                  <a:ext uri="{0D108BD9-81ED-4DB2-BD59-A6C34878D82A}">
                    <a16:rowId xmlns:a16="http://schemas.microsoft.com/office/drawing/2014/main" val="10005"/>
                  </a:ext>
                </a:extLst>
              </a:tr>
            </a:tbl>
          </a:graphicData>
        </a:graphic>
      </p:graphicFrame>
      <p:sp>
        <p:nvSpPr>
          <p:cNvPr id="3" name="Нижний колонтитул 2"/>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Tree>
    <p:extLst>
      <p:ext uri="{BB962C8B-B14F-4D97-AF65-F5344CB8AC3E}">
        <p14:creationId xmlns:p14="http://schemas.microsoft.com/office/powerpoint/2010/main" val="233480232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768569" y="1859210"/>
            <a:ext cx="4166557" cy="67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270" tIns="35135" rIns="70270" bIns="35135">
            <a:spAutoFit/>
          </a:bodyPr>
          <a:lstStyle>
            <a:lvl1pPr defTabSz="1008063" eaLnBrk="0" hangingPunct="0">
              <a:defRPr sz="1900">
                <a:solidFill>
                  <a:schemeClr val="tx1"/>
                </a:solidFill>
                <a:latin typeface="Arial" panose="020B0604020202020204" pitchFamily="34" charset="0"/>
              </a:defRPr>
            </a:lvl1pPr>
            <a:lvl2pPr marL="742950" indent="-285750" defTabSz="1008063" eaLnBrk="0" hangingPunct="0">
              <a:defRPr sz="1900">
                <a:solidFill>
                  <a:schemeClr val="tx1"/>
                </a:solidFill>
                <a:latin typeface="Arial" panose="020B0604020202020204" pitchFamily="34" charset="0"/>
              </a:defRPr>
            </a:lvl2pPr>
            <a:lvl3pPr marL="1143000" indent="-228600" defTabSz="1008063" eaLnBrk="0" hangingPunct="0">
              <a:defRPr sz="1900">
                <a:solidFill>
                  <a:schemeClr val="tx1"/>
                </a:solidFill>
                <a:latin typeface="Arial" panose="020B0604020202020204" pitchFamily="34" charset="0"/>
              </a:defRPr>
            </a:lvl3pPr>
            <a:lvl4pPr marL="1600200" indent="-228600" defTabSz="1008063" eaLnBrk="0" hangingPunct="0">
              <a:defRPr sz="1900">
                <a:solidFill>
                  <a:schemeClr val="tx1"/>
                </a:solidFill>
                <a:latin typeface="Arial" panose="020B0604020202020204" pitchFamily="34" charset="0"/>
              </a:defRPr>
            </a:lvl4pPr>
            <a:lvl5pPr marL="2057400" indent="-228600" defTabSz="1008063" eaLnBrk="0" hangingPunct="0">
              <a:defRPr sz="1900">
                <a:solidFill>
                  <a:schemeClr val="tx1"/>
                </a:solidFill>
                <a:latin typeface="Arial" panose="020B0604020202020204" pitchFamily="34" charset="0"/>
              </a:defRPr>
            </a:lvl5pPr>
            <a:lvl6pPr marL="2514600" indent="-228600" defTabSz="100806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100806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100806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1008063"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1952" b="1"/>
              <a:t>КОСГУ элемент БК на всех этапах бюджетного процесса</a:t>
            </a:r>
          </a:p>
        </p:txBody>
      </p:sp>
      <p:sp>
        <p:nvSpPr>
          <p:cNvPr id="28675" name="Rectangle 3"/>
          <p:cNvSpPr>
            <a:spLocks noChangeArrowheads="1"/>
          </p:cNvSpPr>
          <p:nvPr/>
        </p:nvSpPr>
        <p:spPr bwMode="auto">
          <a:xfrm>
            <a:off x="3768569" y="4532889"/>
            <a:ext cx="4197125" cy="1100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270" tIns="35135" rIns="70270" bIns="35135">
            <a:spAutoFit/>
          </a:bodyPr>
          <a:lstStyle>
            <a:lvl1pPr defTabSz="1008063" eaLnBrk="0" hangingPunct="0">
              <a:defRPr sz="1900">
                <a:solidFill>
                  <a:schemeClr val="tx1"/>
                </a:solidFill>
                <a:latin typeface="Arial" panose="020B0604020202020204" pitchFamily="34" charset="0"/>
              </a:defRPr>
            </a:lvl1pPr>
            <a:lvl2pPr marL="742950" indent="-285750" defTabSz="1008063" eaLnBrk="0" hangingPunct="0">
              <a:defRPr sz="1900">
                <a:solidFill>
                  <a:schemeClr val="tx1"/>
                </a:solidFill>
                <a:latin typeface="Arial" panose="020B0604020202020204" pitchFamily="34" charset="0"/>
              </a:defRPr>
            </a:lvl2pPr>
            <a:lvl3pPr marL="1143000" indent="-228600" defTabSz="1008063" eaLnBrk="0" hangingPunct="0">
              <a:defRPr sz="1900">
                <a:solidFill>
                  <a:schemeClr val="tx1"/>
                </a:solidFill>
                <a:latin typeface="Arial" panose="020B0604020202020204" pitchFamily="34" charset="0"/>
              </a:defRPr>
            </a:lvl3pPr>
            <a:lvl4pPr marL="1600200" indent="-228600" defTabSz="1008063" eaLnBrk="0" hangingPunct="0">
              <a:defRPr sz="1900">
                <a:solidFill>
                  <a:schemeClr val="tx1"/>
                </a:solidFill>
                <a:latin typeface="Arial" panose="020B0604020202020204" pitchFamily="34" charset="0"/>
              </a:defRPr>
            </a:lvl4pPr>
            <a:lvl5pPr marL="2057400" indent="-228600" defTabSz="1008063" eaLnBrk="0" hangingPunct="0">
              <a:defRPr sz="1900">
                <a:solidFill>
                  <a:schemeClr val="tx1"/>
                </a:solidFill>
                <a:latin typeface="Arial" panose="020B0604020202020204" pitchFamily="34" charset="0"/>
              </a:defRPr>
            </a:lvl5pPr>
            <a:lvl6pPr marL="2514600" indent="-228600" defTabSz="100806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100806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100806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1008063"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1952" b="1"/>
              <a:t>КОСГУ - элемент обязательной </a:t>
            </a:r>
          </a:p>
          <a:p>
            <a:pPr eaLnBrk="1" hangingPunct="1"/>
            <a:r>
              <a:rPr lang="ru-RU" altLang="ru-RU" sz="1952" b="1"/>
              <a:t>управленческой классификации</a:t>
            </a:r>
          </a:p>
          <a:p>
            <a:pPr eaLnBrk="1" hangingPunct="1"/>
            <a:r>
              <a:rPr lang="ru-RU" altLang="ru-RU" sz="1952" b="1">
                <a:solidFill>
                  <a:schemeClr val="accent2"/>
                </a:solidFill>
              </a:rPr>
              <a:t>в целях учета и отчетности</a:t>
            </a:r>
            <a:r>
              <a:rPr lang="ru-RU" altLang="ru-RU" sz="2788" b="1"/>
              <a:t> </a:t>
            </a:r>
          </a:p>
        </p:txBody>
      </p:sp>
      <p:sp>
        <p:nvSpPr>
          <p:cNvPr id="28676" name="AutoShape 4"/>
          <p:cNvSpPr>
            <a:spLocks noChangeArrowheads="1"/>
          </p:cNvSpPr>
          <p:nvPr/>
        </p:nvSpPr>
        <p:spPr bwMode="auto">
          <a:xfrm>
            <a:off x="5375433" y="2725722"/>
            <a:ext cx="803431" cy="1605756"/>
          </a:xfrm>
          <a:prstGeom prst="downArrow">
            <a:avLst>
              <a:gd name="adj1" fmla="val 50000"/>
              <a:gd name="adj2" fmla="val 49966"/>
            </a:avLst>
          </a:prstGeom>
          <a:solidFill>
            <a:srgbClr val="00CCFF">
              <a:alpha val="14902"/>
            </a:srgbClr>
          </a:solidFill>
          <a:ln w="9525">
            <a:solidFill>
              <a:schemeClr val="tx1"/>
            </a:solidFill>
            <a:miter lim="800000"/>
            <a:headEnd/>
            <a:tailEnd/>
          </a:ln>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324"/>
          </a:p>
        </p:txBody>
      </p:sp>
      <p:sp>
        <p:nvSpPr>
          <p:cNvPr id="28677" name="Text Box 5"/>
          <p:cNvSpPr txBox="1">
            <a:spLocks noChangeArrowheads="1"/>
          </p:cNvSpPr>
          <p:nvPr/>
        </p:nvSpPr>
        <p:spPr bwMode="auto">
          <a:xfrm>
            <a:off x="2205971" y="919660"/>
            <a:ext cx="5249972" cy="37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270" tIns="35135" rIns="70270" bIns="35135">
            <a:spAutoFit/>
          </a:bodyPr>
          <a:lstStyle>
            <a:lvl1pPr defTabSz="1008063" eaLnBrk="0" hangingPunct="0">
              <a:defRPr sz="1900">
                <a:solidFill>
                  <a:schemeClr val="tx1"/>
                </a:solidFill>
                <a:latin typeface="Arial" panose="020B0604020202020204" pitchFamily="34" charset="0"/>
              </a:defRPr>
            </a:lvl1pPr>
            <a:lvl2pPr marL="742950" indent="-285750" defTabSz="1008063" eaLnBrk="0" hangingPunct="0">
              <a:defRPr sz="1900">
                <a:solidFill>
                  <a:schemeClr val="tx1"/>
                </a:solidFill>
                <a:latin typeface="Arial" panose="020B0604020202020204" pitchFamily="34" charset="0"/>
              </a:defRPr>
            </a:lvl2pPr>
            <a:lvl3pPr marL="1143000" indent="-228600" defTabSz="1008063" eaLnBrk="0" hangingPunct="0">
              <a:defRPr sz="1900">
                <a:solidFill>
                  <a:schemeClr val="tx1"/>
                </a:solidFill>
                <a:latin typeface="Arial" panose="020B0604020202020204" pitchFamily="34" charset="0"/>
              </a:defRPr>
            </a:lvl3pPr>
            <a:lvl4pPr marL="1600200" indent="-228600" defTabSz="1008063" eaLnBrk="0" hangingPunct="0">
              <a:defRPr sz="1900">
                <a:solidFill>
                  <a:schemeClr val="tx1"/>
                </a:solidFill>
                <a:latin typeface="Arial" panose="020B0604020202020204" pitchFamily="34" charset="0"/>
              </a:defRPr>
            </a:lvl4pPr>
            <a:lvl5pPr marL="2057400" indent="-228600" defTabSz="1008063" eaLnBrk="0" hangingPunct="0">
              <a:defRPr sz="1900">
                <a:solidFill>
                  <a:schemeClr val="tx1"/>
                </a:solidFill>
                <a:latin typeface="Arial" panose="020B0604020202020204" pitchFamily="34" charset="0"/>
              </a:defRPr>
            </a:lvl5pPr>
            <a:lvl6pPr marL="2514600" indent="-228600" defTabSz="100806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100806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100806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1008063"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1952" b="1">
                <a:solidFill>
                  <a:srgbClr val="000000"/>
                </a:solidFill>
                <a:latin typeface="Times New Roman" panose="02020603050405020304" pitchFamily="18" charset="0"/>
                <a:cs typeface="Arial" panose="020B0604020202020204" pitchFamily="34" charset="0"/>
              </a:rPr>
              <a:t>«Трансформация» КОСГУ</a:t>
            </a:r>
          </a:p>
        </p:txBody>
      </p:sp>
      <p:sp>
        <p:nvSpPr>
          <p:cNvPr id="2802694" name="Text Box 6"/>
          <p:cNvSpPr txBox="1">
            <a:spLocks noChangeArrowheads="1"/>
          </p:cNvSpPr>
          <p:nvPr/>
        </p:nvSpPr>
        <p:spPr bwMode="auto">
          <a:xfrm>
            <a:off x="1460087" y="1973196"/>
            <a:ext cx="1738489" cy="532133"/>
          </a:xfrm>
          <a:prstGeom prst="rect">
            <a:avLst/>
          </a:prstGeom>
          <a:noFill/>
          <a:ln>
            <a:noFill/>
          </a:ln>
          <a:effectLst/>
          <a:extLst/>
        </p:spPr>
        <p:txBody>
          <a:bodyPr wrap="none">
            <a:spAutoFit/>
          </a:bodyPr>
          <a:lstStyle>
            <a:lvl1pPr defTabSz="963613" eaLnBrk="0" hangingPunct="0">
              <a:spcBef>
                <a:spcPct val="20000"/>
              </a:spcBef>
              <a:buChar char="•"/>
              <a:defRPr sz="3300">
                <a:solidFill>
                  <a:schemeClr val="tx1"/>
                </a:solidFill>
                <a:latin typeface="Arial" charset="0"/>
              </a:defRPr>
            </a:lvl1pPr>
            <a:lvl2pPr marL="782638" indent="-301625" defTabSz="963613" eaLnBrk="0" hangingPunct="0">
              <a:spcBef>
                <a:spcPct val="20000"/>
              </a:spcBef>
              <a:buChar char="–"/>
              <a:defRPr sz="2900">
                <a:solidFill>
                  <a:schemeClr val="tx1"/>
                </a:solidFill>
                <a:latin typeface="Arial" charset="0"/>
              </a:defRPr>
            </a:lvl2pPr>
            <a:lvl3pPr marL="1201738" indent="-238125" defTabSz="963613" eaLnBrk="0" hangingPunct="0">
              <a:spcBef>
                <a:spcPct val="20000"/>
              </a:spcBef>
              <a:buChar char="•"/>
              <a:defRPr sz="2500">
                <a:solidFill>
                  <a:schemeClr val="tx1"/>
                </a:solidFill>
                <a:latin typeface="Arial" charset="0"/>
              </a:defRPr>
            </a:lvl3pPr>
            <a:lvl4pPr marL="1681163" indent="-239713" defTabSz="963613" eaLnBrk="0" hangingPunct="0">
              <a:spcBef>
                <a:spcPct val="20000"/>
              </a:spcBef>
              <a:buChar char="–"/>
              <a:defRPr sz="2100">
                <a:solidFill>
                  <a:schemeClr val="tx1"/>
                </a:solidFill>
                <a:latin typeface="Arial" charset="0"/>
              </a:defRPr>
            </a:lvl4pPr>
            <a:lvl5pPr marL="2165350" indent="-241300" defTabSz="963613" eaLnBrk="0" hangingPunct="0">
              <a:spcBef>
                <a:spcPct val="20000"/>
              </a:spcBef>
              <a:buChar char="»"/>
              <a:defRPr sz="2100">
                <a:solidFill>
                  <a:schemeClr val="tx1"/>
                </a:solidFill>
                <a:latin typeface="Arial" charset="0"/>
              </a:defRPr>
            </a:lvl5pPr>
            <a:lvl6pPr marL="2622550" indent="-241300" defTabSz="963613" eaLnBrk="0" fontAlgn="base" hangingPunct="0">
              <a:spcBef>
                <a:spcPct val="20000"/>
              </a:spcBef>
              <a:spcAft>
                <a:spcPct val="0"/>
              </a:spcAft>
              <a:buChar char="»"/>
              <a:defRPr sz="2100">
                <a:solidFill>
                  <a:schemeClr val="tx1"/>
                </a:solidFill>
                <a:latin typeface="Arial" charset="0"/>
              </a:defRPr>
            </a:lvl6pPr>
            <a:lvl7pPr marL="3079750" indent="-241300" defTabSz="963613" eaLnBrk="0" fontAlgn="base" hangingPunct="0">
              <a:spcBef>
                <a:spcPct val="20000"/>
              </a:spcBef>
              <a:spcAft>
                <a:spcPct val="0"/>
              </a:spcAft>
              <a:buChar char="»"/>
              <a:defRPr sz="2100">
                <a:solidFill>
                  <a:schemeClr val="tx1"/>
                </a:solidFill>
                <a:latin typeface="Arial" charset="0"/>
              </a:defRPr>
            </a:lvl7pPr>
            <a:lvl8pPr marL="3536950" indent="-241300" defTabSz="963613" eaLnBrk="0" fontAlgn="base" hangingPunct="0">
              <a:spcBef>
                <a:spcPct val="20000"/>
              </a:spcBef>
              <a:spcAft>
                <a:spcPct val="0"/>
              </a:spcAft>
              <a:buChar char="»"/>
              <a:defRPr sz="2100">
                <a:solidFill>
                  <a:schemeClr val="tx1"/>
                </a:solidFill>
                <a:latin typeface="Arial" charset="0"/>
              </a:defRPr>
            </a:lvl8pPr>
            <a:lvl9pPr marL="3994150" indent="-241300" defTabSz="963613" eaLnBrk="0" fontAlgn="base" hangingPunct="0">
              <a:spcBef>
                <a:spcPct val="20000"/>
              </a:spcBef>
              <a:spcAft>
                <a:spcPct val="0"/>
              </a:spcAft>
              <a:buChar char="»"/>
              <a:defRPr sz="2100">
                <a:solidFill>
                  <a:schemeClr val="tx1"/>
                </a:solidFill>
                <a:latin typeface="Arial" charset="0"/>
              </a:defRPr>
            </a:lvl9pPr>
          </a:lstStyle>
          <a:p>
            <a:pPr eaLnBrk="1" hangingPunct="1">
              <a:spcBef>
                <a:spcPct val="0"/>
              </a:spcBef>
              <a:buFontTx/>
              <a:buNone/>
              <a:defRPr/>
            </a:pPr>
            <a:r>
              <a:rPr lang="ru-RU" altLang="ru-RU" sz="2858" b="1" i="1">
                <a:solidFill>
                  <a:srgbClr val="000066"/>
                </a:solidFill>
                <a:effectLst>
                  <a:outerShdw blurRad="38100" dist="38100" dir="2700000" algn="tl">
                    <a:srgbClr val="C0C0C0"/>
                  </a:outerShdw>
                </a:effectLst>
              </a:rPr>
              <a:t>2015 год</a:t>
            </a:r>
          </a:p>
        </p:txBody>
      </p:sp>
      <p:sp>
        <p:nvSpPr>
          <p:cNvPr id="2802695" name="Text Box 7"/>
          <p:cNvSpPr txBox="1">
            <a:spLocks noChangeArrowheads="1"/>
          </p:cNvSpPr>
          <p:nvPr/>
        </p:nvSpPr>
        <p:spPr bwMode="auto">
          <a:xfrm>
            <a:off x="1460087" y="4784100"/>
            <a:ext cx="1738489" cy="532133"/>
          </a:xfrm>
          <a:prstGeom prst="rect">
            <a:avLst/>
          </a:prstGeom>
          <a:noFill/>
          <a:ln>
            <a:noFill/>
          </a:ln>
          <a:effectLst/>
          <a:extLst/>
        </p:spPr>
        <p:txBody>
          <a:bodyPr wrap="none">
            <a:spAutoFit/>
          </a:bodyPr>
          <a:lstStyle>
            <a:lvl1pPr defTabSz="963613">
              <a:defRPr>
                <a:solidFill>
                  <a:schemeClr val="tx1"/>
                </a:solidFill>
                <a:latin typeface="Arial" charset="0"/>
              </a:defRPr>
            </a:lvl1pPr>
            <a:lvl2pPr defTabSz="963613">
              <a:defRPr>
                <a:solidFill>
                  <a:schemeClr val="tx1"/>
                </a:solidFill>
                <a:latin typeface="Arial" charset="0"/>
              </a:defRPr>
            </a:lvl2pPr>
            <a:lvl3pPr defTabSz="963613">
              <a:defRPr>
                <a:solidFill>
                  <a:schemeClr val="tx1"/>
                </a:solidFill>
                <a:latin typeface="Arial" charset="0"/>
              </a:defRPr>
            </a:lvl3pPr>
            <a:lvl4pPr defTabSz="963613">
              <a:defRPr>
                <a:solidFill>
                  <a:schemeClr val="tx1"/>
                </a:solidFill>
                <a:latin typeface="Arial" charset="0"/>
              </a:defRPr>
            </a:lvl4pPr>
            <a:lvl5pPr defTabSz="963613">
              <a:defRPr>
                <a:solidFill>
                  <a:schemeClr val="tx1"/>
                </a:solidFill>
                <a:latin typeface="Arial" charset="0"/>
              </a:defRPr>
            </a:lvl5pPr>
            <a:lvl6pPr defTabSz="963613" fontAlgn="base">
              <a:spcBef>
                <a:spcPct val="0"/>
              </a:spcBef>
              <a:spcAft>
                <a:spcPct val="0"/>
              </a:spcAft>
              <a:defRPr>
                <a:solidFill>
                  <a:schemeClr val="tx1"/>
                </a:solidFill>
                <a:latin typeface="Arial" charset="0"/>
              </a:defRPr>
            </a:lvl6pPr>
            <a:lvl7pPr defTabSz="963613" fontAlgn="base">
              <a:spcBef>
                <a:spcPct val="0"/>
              </a:spcBef>
              <a:spcAft>
                <a:spcPct val="0"/>
              </a:spcAft>
              <a:defRPr>
                <a:solidFill>
                  <a:schemeClr val="tx1"/>
                </a:solidFill>
                <a:latin typeface="Arial" charset="0"/>
              </a:defRPr>
            </a:lvl7pPr>
            <a:lvl8pPr defTabSz="963613" fontAlgn="base">
              <a:spcBef>
                <a:spcPct val="0"/>
              </a:spcBef>
              <a:spcAft>
                <a:spcPct val="0"/>
              </a:spcAft>
              <a:defRPr>
                <a:solidFill>
                  <a:schemeClr val="tx1"/>
                </a:solidFill>
                <a:latin typeface="Arial" charset="0"/>
              </a:defRPr>
            </a:lvl8pPr>
            <a:lvl9pPr defTabSz="963613" fontAlgn="base">
              <a:spcBef>
                <a:spcPct val="0"/>
              </a:spcBef>
              <a:spcAft>
                <a:spcPct val="0"/>
              </a:spcAft>
              <a:defRPr>
                <a:solidFill>
                  <a:schemeClr val="tx1"/>
                </a:solidFill>
                <a:latin typeface="Arial" charset="0"/>
              </a:defRPr>
            </a:lvl9pPr>
          </a:lstStyle>
          <a:p>
            <a:pPr>
              <a:defRPr/>
            </a:pPr>
            <a:r>
              <a:rPr lang="ru-RU" altLang="ru-RU" sz="2858" b="1" i="1">
                <a:solidFill>
                  <a:srgbClr val="000066"/>
                </a:solidFill>
                <a:effectLst>
                  <a:outerShdw blurRad="38100" dist="38100" dir="2700000" algn="tl">
                    <a:srgbClr val="C0C0C0"/>
                  </a:outerShdw>
                </a:effectLst>
              </a:rPr>
              <a:t>2016 год</a:t>
            </a:r>
          </a:p>
        </p:txBody>
      </p:sp>
      <p:sp>
        <p:nvSpPr>
          <p:cNvPr id="28680" name="AutoShape 8"/>
          <p:cNvSpPr>
            <a:spLocks noChangeArrowheads="1"/>
          </p:cNvSpPr>
          <p:nvPr/>
        </p:nvSpPr>
        <p:spPr bwMode="auto">
          <a:xfrm>
            <a:off x="1861803" y="2725722"/>
            <a:ext cx="803431" cy="1605756"/>
          </a:xfrm>
          <a:prstGeom prst="downArrow">
            <a:avLst>
              <a:gd name="adj1" fmla="val 50000"/>
              <a:gd name="adj2" fmla="val 49966"/>
            </a:avLst>
          </a:prstGeom>
          <a:solidFill>
            <a:srgbClr val="00CCFF">
              <a:alpha val="14902"/>
            </a:srgbClr>
          </a:solidFill>
          <a:ln w="9525">
            <a:solidFill>
              <a:schemeClr val="tx1"/>
            </a:solidFill>
            <a:miter lim="800000"/>
            <a:headEnd/>
            <a:tailEnd/>
          </a:ln>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324"/>
          </a:p>
        </p:txBody>
      </p:sp>
      <p:sp>
        <p:nvSpPr>
          <p:cNvPr id="28681" name="Rectangle 9"/>
          <p:cNvSpPr>
            <a:spLocks noChangeArrowheads="1"/>
          </p:cNvSpPr>
          <p:nvPr/>
        </p:nvSpPr>
        <p:spPr bwMode="auto">
          <a:xfrm>
            <a:off x="1094890" y="4483090"/>
            <a:ext cx="6890035" cy="1104442"/>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324"/>
          </a:p>
        </p:txBody>
      </p:sp>
    </p:spTree>
    <p:extLst>
      <p:ext uri="{BB962C8B-B14F-4D97-AF65-F5344CB8AC3E}">
        <p14:creationId xmlns:p14="http://schemas.microsoft.com/office/powerpoint/2010/main" val="135470048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8334" y="260648"/>
            <a:ext cx="8427017" cy="792088"/>
          </a:xfrm>
        </p:spPr>
        <p:txBody>
          <a:bodyPr>
            <a:normAutofit fontScale="90000"/>
          </a:bodyPr>
          <a:lstStyle/>
          <a:p>
            <a:pPr algn="ctr"/>
            <a:r>
              <a:rPr lang="ru-RU" sz="2401" b="1" dirty="0"/>
              <a:t>Изменения в бюджетной классификации с 01 января 2016 года</a:t>
            </a:r>
          </a:p>
        </p:txBody>
      </p:sp>
      <p:graphicFrame>
        <p:nvGraphicFramePr>
          <p:cNvPr id="5" name="Объект 4"/>
          <p:cNvGraphicFramePr>
            <a:graphicFrameLocks noGrp="1"/>
          </p:cNvGraphicFramePr>
          <p:nvPr>
            <p:ph idx="1"/>
            <p:extLst/>
          </p:nvPr>
        </p:nvGraphicFramePr>
        <p:xfrm>
          <a:off x="88127" y="1376237"/>
          <a:ext cx="8967538" cy="4602589"/>
        </p:xfrm>
        <a:graphic>
          <a:graphicData uri="http://schemas.openxmlformats.org/drawingml/2006/table">
            <a:tbl>
              <a:tblPr firstRow="1" bandRow="1">
                <a:tableStyleId>{5C22544A-7EE6-4342-B048-85BDC9FD1C3A}</a:tableStyleId>
              </a:tblPr>
              <a:tblGrid>
                <a:gridCol w="3466110">
                  <a:extLst>
                    <a:ext uri="{9D8B030D-6E8A-4147-A177-3AD203B41FA5}">
                      <a16:colId xmlns:a16="http://schemas.microsoft.com/office/drawing/2014/main" val="20000"/>
                    </a:ext>
                  </a:extLst>
                </a:gridCol>
                <a:gridCol w="5501428">
                  <a:extLst>
                    <a:ext uri="{9D8B030D-6E8A-4147-A177-3AD203B41FA5}">
                      <a16:colId xmlns:a16="http://schemas.microsoft.com/office/drawing/2014/main" val="20001"/>
                    </a:ext>
                  </a:extLst>
                </a:gridCol>
              </a:tblGrid>
              <a:tr h="563953">
                <a:tc>
                  <a:txBody>
                    <a:bodyPr/>
                    <a:lstStyle/>
                    <a:p>
                      <a:pPr algn="ctr"/>
                      <a:r>
                        <a:rPr lang="ru-RU" sz="2100" dirty="0" smtClean="0">
                          <a:solidFill>
                            <a:schemeClr val="tx1"/>
                          </a:solidFill>
                        </a:rPr>
                        <a:t>2015 год</a:t>
                      </a:r>
                      <a:endParaRPr lang="ru-RU" sz="2100" dirty="0">
                        <a:solidFill>
                          <a:schemeClr val="tx1"/>
                        </a:solidFill>
                      </a:endParaRPr>
                    </a:p>
                  </a:txBody>
                  <a:tcPr marL="68598" marR="68598" marT="34299" marB="34299">
                    <a:solidFill>
                      <a:schemeClr val="accent3">
                        <a:lumMod val="60000"/>
                        <a:lumOff val="40000"/>
                      </a:schemeClr>
                    </a:solidFill>
                  </a:tcPr>
                </a:tc>
                <a:tc>
                  <a:txBody>
                    <a:bodyPr/>
                    <a:lstStyle/>
                    <a:p>
                      <a:pPr algn="ctr"/>
                      <a:r>
                        <a:rPr lang="ru-RU" sz="2100" dirty="0" smtClean="0">
                          <a:solidFill>
                            <a:schemeClr val="tx1"/>
                          </a:solidFill>
                        </a:rPr>
                        <a:t>2016 год</a:t>
                      </a:r>
                      <a:endParaRPr lang="ru-RU" sz="2100" dirty="0">
                        <a:solidFill>
                          <a:schemeClr val="tx1"/>
                        </a:solidFill>
                      </a:endParaRPr>
                    </a:p>
                  </a:txBody>
                  <a:tcPr marL="68598" marR="68598" marT="34299" marB="34299"/>
                </a:tc>
                <a:extLst>
                  <a:ext uri="{0D108BD9-81ED-4DB2-BD59-A6C34878D82A}">
                    <a16:rowId xmlns:a16="http://schemas.microsoft.com/office/drawing/2014/main" val="10000"/>
                  </a:ext>
                </a:extLst>
              </a:tr>
              <a:tr h="1829276">
                <a:tc rowSpan="2">
                  <a:txBody>
                    <a:bodyPr/>
                    <a:lstStyle/>
                    <a:p>
                      <a:r>
                        <a:rPr lang="ru-RU" sz="1800" b="1" i="0" u="none" strike="noStrike" kern="1200" baseline="0" dirty="0" smtClean="0">
                          <a:solidFill>
                            <a:schemeClr val="dk1"/>
                          </a:solidFill>
                          <a:latin typeface="+mn-lt"/>
                          <a:ea typeface="+mn-ea"/>
                          <a:cs typeface="+mn-cs"/>
                        </a:rPr>
                        <a:t>Бюджетная классификация РФ является группировкой </a:t>
                      </a:r>
                    </a:p>
                    <a:p>
                      <a:pPr algn="ctr"/>
                      <a:r>
                        <a:rPr lang="ru-RU" sz="1800" b="1" i="0" u="sng" strike="noStrike" kern="1200" baseline="0" dirty="0" smtClean="0">
                          <a:solidFill>
                            <a:srgbClr val="FF0000"/>
                          </a:solidFill>
                          <a:latin typeface="+mn-lt"/>
                          <a:ea typeface="+mn-ea"/>
                          <a:cs typeface="+mn-cs"/>
                        </a:rPr>
                        <a:t>Доходов, </a:t>
                      </a:r>
                    </a:p>
                    <a:p>
                      <a:pPr algn="ctr"/>
                      <a:r>
                        <a:rPr lang="ru-RU" sz="1800" b="1" i="0" u="sng" strike="noStrike" kern="1200" baseline="0" dirty="0" smtClean="0">
                          <a:solidFill>
                            <a:srgbClr val="FF0000"/>
                          </a:solidFill>
                          <a:latin typeface="+mn-lt"/>
                          <a:ea typeface="+mn-ea"/>
                          <a:cs typeface="+mn-cs"/>
                        </a:rPr>
                        <a:t>Расходов,</a:t>
                      </a:r>
                    </a:p>
                    <a:p>
                      <a:pPr algn="ctr"/>
                      <a:r>
                        <a:rPr lang="ru-RU" sz="1800" b="1" i="0" u="sng" strike="noStrike" kern="1200" baseline="0" dirty="0" smtClean="0">
                          <a:solidFill>
                            <a:srgbClr val="FF0000"/>
                          </a:solidFill>
                          <a:latin typeface="+mn-lt"/>
                          <a:ea typeface="+mn-ea"/>
                          <a:cs typeface="+mn-cs"/>
                        </a:rPr>
                        <a:t>ИФДБ </a:t>
                      </a:r>
                      <a:endParaRPr lang="ru-RU" sz="1400" dirty="0"/>
                    </a:p>
                    <a:p>
                      <a:pPr algn="ctr"/>
                      <a:r>
                        <a:rPr lang="ru-RU" sz="1800" b="1" i="0" u="none" strike="noStrike" kern="1200" baseline="0" dirty="0" smtClean="0">
                          <a:solidFill>
                            <a:schemeClr val="dk1"/>
                          </a:solidFill>
                          <a:latin typeface="+mn-lt"/>
                          <a:ea typeface="+mn-ea"/>
                          <a:cs typeface="+mn-cs"/>
                        </a:rPr>
                        <a:t>используемой для </a:t>
                      </a:r>
                    </a:p>
                    <a:p>
                      <a:pPr algn="ctr"/>
                      <a:endParaRPr lang="ru-RU" sz="1800" b="1" i="0" u="none" strike="noStrike" kern="1200" baseline="0" dirty="0" smtClean="0">
                        <a:solidFill>
                          <a:schemeClr val="dk1"/>
                        </a:solidFill>
                        <a:latin typeface="+mn-lt"/>
                        <a:ea typeface="+mn-ea"/>
                        <a:cs typeface="+mn-cs"/>
                      </a:endParaRPr>
                    </a:p>
                    <a:p>
                      <a:r>
                        <a:rPr lang="ru-RU" sz="1800" b="1" i="0" u="none" strike="noStrike" kern="1200" baseline="0" dirty="0" smtClean="0">
                          <a:solidFill>
                            <a:schemeClr val="dk1"/>
                          </a:solidFill>
                          <a:latin typeface="+mn-lt"/>
                          <a:ea typeface="+mn-ea"/>
                          <a:cs typeface="+mn-cs"/>
                        </a:rPr>
                        <a:t>1.составления и исполнения бюджетов, </a:t>
                      </a:r>
                    </a:p>
                    <a:p>
                      <a:endParaRPr lang="ru-RU" sz="1800" b="1" i="0" u="none" strike="noStrike" kern="1200" baseline="0" dirty="0" smtClean="0">
                        <a:solidFill>
                          <a:schemeClr val="dk1"/>
                        </a:solidFill>
                        <a:latin typeface="+mn-lt"/>
                        <a:ea typeface="+mn-ea"/>
                        <a:cs typeface="+mn-cs"/>
                      </a:endParaRPr>
                    </a:p>
                    <a:p>
                      <a:r>
                        <a:rPr lang="ru-RU" sz="1800" b="1" i="0" u="none" strike="noStrike" kern="1200" baseline="0" dirty="0" smtClean="0">
                          <a:solidFill>
                            <a:schemeClr val="dk1"/>
                          </a:solidFill>
                          <a:latin typeface="+mn-lt"/>
                          <a:ea typeface="+mn-ea"/>
                          <a:cs typeface="+mn-cs"/>
                        </a:rPr>
                        <a:t>2.составления бюджетной отчетности.</a:t>
                      </a:r>
                    </a:p>
                    <a:p>
                      <a:endParaRPr lang="ru-RU" sz="1400" dirty="0"/>
                    </a:p>
                  </a:txBody>
                  <a:tcPr marL="68598" marR="68598" marT="34299" marB="34299">
                    <a:solidFill>
                      <a:schemeClr val="accent3">
                        <a:lumMod val="60000"/>
                        <a:lumOff val="40000"/>
                      </a:schemeClr>
                    </a:solidFill>
                  </a:tcPr>
                </a:tc>
                <a:tc>
                  <a:txBody>
                    <a:bodyPr/>
                    <a:lstStyle/>
                    <a:p>
                      <a:pPr algn="ctr"/>
                      <a:r>
                        <a:rPr lang="ru-RU" sz="1500" b="1" i="0" u="none" strike="noStrike" kern="1200" baseline="0" dirty="0" smtClean="0">
                          <a:solidFill>
                            <a:schemeClr val="dk1"/>
                          </a:solidFill>
                          <a:latin typeface="+mn-lt"/>
                          <a:ea typeface="+mn-ea"/>
                          <a:cs typeface="+mn-cs"/>
                        </a:rPr>
                        <a:t>1</a:t>
                      </a:r>
                    </a:p>
                    <a:p>
                      <a:r>
                        <a:rPr lang="ru-RU" sz="1500" b="1" i="0" u="none" strike="noStrike" kern="1200" baseline="0" dirty="0" smtClean="0">
                          <a:solidFill>
                            <a:schemeClr val="dk1"/>
                          </a:solidFill>
                          <a:latin typeface="+mn-lt"/>
                          <a:ea typeface="+mn-ea"/>
                          <a:cs typeface="+mn-cs"/>
                        </a:rPr>
                        <a:t>Бюджетная классификация РФ является группировкой </a:t>
                      </a:r>
                    </a:p>
                    <a:p>
                      <a:pPr algn="ctr"/>
                      <a:r>
                        <a:rPr lang="ru-RU" sz="1500" b="1" i="0" u="sng" strike="noStrike" kern="1200" baseline="0" dirty="0" smtClean="0">
                          <a:solidFill>
                            <a:srgbClr val="FF0000"/>
                          </a:solidFill>
                          <a:latin typeface="+mn-lt"/>
                          <a:ea typeface="+mn-ea"/>
                          <a:cs typeface="+mn-cs"/>
                        </a:rPr>
                        <a:t>Доходов, </a:t>
                      </a:r>
                    </a:p>
                    <a:p>
                      <a:pPr algn="ctr"/>
                      <a:r>
                        <a:rPr lang="ru-RU" sz="1500" b="1" i="0" u="sng" strike="noStrike" kern="1200" baseline="0" dirty="0" smtClean="0">
                          <a:solidFill>
                            <a:srgbClr val="FF0000"/>
                          </a:solidFill>
                          <a:latin typeface="+mn-lt"/>
                          <a:ea typeface="+mn-ea"/>
                          <a:cs typeface="+mn-cs"/>
                        </a:rPr>
                        <a:t>Расходов,</a:t>
                      </a:r>
                    </a:p>
                    <a:p>
                      <a:pPr algn="ctr"/>
                      <a:r>
                        <a:rPr lang="ru-RU" sz="1500" b="1" i="0" u="sng" strike="noStrike" kern="1200" baseline="0" dirty="0" smtClean="0">
                          <a:solidFill>
                            <a:srgbClr val="FF0000"/>
                          </a:solidFill>
                          <a:latin typeface="+mn-lt"/>
                          <a:ea typeface="+mn-ea"/>
                          <a:cs typeface="+mn-cs"/>
                        </a:rPr>
                        <a:t>ИФДБ </a:t>
                      </a:r>
                      <a:endParaRPr lang="ru-RU" sz="1500" b="1" i="0" u="none" strike="noStrike" kern="1200" baseline="0" dirty="0" smtClean="0">
                        <a:solidFill>
                          <a:schemeClr val="dk1"/>
                        </a:solidFill>
                        <a:latin typeface="+mn-lt"/>
                        <a:ea typeface="+mn-ea"/>
                        <a:cs typeface="+mn-cs"/>
                      </a:endParaRPr>
                    </a:p>
                    <a:p>
                      <a:endParaRPr lang="ru-RU" sz="1200" dirty="0" smtClean="0"/>
                    </a:p>
                    <a:p>
                      <a:pPr algn="ctr"/>
                      <a:r>
                        <a:rPr lang="ru-RU" sz="1500" b="1" i="0" u="none" strike="noStrike" kern="1200" baseline="0" dirty="0" smtClean="0">
                          <a:solidFill>
                            <a:schemeClr val="dk1"/>
                          </a:solidFill>
                          <a:latin typeface="+mn-lt"/>
                          <a:ea typeface="+mn-ea"/>
                          <a:cs typeface="+mn-cs"/>
                        </a:rPr>
                        <a:t>используемой </a:t>
                      </a:r>
                      <a:r>
                        <a:rPr lang="ru-RU" sz="1500" b="1" i="0" u="sng" strike="noStrike" kern="1200" baseline="0" dirty="0" smtClean="0">
                          <a:solidFill>
                            <a:srgbClr val="FF0000"/>
                          </a:solidFill>
                          <a:latin typeface="+mn-lt"/>
                          <a:ea typeface="+mn-ea"/>
                          <a:cs typeface="+mn-cs"/>
                        </a:rPr>
                        <a:t>для составления и исполнения бюджетов</a:t>
                      </a:r>
                      <a:r>
                        <a:rPr lang="ru-RU" sz="1500" b="1" i="0" u="none" strike="noStrike" kern="1200" baseline="0" dirty="0" smtClean="0">
                          <a:solidFill>
                            <a:srgbClr val="FF0000"/>
                          </a:solidFill>
                          <a:latin typeface="+mn-lt"/>
                          <a:ea typeface="+mn-ea"/>
                          <a:cs typeface="+mn-cs"/>
                        </a:rPr>
                        <a:t>.</a:t>
                      </a:r>
                      <a:endParaRPr lang="ru-RU" sz="1400" dirty="0" smtClean="0">
                        <a:solidFill>
                          <a:srgbClr val="FF0000"/>
                        </a:solidFill>
                      </a:endParaRPr>
                    </a:p>
                    <a:p>
                      <a:endParaRPr lang="ru-RU" sz="1400" dirty="0">
                        <a:solidFill>
                          <a:srgbClr val="FF0000"/>
                        </a:solidFill>
                      </a:endParaRPr>
                    </a:p>
                  </a:txBody>
                  <a:tcPr marL="68598" marR="68598" marT="34299" marB="34299"/>
                </a:tc>
                <a:extLst>
                  <a:ext uri="{0D108BD9-81ED-4DB2-BD59-A6C34878D82A}">
                    <a16:rowId xmlns:a16="http://schemas.microsoft.com/office/drawing/2014/main" val="10001"/>
                  </a:ext>
                </a:extLst>
              </a:tr>
              <a:tr h="2201725">
                <a:tc vMerge="1">
                  <a:txBody>
                    <a:bodyPr/>
                    <a:lstStyle/>
                    <a:p>
                      <a:endParaRPr lang="ru-RU" dirty="0"/>
                    </a:p>
                  </a:txBody>
                  <a:tcPr/>
                </a:tc>
                <a:tc>
                  <a:txBody>
                    <a:bodyPr/>
                    <a:lstStyle/>
                    <a:p>
                      <a:pPr marL="0" marR="0" indent="0" algn="ctr" defTabSz="914126" rtl="0" eaLnBrk="1" fontAlgn="auto" latinLnBrk="0" hangingPunct="1">
                        <a:lnSpc>
                          <a:spcPct val="100000"/>
                        </a:lnSpc>
                        <a:spcBef>
                          <a:spcPts val="0"/>
                        </a:spcBef>
                        <a:spcAft>
                          <a:spcPts val="0"/>
                        </a:spcAft>
                        <a:buClrTx/>
                        <a:buSzTx/>
                        <a:buFontTx/>
                        <a:buNone/>
                        <a:tabLst/>
                        <a:defRPr/>
                      </a:pPr>
                      <a:r>
                        <a:rPr lang="ru-RU" sz="1300" b="1" i="0" u="none" strike="noStrike" kern="1200" baseline="0" dirty="0" smtClean="0">
                          <a:solidFill>
                            <a:schemeClr val="dk1"/>
                          </a:solidFill>
                          <a:latin typeface="+mn-lt"/>
                          <a:ea typeface="+mn-ea"/>
                          <a:cs typeface="+mn-cs"/>
                        </a:rPr>
                        <a:t> </a:t>
                      </a:r>
                      <a:r>
                        <a:rPr lang="ru-RU" sz="1400" b="1" i="0" u="none" strike="noStrike" kern="1200" baseline="0" dirty="0" smtClean="0">
                          <a:solidFill>
                            <a:schemeClr val="dk1"/>
                          </a:solidFill>
                          <a:latin typeface="+mn-lt"/>
                          <a:ea typeface="+mn-ea"/>
                          <a:cs typeface="+mn-cs"/>
                        </a:rPr>
                        <a:t>2.</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none" strike="noStrike" kern="1200" baseline="0" dirty="0" smtClean="0">
                          <a:solidFill>
                            <a:schemeClr val="dk1"/>
                          </a:solidFill>
                          <a:latin typeface="+mn-lt"/>
                          <a:ea typeface="+mn-ea"/>
                          <a:cs typeface="+mn-cs"/>
                        </a:rPr>
                        <a:t>Бюджетная классификация РФ является группировкой </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none" strike="noStrike" kern="1200" baseline="0" dirty="0" smtClean="0">
                          <a:solidFill>
                            <a:schemeClr val="dk1"/>
                          </a:solidFill>
                          <a:latin typeface="+mn-lt"/>
                          <a:ea typeface="+mn-ea"/>
                          <a:cs typeface="+mn-cs"/>
                        </a:rPr>
                        <a:t> </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sng" strike="noStrike" kern="1200" baseline="0" dirty="0" smtClean="0">
                          <a:solidFill>
                            <a:srgbClr val="FF0000"/>
                          </a:solidFill>
                          <a:latin typeface="+mn-lt"/>
                          <a:ea typeface="+mn-ea"/>
                          <a:cs typeface="+mn-cs"/>
                        </a:rPr>
                        <a:t>доходов, </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sng" strike="noStrike" kern="1200" baseline="0" dirty="0" smtClean="0">
                          <a:solidFill>
                            <a:srgbClr val="FF0000"/>
                          </a:solidFill>
                          <a:latin typeface="+mn-lt"/>
                          <a:ea typeface="+mn-ea"/>
                          <a:cs typeface="+mn-cs"/>
                        </a:rPr>
                        <a:t>Расходов,</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sng" strike="noStrike" kern="1200" baseline="0" dirty="0" smtClean="0">
                          <a:solidFill>
                            <a:srgbClr val="FF0000"/>
                          </a:solidFill>
                          <a:latin typeface="+mn-lt"/>
                          <a:ea typeface="+mn-ea"/>
                          <a:cs typeface="+mn-cs"/>
                        </a:rPr>
                        <a:t>Источников финансирования дефицитов бюджетов </a:t>
                      </a:r>
                    </a:p>
                    <a:p>
                      <a:pPr marL="0" marR="0" indent="0" algn="ctr" defTabSz="914126" rtl="0" eaLnBrk="1" fontAlgn="auto" latinLnBrk="0" hangingPunct="1">
                        <a:lnSpc>
                          <a:spcPct val="100000"/>
                        </a:lnSpc>
                        <a:spcBef>
                          <a:spcPts val="0"/>
                        </a:spcBef>
                        <a:spcAft>
                          <a:spcPts val="0"/>
                        </a:spcAft>
                        <a:buClrTx/>
                        <a:buSzTx/>
                        <a:buFontTx/>
                        <a:buNone/>
                        <a:tabLst/>
                        <a:defRPr/>
                      </a:pPr>
                      <a:r>
                        <a:rPr lang="ru-RU" sz="1400" b="1" i="0" u="sng" strike="noStrike" kern="1200" baseline="0" dirty="0" smtClean="0">
                          <a:solidFill>
                            <a:srgbClr val="FF0000"/>
                          </a:solidFill>
                          <a:latin typeface="+mn-lt"/>
                          <a:ea typeface="+mn-ea"/>
                          <a:cs typeface="+mn-cs"/>
                        </a:rPr>
                        <a:t>и (или) КОСГУ , </a:t>
                      </a:r>
                    </a:p>
                    <a:p>
                      <a:pPr marL="0" marR="0" indent="0" algn="l" defTabSz="914126" rtl="0" eaLnBrk="1" fontAlgn="auto" latinLnBrk="0" hangingPunct="1">
                        <a:lnSpc>
                          <a:spcPct val="100000"/>
                        </a:lnSpc>
                        <a:spcBef>
                          <a:spcPts val="0"/>
                        </a:spcBef>
                        <a:spcAft>
                          <a:spcPts val="0"/>
                        </a:spcAft>
                        <a:buClrTx/>
                        <a:buSzTx/>
                        <a:buFontTx/>
                        <a:buNone/>
                        <a:tabLst/>
                        <a:defRPr/>
                      </a:pPr>
                      <a:r>
                        <a:rPr lang="ru-RU" sz="1400" b="1" i="0" u="none" strike="noStrike" kern="1200" baseline="0" dirty="0" smtClean="0">
                          <a:solidFill>
                            <a:schemeClr val="dk1"/>
                          </a:solidFill>
                          <a:latin typeface="+mn-lt"/>
                          <a:ea typeface="+mn-ea"/>
                          <a:cs typeface="+mn-cs"/>
                        </a:rPr>
                        <a:t>используемой </a:t>
                      </a:r>
                      <a:r>
                        <a:rPr lang="ru-RU" sz="1400" b="1" i="0" u="sng" strike="noStrike" kern="1200" baseline="0" dirty="0" smtClean="0">
                          <a:solidFill>
                            <a:schemeClr val="dk1"/>
                          </a:solidFill>
                          <a:latin typeface="+mn-lt"/>
                          <a:ea typeface="+mn-ea"/>
                          <a:cs typeface="+mn-cs"/>
                        </a:rPr>
                        <a:t>для ведения бюджетного (бухгалтерского) учета, </a:t>
                      </a:r>
                    </a:p>
                    <a:p>
                      <a:pPr marL="0" marR="0" indent="0" algn="l" defTabSz="914126" rtl="0" eaLnBrk="1" fontAlgn="auto" latinLnBrk="0" hangingPunct="1">
                        <a:lnSpc>
                          <a:spcPct val="100000"/>
                        </a:lnSpc>
                        <a:spcBef>
                          <a:spcPts val="0"/>
                        </a:spcBef>
                        <a:spcAft>
                          <a:spcPts val="0"/>
                        </a:spcAft>
                        <a:buClrTx/>
                        <a:buSzTx/>
                        <a:buFontTx/>
                        <a:buNone/>
                        <a:tabLst/>
                        <a:defRPr/>
                      </a:pPr>
                      <a:r>
                        <a:rPr lang="ru-RU" sz="1400" b="1" i="0" u="sng" strike="noStrike" kern="1200" baseline="0" dirty="0" smtClean="0">
                          <a:solidFill>
                            <a:schemeClr val="dk1"/>
                          </a:solidFill>
                          <a:latin typeface="+mn-lt"/>
                          <a:ea typeface="+mn-ea"/>
                          <a:cs typeface="+mn-cs"/>
                        </a:rPr>
                        <a:t>составления бюджетной (бухгалтерской) отчетности.</a:t>
                      </a:r>
                    </a:p>
                  </a:txBody>
                  <a:tcPr marL="68598" marR="68598" marT="34299" marB="34299">
                    <a:solidFill>
                      <a:schemeClr val="accent5">
                        <a:lumMod val="20000"/>
                        <a:lumOff val="80000"/>
                      </a:schemeClr>
                    </a:solidFill>
                  </a:tcPr>
                </a:tc>
                <a:extLst>
                  <a:ext uri="{0D108BD9-81ED-4DB2-BD59-A6C34878D82A}">
                    <a16:rowId xmlns:a16="http://schemas.microsoft.com/office/drawing/2014/main" val="10002"/>
                  </a:ext>
                </a:extLst>
              </a:tr>
            </a:tbl>
          </a:graphicData>
        </a:graphic>
      </p:graphicFrame>
      <p:sp>
        <p:nvSpPr>
          <p:cNvPr id="4" name="Нижний колонтитул 3"/>
          <p:cNvSpPr>
            <a:spLocks noGrp="1"/>
          </p:cNvSpPr>
          <p:nvPr>
            <p:ph type="ftr" sz="quarter" idx="11"/>
          </p:nvPr>
        </p:nvSpPr>
        <p:spPr/>
        <p:txBody>
          <a:bodyPr/>
          <a:lstStyle/>
          <a:p>
            <a:r>
              <a:rPr lang="en-US" smtClean="0">
                <a:solidFill>
                  <a:srgbClr val="424456"/>
                </a:solidFill>
              </a:rPr>
              <a:t>gosbu.ru</a:t>
            </a:r>
            <a:endParaRPr lang="ru-RU">
              <a:solidFill>
                <a:srgbClr val="424456"/>
              </a:solidFill>
            </a:endParaRPr>
          </a:p>
        </p:txBody>
      </p:sp>
    </p:spTree>
    <p:extLst>
      <p:ext uri="{BB962C8B-B14F-4D97-AF65-F5344CB8AC3E}">
        <p14:creationId xmlns:p14="http://schemas.microsoft.com/office/powerpoint/2010/main" val="13337668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2205971" y="919660"/>
            <a:ext cx="5249972" cy="37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270" tIns="35135" rIns="70270" bIns="35135">
            <a:spAutoFit/>
          </a:bodyPr>
          <a:lstStyle>
            <a:lvl1pPr defTabSz="1008063" eaLnBrk="0" hangingPunct="0">
              <a:defRPr sz="1900">
                <a:solidFill>
                  <a:schemeClr val="tx1"/>
                </a:solidFill>
                <a:latin typeface="Arial" panose="020B0604020202020204" pitchFamily="34" charset="0"/>
              </a:defRPr>
            </a:lvl1pPr>
            <a:lvl2pPr marL="742950" indent="-285750" defTabSz="1008063" eaLnBrk="0" hangingPunct="0">
              <a:defRPr sz="1900">
                <a:solidFill>
                  <a:schemeClr val="tx1"/>
                </a:solidFill>
                <a:latin typeface="Arial" panose="020B0604020202020204" pitchFamily="34" charset="0"/>
              </a:defRPr>
            </a:lvl2pPr>
            <a:lvl3pPr marL="1143000" indent="-228600" defTabSz="1008063" eaLnBrk="0" hangingPunct="0">
              <a:defRPr sz="1900">
                <a:solidFill>
                  <a:schemeClr val="tx1"/>
                </a:solidFill>
                <a:latin typeface="Arial" panose="020B0604020202020204" pitchFamily="34" charset="0"/>
              </a:defRPr>
            </a:lvl3pPr>
            <a:lvl4pPr marL="1600200" indent="-228600" defTabSz="1008063" eaLnBrk="0" hangingPunct="0">
              <a:defRPr sz="1900">
                <a:solidFill>
                  <a:schemeClr val="tx1"/>
                </a:solidFill>
                <a:latin typeface="Arial" panose="020B0604020202020204" pitchFamily="34" charset="0"/>
              </a:defRPr>
            </a:lvl4pPr>
            <a:lvl5pPr marL="2057400" indent="-228600" defTabSz="1008063" eaLnBrk="0" hangingPunct="0">
              <a:defRPr sz="1900">
                <a:solidFill>
                  <a:schemeClr val="tx1"/>
                </a:solidFill>
                <a:latin typeface="Arial" panose="020B0604020202020204" pitchFamily="34" charset="0"/>
              </a:defRPr>
            </a:lvl5pPr>
            <a:lvl6pPr marL="2514600" indent="-228600" defTabSz="100806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100806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100806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1008063"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1952" b="1" dirty="0">
                <a:solidFill>
                  <a:srgbClr val="000000"/>
                </a:solidFill>
                <a:latin typeface="Times New Roman" panose="02020603050405020304" pitchFamily="18" charset="0"/>
                <a:cs typeface="Arial" panose="020B0604020202020204" pitchFamily="34" charset="0"/>
              </a:rPr>
              <a:t>«Трансформация» КОСГУ</a:t>
            </a:r>
          </a:p>
        </p:txBody>
      </p:sp>
      <p:sp>
        <p:nvSpPr>
          <p:cNvPr id="32771" name="Rectangle 3"/>
          <p:cNvSpPr>
            <a:spLocks noChangeArrowheads="1"/>
          </p:cNvSpPr>
          <p:nvPr/>
        </p:nvSpPr>
        <p:spPr bwMode="auto">
          <a:xfrm>
            <a:off x="2205971" y="1446538"/>
            <a:ext cx="5528850" cy="25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a:lnSpc>
                <a:spcPct val="60000"/>
              </a:lnSpc>
            </a:pPr>
            <a:r>
              <a:rPr lang="ru-RU" altLang="ru-RU" sz="1743" b="1" dirty="0">
                <a:solidFill>
                  <a:srgbClr val="000066"/>
                </a:solidFill>
              </a:rPr>
              <a:t>Классификация расходов бюджета</a:t>
            </a:r>
            <a:endParaRPr lang="ru-RU" altLang="ru-RU" sz="3137" b="1" dirty="0"/>
          </a:p>
        </p:txBody>
      </p:sp>
      <p:sp>
        <p:nvSpPr>
          <p:cNvPr id="32772" name="AutoShape 40"/>
          <p:cNvSpPr>
            <a:spLocks/>
          </p:cNvSpPr>
          <p:nvPr/>
        </p:nvSpPr>
        <p:spPr bwMode="auto">
          <a:xfrm rot="-5400000">
            <a:off x="4140431" y="3186300"/>
            <a:ext cx="268918" cy="2430902"/>
          </a:xfrm>
          <a:prstGeom prst="leftBrace">
            <a:avLst>
              <a:gd name="adj1" fmla="val 68824"/>
              <a:gd name="adj2" fmla="val 51764"/>
            </a:avLst>
          </a:prstGeom>
          <a:noFill/>
          <a:ln w="9525">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324"/>
          </a:p>
        </p:txBody>
      </p:sp>
      <p:graphicFrame>
        <p:nvGraphicFramePr>
          <p:cNvPr id="11" name="Таблица 10"/>
          <p:cNvGraphicFramePr>
            <a:graphicFrameLocks noGrp="1"/>
          </p:cNvGraphicFramePr>
          <p:nvPr>
            <p:extLst/>
          </p:nvPr>
        </p:nvGraphicFramePr>
        <p:xfrm>
          <a:off x="88330" y="2022995"/>
          <a:ext cx="8967337" cy="2356266"/>
        </p:xfrm>
        <a:graphic>
          <a:graphicData uri="http://schemas.openxmlformats.org/drawingml/2006/table">
            <a:tbl>
              <a:tblPr firstRow="1" bandRow="1">
                <a:tableStyleId>{5C22544A-7EE6-4342-B048-85BDC9FD1C3A}</a:tableStyleId>
              </a:tblPr>
              <a:tblGrid>
                <a:gridCol w="327667">
                  <a:extLst>
                    <a:ext uri="{9D8B030D-6E8A-4147-A177-3AD203B41FA5}">
                      <a16:colId xmlns:a16="http://schemas.microsoft.com/office/drawing/2014/main" val="20000"/>
                    </a:ext>
                  </a:extLst>
                </a:gridCol>
                <a:gridCol w="327667">
                  <a:extLst>
                    <a:ext uri="{9D8B030D-6E8A-4147-A177-3AD203B41FA5}">
                      <a16:colId xmlns:a16="http://schemas.microsoft.com/office/drawing/2014/main" val="20001"/>
                    </a:ext>
                  </a:extLst>
                </a:gridCol>
                <a:gridCol w="154972">
                  <a:extLst>
                    <a:ext uri="{9D8B030D-6E8A-4147-A177-3AD203B41FA5}">
                      <a16:colId xmlns:a16="http://schemas.microsoft.com/office/drawing/2014/main" val="20002"/>
                    </a:ext>
                  </a:extLst>
                </a:gridCol>
                <a:gridCol w="628508">
                  <a:extLst>
                    <a:ext uri="{9D8B030D-6E8A-4147-A177-3AD203B41FA5}">
                      <a16:colId xmlns:a16="http://schemas.microsoft.com/office/drawing/2014/main" val="20003"/>
                    </a:ext>
                  </a:extLst>
                </a:gridCol>
                <a:gridCol w="289833">
                  <a:extLst>
                    <a:ext uri="{9D8B030D-6E8A-4147-A177-3AD203B41FA5}">
                      <a16:colId xmlns:a16="http://schemas.microsoft.com/office/drawing/2014/main" val="20004"/>
                    </a:ext>
                  </a:extLst>
                </a:gridCol>
                <a:gridCol w="616655">
                  <a:extLst>
                    <a:ext uri="{9D8B030D-6E8A-4147-A177-3AD203B41FA5}">
                      <a16:colId xmlns:a16="http://schemas.microsoft.com/office/drawing/2014/main" val="20005"/>
                    </a:ext>
                  </a:extLst>
                </a:gridCol>
                <a:gridCol w="625806">
                  <a:extLst>
                    <a:ext uri="{9D8B030D-6E8A-4147-A177-3AD203B41FA5}">
                      <a16:colId xmlns:a16="http://schemas.microsoft.com/office/drawing/2014/main" val="20006"/>
                    </a:ext>
                  </a:extLst>
                </a:gridCol>
                <a:gridCol w="339908">
                  <a:extLst>
                    <a:ext uri="{9D8B030D-6E8A-4147-A177-3AD203B41FA5}">
                      <a16:colId xmlns:a16="http://schemas.microsoft.com/office/drawing/2014/main" val="20007"/>
                    </a:ext>
                  </a:extLst>
                </a:gridCol>
                <a:gridCol w="413878">
                  <a:extLst>
                    <a:ext uri="{9D8B030D-6E8A-4147-A177-3AD203B41FA5}">
                      <a16:colId xmlns:a16="http://schemas.microsoft.com/office/drawing/2014/main" val="20008"/>
                    </a:ext>
                  </a:extLst>
                </a:gridCol>
                <a:gridCol w="491090">
                  <a:extLst>
                    <a:ext uri="{9D8B030D-6E8A-4147-A177-3AD203B41FA5}">
                      <a16:colId xmlns:a16="http://schemas.microsoft.com/office/drawing/2014/main" val="20009"/>
                    </a:ext>
                  </a:extLst>
                </a:gridCol>
                <a:gridCol w="602283">
                  <a:extLst>
                    <a:ext uri="{9D8B030D-6E8A-4147-A177-3AD203B41FA5}">
                      <a16:colId xmlns:a16="http://schemas.microsoft.com/office/drawing/2014/main" val="20010"/>
                    </a:ext>
                  </a:extLst>
                </a:gridCol>
                <a:gridCol w="602283">
                  <a:extLst>
                    <a:ext uri="{9D8B030D-6E8A-4147-A177-3AD203B41FA5}">
                      <a16:colId xmlns:a16="http://schemas.microsoft.com/office/drawing/2014/main" val="20011"/>
                    </a:ext>
                  </a:extLst>
                </a:gridCol>
                <a:gridCol w="442707">
                  <a:extLst>
                    <a:ext uri="{9D8B030D-6E8A-4147-A177-3AD203B41FA5}">
                      <a16:colId xmlns:a16="http://schemas.microsoft.com/office/drawing/2014/main" val="20012"/>
                    </a:ext>
                  </a:extLst>
                </a:gridCol>
                <a:gridCol w="482856">
                  <a:extLst>
                    <a:ext uri="{9D8B030D-6E8A-4147-A177-3AD203B41FA5}">
                      <a16:colId xmlns:a16="http://schemas.microsoft.com/office/drawing/2014/main" val="20013"/>
                    </a:ext>
                  </a:extLst>
                </a:gridCol>
                <a:gridCol w="413878">
                  <a:extLst>
                    <a:ext uri="{9D8B030D-6E8A-4147-A177-3AD203B41FA5}">
                      <a16:colId xmlns:a16="http://schemas.microsoft.com/office/drawing/2014/main" val="20014"/>
                    </a:ext>
                  </a:extLst>
                </a:gridCol>
                <a:gridCol w="482856">
                  <a:extLst>
                    <a:ext uri="{9D8B030D-6E8A-4147-A177-3AD203B41FA5}">
                      <a16:colId xmlns:a16="http://schemas.microsoft.com/office/drawing/2014/main" val="20015"/>
                    </a:ext>
                  </a:extLst>
                </a:gridCol>
                <a:gridCol w="413878">
                  <a:extLst>
                    <a:ext uri="{9D8B030D-6E8A-4147-A177-3AD203B41FA5}">
                      <a16:colId xmlns:a16="http://schemas.microsoft.com/office/drawing/2014/main" val="20016"/>
                    </a:ext>
                  </a:extLst>
                </a:gridCol>
                <a:gridCol w="482856">
                  <a:extLst>
                    <a:ext uri="{9D8B030D-6E8A-4147-A177-3AD203B41FA5}">
                      <a16:colId xmlns:a16="http://schemas.microsoft.com/office/drawing/2014/main" val="20017"/>
                    </a:ext>
                  </a:extLst>
                </a:gridCol>
                <a:gridCol w="413878">
                  <a:extLst>
                    <a:ext uri="{9D8B030D-6E8A-4147-A177-3AD203B41FA5}">
                      <a16:colId xmlns:a16="http://schemas.microsoft.com/office/drawing/2014/main" val="20018"/>
                    </a:ext>
                  </a:extLst>
                </a:gridCol>
                <a:gridCol w="413878">
                  <a:extLst>
                    <a:ext uri="{9D8B030D-6E8A-4147-A177-3AD203B41FA5}">
                      <a16:colId xmlns:a16="http://schemas.microsoft.com/office/drawing/2014/main" val="20019"/>
                    </a:ext>
                  </a:extLst>
                </a:gridCol>
              </a:tblGrid>
              <a:tr h="401676">
                <a:tc gridSpan="20">
                  <a:txBody>
                    <a:bodyPr/>
                    <a:lstStyle/>
                    <a:p>
                      <a:pPr algn="ctr"/>
                      <a:r>
                        <a:rPr lang="ru-RU" sz="1500" b="1" dirty="0" smtClean="0">
                          <a:solidFill>
                            <a:schemeClr val="tx1"/>
                          </a:solidFill>
                        </a:rPr>
                        <a:t>Структура кода классификации расходов бюджета</a:t>
                      </a:r>
                      <a:endParaRPr lang="ru-RU" sz="15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602515">
                <a:tc rowSpan="2"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solidFill>
                            <a:schemeClr val="tx1"/>
                          </a:solidFill>
                        </a:rPr>
                        <a:t>Код ГРБС</a:t>
                      </a:r>
                      <a:endParaRPr lang="ru-RU" sz="1500" b="1" dirty="0" smtClean="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a:r>
                        <a:rPr lang="ru-RU" sz="1500" b="1" dirty="0" smtClean="0"/>
                        <a:t>Раздел</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a:r>
                        <a:rPr lang="ru-RU" sz="1500" b="1" dirty="0" smtClean="0"/>
                        <a:t>Подраздел</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solidFill>
                            <a:schemeClr val="tx1"/>
                          </a:solidFill>
                        </a:rPr>
                        <a:t>Код целевой статьи</a:t>
                      </a:r>
                      <a:endParaRPr lang="ru-RU" sz="1500" b="1" dirty="0" smtClean="0"/>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lstStyle/>
                    <a:p>
                      <a:pPr algn="ctr"/>
                      <a:r>
                        <a:rPr lang="ru-RU" sz="1500" b="1" dirty="0" smtClean="0"/>
                        <a:t>Код вида расходов</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extLst>
                  <a:ext uri="{0D108BD9-81ED-4DB2-BD59-A6C34878D82A}">
                    <a16:rowId xmlns:a16="http://schemas.microsoft.com/office/drawing/2014/main" val="10001"/>
                  </a:ext>
                </a:extLst>
              </a:tr>
              <a:tr h="637591">
                <a:tc gridSpan="3"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t>Программная</a:t>
                      </a:r>
                      <a:r>
                        <a:rPr lang="ru-RU" sz="1500" b="1" baseline="0" dirty="0" smtClean="0"/>
                        <a:t> статья</a:t>
                      </a:r>
                      <a:endParaRPr lang="ru-RU" sz="1500" b="1" dirty="0" smtClean="0"/>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t>Направление расходов</a:t>
                      </a:r>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vMerge="1">
                  <a:txBody>
                    <a:bodyPr/>
                    <a:lstStyle/>
                    <a:p>
                      <a:pPr algn="ctr"/>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pPr algn="ct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pPr algn="ct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02515">
                <a:tc>
                  <a:txBody>
                    <a:bodyPr/>
                    <a:lstStyle/>
                    <a:p>
                      <a:pPr algn="ctr"/>
                      <a:r>
                        <a:rPr lang="ru-RU" sz="1400" b="1" dirty="0" smtClean="0">
                          <a:solidFill>
                            <a:schemeClr val="tx1"/>
                          </a:solidFill>
                        </a:rPr>
                        <a:t>1</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2</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3</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4</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5</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6</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7</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8</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9</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10</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11</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12</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13</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14</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15</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16</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17</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18</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19</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20</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32828" name="Скругленная прямоугольная выноска 11"/>
          <p:cNvSpPr>
            <a:spLocks noChangeArrowheads="1"/>
          </p:cNvSpPr>
          <p:nvPr/>
        </p:nvSpPr>
        <p:spPr bwMode="auto">
          <a:xfrm>
            <a:off x="250395" y="4922432"/>
            <a:ext cx="4108751" cy="883451"/>
          </a:xfrm>
          <a:prstGeom prst="wedgeRoundRectCallout">
            <a:avLst>
              <a:gd name="adj1" fmla="val 49442"/>
              <a:gd name="adj2" fmla="val -95770"/>
              <a:gd name="adj3" fmla="val 16667"/>
            </a:avLst>
          </a:prstGeom>
          <a:solidFill>
            <a:schemeClr val="accent1"/>
          </a:solidFill>
          <a:ln w="9525" algn="ctr">
            <a:solidFill>
              <a:schemeClr val="tx1"/>
            </a:solidFill>
            <a:round/>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1800" dirty="0">
                <a:solidFill>
                  <a:schemeClr val="bg1"/>
                </a:solidFill>
              </a:rPr>
              <a:t>Программа (2), подпрограмма (1), мероприятие (2)</a:t>
            </a:r>
          </a:p>
        </p:txBody>
      </p:sp>
      <p:sp>
        <p:nvSpPr>
          <p:cNvPr id="32829" name="TextBox 1"/>
          <p:cNvSpPr txBox="1">
            <a:spLocks noChangeArrowheads="1"/>
          </p:cNvSpPr>
          <p:nvPr/>
        </p:nvSpPr>
        <p:spPr bwMode="auto">
          <a:xfrm flipH="1">
            <a:off x="7744377" y="4999268"/>
            <a:ext cx="1257268" cy="39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1952" b="1" dirty="0"/>
              <a:t>КОСГУ</a:t>
            </a:r>
          </a:p>
        </p:txBody>
      </p:sp>
      <p:sp>
        <p:nvSpPr>
          <p:cNvPr id="3" name="Умножение 2"/>
          <p:cNvSpPr/>
          <p:nvPr/>
        </p:nvSpPr>
        <p:spPr bwMode="auto">
          <a:xfrm>
            <a:off x="8258872" y="4922431"/>
            <a:ext cx="796791" cy="815605"/>
          </a:xfrm>
          <a:prstGeom prst="mathMultiply">
            <a:avLst/>
          </a:prstGeom>
          <a:solidFill>
            <a:srgbClr val="C00000">
              <a:alpha val="14000"/>
            </a:srgbClr>
          </a:solidFill>
          <a:ln w="9525" cap="flat" cmpd="sng" algn="ctr">
            <a:solidFill>
              <a:schemeClr val="tx1"/>
            </a:solidFill>
            <a:prstDash val="solid"/>
            <a:round/>
            <a:headEnd type="none" w="med" len="med"/>
            <a:tailEnd type="none" w="med" len="med"/>
          </a:ln>
          <a:effectLst/>
          <a:extLst/>
        </p:spPr>
        <p:txBody>
          <a:bodyPr/>
          <a:lstStyle/>
          <a:p>
            <a:pPr defTabSz="671721">
              <a:defRPr/>
            </a:pPr>
            <a:endParaRPr lang="ru-RU" sz="1255">
              <a:latin typeface="Arial" charset="0"/>
            </a:endParaRPr>
          </a:p>
        </p:txBody>
      </p:sp>
    </p:spTree>
    <p:extLst>
      <p:ext uri="{BB962C8B-B14F-4D97-AF65-F5344CB8AC3E}">
        <p14:creationId xmlns:p14="http://schemas.microsoft.com/office/powerpoint/2010/main" val="49132339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5"/>
          <p:cNvSpPr txBox="1">
            <a:spLocks noChangeArrowheads="1"/>
          </p:cNvSpPr>
          <p:nvPr/>
        </p:nvSpPr>
        <p:spPr bwMode="auto">
          <a:xfrm>
            <a:off x="2205971" y="919660"/>
            <a:ext cx="5249972" cy="37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270" tIns="35135" rIns="70270" bIns="35135">
            <a:spAutoFit/>
          </a:bodyPr>
          <a:lstStyle>
            <a:lvl1pPr defTabSz="1008063" eaLnBrk="0" hangingPunct="0">
              <a:defRPr sz="1900">
                <a:solidFill>
                  <a:schemeClr val="tx1"/>
                </a:solidFill>
                <a:latin typeface="Arial" panose="020B0604020202020204" pitchFamily="34" charset="0"/>
              </a:defRPr>
            </a:lvl1pPr>
            <a:lvl2pPr marL="742950" indent="-285750" defTabSz="1008063" eaLnBrk="0" hangingPunct="0">
              <a:defRPr sz="1900">
                <a:solidFill>
                  <a:schemeClr val="tx1"/>
                </a:solidFill>
                <a:latin typeface="Arial" panose="020B0604020202020204" pitchFamily="34" charset="0"/>
              </a:defRPr>
            </a:lvl2pPr>
            <a:lvl3pPr marL="1143000" indent="-228600" defTabSz="1008063" eaLnBrk="0" hangingPunct="0">
              <a:defRPr sz="1900">
                <a:solidFill>
                  <a:schemeClr val="tx1"/>
                </a:solidFill>
                <a:latin typeface="Arial" panose="020B0604020202020204" pitchFamily="34" charset="0"/>
              </a:defRPr>
            </a:lvl3pPr>
            <a:lvl4pPr marL="1600200" indent="-228600" defTabSz="1008063" eaLnBrk="0" hangingPunct="0">
              <a:defRPr sz="1900">
                <a:solidFill>
                  <a:schemeClr val="tx1"/>
                </a:solidFill>
                <a:latin typeface="Arial" panose="020B0604020202020204" pitchFamily="34" charset="0"/>
              </a:defRPr>
            </a:lvl4pPr>
            <a:lvl5pPr marL="2057400" indent="-228600" defTabSz="1008063" eaLnBrk="0" hangingPunct="0">
              <a:defRPr sz="1900">
                <a:solidFill>
                  <a:schemeClr val="tx1"/>
                </a:solidFill>
                <a:latin typeface="Arial" panose="020B0604020202020204" pitchFamily="34" charset="0"/>
              </a:defRPr>
            </a:lvl5pPr>
            <a:lvl6pPr marL="2514600" indent="-228600" defTabSz="100806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100806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100806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1008063"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1952" b="1" dirty="0">
                <a:solidFill>
                  <a:srgbClr val="000000"/>
                </a:solidFill>
                <a:latin typeface="Times New Roman" panose="02020603050405020304" pitchFamily="18" charset="0"/>
                <a:cs typeface="Arial" panose="020B0604020202020204" pitchFamily="34" charset="0"/>
              </a:rPr>
              <a:t>«Трансформация» КОСГУ</a:t>
            </a:r>
          </a:p>
        </p:txBody>
      </p:sp>
      <p:sp>
        <p:nvSpPr>
          <p:cNvPr id="32771" name="Rectangle 3"/>
          <p:cNvSpPr>
            <a:spLocks noChangeArrowheads="1"/>
          </p:cNvSpPr>
          <p:nvPr/>
        </p:nvSpPr>
        <p:spPr bwMode="auto">
          <a:xfrm>
            <a:off x="2205971" y="1446538"/>
            <a:ext cx="5528850" cy="25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algn="ctr">
              <a:lnSpc>
                <a:spcPct val="60000"/>
              </a:lnSpc>
            </a:pPr>
            <a:r>
              <a:rPr lang="ru-RU" altLang="ru-RU" sz="1743" b="1" dirty="0">
                <a:solidFill>
                  <a:srgbClr val="000066"/>
                </a:solidFill>
              </a:rPr>
              <a:t>Классификация расходов бюджета</a:t>
            </a:r>
            <a:endParaRPr lang="ru-RU" altLang="ru-RU" sz="3137" b="1" dirty="0"/>
          </a:p>
        </p:txBody>
      </p:sp>
      <p:sp>
        <p:nvSpPr>
          <p:cNvPr id="32772" name="AutoShape 40"/>
          <p:cNvSpPr>
            <a:spLocks/>
          </p:cNvSpPr>
          <p:nvPr/>
        </p:nvSpPr>
        <p:spPr bwMode="auto">
          <a:xfrm rot="-5400000">
            <a:off x="4140431" y="3186300"/>
            <a:ext cx="268918" cy="2430902"/>
          </a:xfrm>
          <a:prstGeom prst="leftBrace">
            <a:avLst>
              <a:gd name="adj1" fmla="val 68824"/>
              <a:gd name="adj2" fmla="val 51764"/>
            </a:avLst>
          </a:prstGeom>
          <a:noFill/>
          <a:ln w="9525">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endParaRPr lang="ru-RU" altLang="ru-RU" sz="1324"/>
          </a:p>
        </p:txBody>
      </p:sp>
      <p:graphicFrame>
        <p:nvGraphicFramePr>
          <p:cNvPr id="11" name="Таблица 10"/>
          <p:cNvGraphicFramePr>
            <a:graphicFrameLocks noGrp="1"/>
          </p:cNvGraphicFramePr>
          <p:nvPr>
            <p:extLst/>
          </p:nvPr>
        </p:nvGraphicFramePr>
        <p:xfrm>
          <a:off x="88330" y="2022995"/>
          <a:ext cx="8967337" cy="2356266"/>
        </p:xfrm>
        <a:graphic>
          <a:graphicData uri="http://schemas.openxmlformats.org/drawingml/2006/table">
            <a:tbl>
              <a:tblPr firstRow="1" bandRow="1">
                <a:tableStyleId>{5C22544A-7EE6-4342-B048-85BDC9FD1C3A}</a:tableStyleId>
              </a:tblPr>
              <a:tblGrid>
                <a:gridCol w="327667">
                  <a:extLst>
                    <a:ext uri="{9D8B030D-6E8A-4147-A177-3AD203B41FA5}">
                      <a16:colId xmlns:a16="http://schemas.microsoft.com/office/drawing/2014/main" val="20000"/>
                    </a:ext>
                  </a:extLst>
                </a:gridCol>
                <a:gridCol w="327667">
                  <a:extLst>
                    <a:ext uri="{9D8B030D-6E8A-4147-A177-3AD203B41FA5}">
                      <a16:colId xmlns:a16="http://schemas.microsoft.com/office/drawing/2014/main" val="20001"/>
                    </a:ext>
                  </a:extLst>
                </a:gridCol>
                <a:gridCol w="154972">
                  <a:extLst>
                    <a:ext uri="{9D8B030D-6E8A-4147-A177-3AD203B41FA5}">
                      <a16:colId xmlns:a16="http://schemas.microsoft.com/office/drawing/2014/main" val="20002"/>
                    </a:ext>
                  </a:extLst>
                </a:gridCol>
                <a:gridCol w="628508">
                  <a:extLst>
                    <a:ext uri="{9D8B030D-6E8A-4147-A177-3AD203B41FA5}">
                      <a16:colId xmlns:a16="http://schemas.microsoft.com/office/drawing/2014/main" val="20003"/>
                    </a:ext>
                  </a:extLst>
                </a:gridCol>
                <a:gridCol w="289833">
                  <a:extLst>
                    <a:ext uri="{9D8B030D-6E8A-4147-A177-3AD203B41FA5}">
                      <a16:colId xmlns:a16="http://schemas.microsoft.com/office/drawing/2014/main" val="20004"/>
                    </a:ext>
                  </a:extLst>
                </a:gridCol>
                <a:gridCol w="616655">
                  <a:extLst>
                    <a:ext uri="{9D8B030D-6E8A-4147-A177-3AD203B41FA5}">
                      <a16:colId xmlns:a16="http://schemas.microsoft.com/office/drawing/2014/main" val="20005"/>
                    </a:ext>
                  </a:extLst>
                </a:gridCol>
                <a:gridCol w="625806">
                  <a:extLst>
                    <a:ext uri="{9D8B030D-6E8A-4147-A177-3AD203B41FA5}">
                      <a16:colId xmlns:a16="http://schemas.microsoft.com/office/drawing/2014/main" val="20006"/>
                    </a:ext>
                  </a:extLst>
                </a:gridCol>
                <a:gridCol w="339908">
                  <a:extLst>
                    <a:ext uri="{9D8B030D-6E8A-4147-A177-3AD203B41FA5}">
                      <a16:colId xmlns:a16="http://schemas.microsoft.com/office/drawing/2014/main" val="20007"/>
                    </a:ext>
                  </a:extLst>
                </a:gridCol>
                <a:gridCol w="413878">
                  <a:extLst>
                    <a:ext uri="{9D8B030D-6E8A-4147-A177-3AD203B41FA5}">
                      <a16:colId xmlns:a16="http://schemas.microsoft.com/office/drawing/2014/main" val="20008"/>
                    </a:ext>
                  </a:extLst>
                </a:gridCol>
                <a:gridCol w="491090">
                  <a:extLst>
                    <a:ext uri="{9D8B030D-6E8A-4147-A177-3AD203B41FA5}">
                      <a16:colId xmlns:a16="http://schemas.microsoft.com/office/drawing/2014/main" val="20009"/>
                    </a:ext>
                  </a:extLst>
                </a:gridCol>
                <a:gridCol w="602283">
                  <a:extLst>
                    <a:ext uri="{9D8B030D-6E8A-4147-A177-3AD203B41FA5}">
                      <a16:colId xmlns:a16="http://schemas.microsoft.com/office/drawing/2014/main" val="20010"/>
                    </a:ext>
                  </a:extLst>
                </a:gridCol>
                <a:gridCol w="602283">
                  <a:extLst>
                    <a:ext uri="{9D8B030D-6E8A-4147-A177-3AD203B41FA5}">
                      <a16:colId xmlns:a16="http://schemas.microsoft.com/office/drawing/2014/main" val="20011"/>
                    </a:ext>
                  </a:extLst>
                </a:gridCol>
                <a:gridCol w="442707">
                  <a:extLst>
                    <a:ext uri="{9D8B030D-6E8A-4147-A177-3AD203B41FA5}">
                      <a16:colId xmlns:a16="http://schemas.microsoft.com/office/drawing/2014/main" val="20012"/>
                    </a:ext>
                  </a:extLst>
                </a:gridCol>
                <a:gridCol w="482856">
                  <a:extLst>
                    <a:ext uri="{9D8B030D-6E8A-4147-A177-3AD203B41FA5}">
                      <a16:colId xmlns:a16="http://schemas.microsoft.com/office/drawing/2014/main" val="20013"/>
                    </a:ext>
                  </a:extLst>
                </a:gridCol>
                <a:gridCol w="413878">
                  <a:extLst>
                    <a:ext uri="{9D8B030D-6E8A-4147-A177-3AD203B41FA5}">
                      <a16:colId xmlns:a16="http://schemas.microsoft.com/office/drawing/2014/main" val="20014"/>
                    </a:ext>
                  </a:extLst>
                </a:gridCol>
                <a:gridCol w="482856">
                  <a:extLst>
                    <a:ext uri="{9D8B030D-6E8A-4147-A177-3AD203B41FA5}">
                      <a16:colId xmlns:a16="http://schemas.microsoft.com/office/drawing/2014/main" val="20015"/>
                    </a:ext>
                  </a:extLst>
                </a:gridCol>
                <a:gridCol w="413878">
                  <a:extLst>
                    <a:ext uri="{9D8B030D-6E8A-4147-A177-3AD203B41FA5}">
                      <a16:colId xmlns:a16="http://schemas.microsoft.com/office/drawing/2014/main" val="20016"/>
                    </a:ext>
                  </a:extLst>
                </a:gridCol>
                <a:gridCol w="482856">
                  <a:extLst>
                    <a:ext uri="{9D8B030D-6E8A-4147-A177-3AD203B41FA5}">
                      <a16:colId xmlns:a16="http://schemas.microsoft.com/office/drawing/2014/main" val="20017"/>
                    </a:ext>
                  </a:extLst>
                </a:gridCol>
                <a:gridCol w="413878">
                  <a:extLst>
                    <a:ext uri="{9D8B030D-6E8A-4147-A177-3AD203B41FA5}">
                      <a16:colId xmlns:a16="http://schemas.microsoft.com/office/drawing/2014/main" val="20018"/>
                    </a:ext>
                  </a:extLst>
                </a:gridCol>
                <a:gridCol w="413878">
                  <a:extLst>
                    <a:ext uri="{9D8B030D-6E8A-4147-A177-3AD203B41FA5}">
                      <a16:colId xmlns:a16="http://schemas.microsoft.com/office/drawing/2014/main" val="20019"/>
                    </a:ext>
                  </a:extLst>
                </a:gridCol>
              </a:tblGrid>
              <a:tr h="401676">
                <a:tc gridSpan="20">
                  <a:txBody>
                    <a:bodyPr/>
                    <a:lstStyle/>
                    <a:p>
                      <a:pPr algn="ctr"/>
                      <a:r>
                        <a:rPr lang="ru-RU" sz="1500" b="1" dirty="0" smtClean="0">
                          <a:solidFill>
                            <a:schemeClr val="tx1"/>
                          </a:solidFill>
                        </a:rPr>
                        <a:t>Структура кода классификации расходов бюджета</a:t>
                      </a:r>
                      <a:endParaRPr lang="ru-RU" sz="15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602515">
                <a:tc rowSpan="2"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solidFill>
                            <a:schemeClr val="tx1"/>
                          </a:solidFill>
                        </a:rPr>
                        <a:t>Код ГРБС</a:t>
                      </a:r>
                      <a:endParaRPr lang="ru-RU" sz="1500" b="1" dirty="0" smtClean="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a:r>
                        <a:rPr lang="ru-RU" sz="1500" b="1" dirty="0" smtClean="0"/>
                        <a:t>Раздел</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2">
                  <a:txBody>
                    <a:bodyPr/>
                    <a:lstStyle/>
                    <a:p>
                      <a:pPr algn="ctr"/>
                      <a:r>
                        <a:rPr lang="ru-RU" sz="1500" b="1" dirty="0" smtClean="0"/>
                        <a:t>Подраздел</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solidFill>
                            <a:schemeClr val="tx1"/>
                          </a:solidFill>
                        </a:rPr>
                        <a:t>Код целевой статьи</a:t>
                      </a:r>
                      <a:endParaRPr lang="ru-RU" sz="1500" b="1" dirty="0" smtClean="0"/>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lstStyle/>
                    <a:p>
                      <a:pPr algn="ctr"/>
                      <a:r>
                        <a:rPr lang="ru-RU" sz="1500" b="1" dirty="0" smtClean="0"/>
                        <a:t>Код вида расходов</a:t>
                      </a: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rowSpan="2"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extLst>
                  <a:ext uri="{0D108BD9-81ED-4DB2-BD59-A6C34878D82A}">
                    <a16:rowId xmlns:a16="http://schemas.microsoft.com/office/drawing/2014/main" val="10001"/>
                  </a:ext>
                </a:extLst>
              </a:tr>
              <a:tr h="637591">
                <a:tc gridSpan="3"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t>Программная</a:t>
                      </a:r>
                      <a:r>
                        <a:rPr lang="ru-RU" sz="1500" b="1" baseline="0" dirty="0" smtClean="0"/>
                        <a:t> статья</a:t>
                      </a:r>
                      <a:endParaRPr lang="ru-RU" sz="1500" b="1" dirty="0" smtClean="0"/>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500" b="1" dirty="0" smtClean="0"/>
                        <a:t>Направление расходов</a:t>
                      </a:r>
                    </a:p>
                    <a:p>
                      <a:pPr algn="ctr"/>
                      <a:endParaRPr lang="ru-RU" sz="1500" b="1" dirty="0"/>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vMerge="1">
                  <a:txBody>
                    <a:bodyPr/>
                    <a:lstStyle/>
                    <a:p>
                      <a:pPr algn="ctr"/>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pPr algn="ct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pPr algn="ct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02515">
                <a:tc>
                  <a:txBody>
                    <a:bodyPr/>
                    <a:lstStyle/>
                    <a:p>
                      <a:pPr algn="ctr"/>
                      <a:r>
                        <a:rPr lang="ru-RU" sz="1400" b="1" dirty="0" smtClean="0">
                          <a:solidFill>
                            <a:schemeClr val="tx1"/>
                          </a:solidFill>
                        </a:rPr>
                        <a:t>1</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2</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3</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4</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5</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6</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7</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8</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9</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10</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11</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12</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13</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14</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15</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16</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17</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18</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19</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1" dirty="0" smtClean="0">
                          <a:solidFill>
                            <a:schemeClr val="tx1"/>
                          </a:solidFill>
                        </a:rPr>
                        <a:t>20</a:t>
                      </a:r>
                      <a:endParaRPr lang="ru-RU" sz="1400" b="1" dirty="0">
                        <a:solidFill>
                          <a:schemeClr val="tx1"/>
                        </a:solidFill>
                      </a:endParaRPr>
                    </a:p>
                  </a:txBody>
                  <a:tcPr marL="63742" marR="63742" marT="31880" marB="318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32828" name="Скругленная прямоугольная выноска 11"/>
          <p:cNvSpPr>
            <a:spLocks noChangeArrowheads="1"/>
          </p:cNvSpPr>
          <p:nvPr/>
        </p:nvSpPr>
        <p:spPr bwMode="auto">
          <a:xfrm>
            <a:off x="250395" y="4922432"/>
            <a:ext cx="4108751" cy="883451"/>
          </a:xfrm>
          <a:prstGeom prst="wedgeRoundRectCallout">
            <a:avLst>
              <a:gd name="adj1" fmla="val 49442"/>
              <a:gd name="adj2" fmla="val -95770"/>
              <a:gd name="adj3" fmla="val 16667"/>
            </a:avLst>
          </a:prstGeom>
          <a:solidFill>
            <a:schemeClr val="accent1"/>
          </a:solidFill>
          <a:ln w="9525" algn="ctr">
            <a:solidFill>
              <a:schemeClr val="tx1"/>
            </a:solidFill>
            <a:round/>
            <a:headEnd/>
            <a:tailEnd/>
          </a:ln>
        </p:spPr>
        <p:txBody>
          <a:bodyPr/>
          <a:lstStyle>
            <a:lvl1pPr defTabSz="963613" eaLnBrk="0" hangingPunct="0">
              <a:defRPr sz="1900">
                <a:solidFill>
                  <a:schemeClr val="tx1"/>
                </a:solidFill>
                <a:latin typeface="Arial" panose="020B0604020202020204" pitchFamily="34" charset="0"/>
              </a:defRPr>
            </a:lvl1pPr>
            <a:lvl2pPr marL="742950" indent="-285750" defTabSz="963613" eaLnBrk="0" hangingPunct="0">
              <a:defRPr sz="1900">
                <a:solidFill>
                  <a:schemeClr val="tx1"/>
                </a:solidFill>
                <a:latin typeface="Arial" panose="020B0604020202020204" pitchFamily="34" charset="0"/>
              </a:defRPr>
            </a:lvl2pPr>
            <a:lvl3pPr marL="1143000" indent="-228600" defTabSz="963613" eaLnBrk="0" hangingPunct="0">
              <a:defRPr sz="1900">
                <a:solidFill>
                  <a:schemeClr val="tx1"/>
                </a:solidFill>
                <a:latin typeface="Arial" panose="020B0604020202020204" pitchFamily="34" charset="0"/>
              </a:defRPr>
            </a:lvl3pPr>
            <a:lvl4pPr marL="1600200" indent="-228600" defTabSz="963613" eaLnBrk="0" hangingPunct="0">
              <a:defRPr sz="1900">
                <a:solidFill>
                  <a:schemeClr val="tx1"/>
                </a:solidFill>
                <a:latin typeface="Arial" panose="020B0604020202020204" pitchFamily="34" charset="0"/>
              </a:defRPr>
            </a:lvl4pPr>
            <a:lvl5pPr marL="2057400" indent="-228600" defTabSz="963613" eaLnBrk="0" hangingPunct="0">
              <a:defRPr sz="1900">
                <a:solidFill>
                  <a:schemeClr val="tx1"/>
                </a:solidFill>
                <a:latin typeface="Arial" panose="020B0604020202020204" pitchFamily="34" charset="0"/>
              </a:defRPr>
            </a:lvl5pPr>
            <a:lvl6pPr marL="2514600" indent="-228600" defTabSz="963613" eaLnBrk="0" fontAlgn="base" hangingPunct="0">
              <a:spcBef>
                <a:spcPct val="0"/>
              </a:spcBef>
              <a:spcAft>
                <a:spcPct val="0"/>
              </a:spcAft>
              <a:defRPr sz="1900">
                <a:solidFill>
                  <a:schemeClr val="tx1"/>
                </a:solidFill>
                <a:latin typeface="Arial" panose="020B0604020202020204" pitchFamily="34" charset="0"/>
              </a:defRPr>
            </a:lvl6pPr>
            <a:lvl7pPr marL="2971800" indent="-228600" defTabSz="963613" eaLnBrk="0" fontAlgn="base" hangingPunct="0">
              <a:spcBef>
                <a:spcPct val="0"/>
              </a:spcBef>
              <a:spcAft>
                <a:spcPct val="0"/>
              </a:spcAft>
              <a:defRPr sz="1900">
                <a:solidFill>
                  <a:schemeClr val="tx1"/>
                </a:solidFill>
                <a:latin typeface="Arial" panose="020B0604020202020204" pitchFamily="34" charset="0"/>
              </a:defRPr>
            </a:lvl7pPr>
            <a:lvl8pPr marL="3429000" indent="-228600" defTabSz="963613" eaLnBrk="0" fontAlgn="base" hangingPunct="0">
              <a:spcBef>
                <a:spcPct val="0"/>
              </a:spcBef>
              <a:spcAft>
                <a:spcPct val="0"/>
              </a:spcAft>
              <a:defRPr sz="1900">
                <a:solidFill>
                  <a:schemeClr val="tx1"/>
                </a:solidFill>
                <a:latin typeface="Arial" panose="020B0604020202020204" pitchFamily="34" charset="0"/>
              </a:defRPr>
            </a:lvl8pPr>
            <a:lvl9pPr marL="3886200" indent="-228600" defTabSz="963613" eaLnBrk="0" fontAlgn="base" hangingPunct="0">
              <a:spcBef>
                <a:spcPct val="0"/>
              </a:spcBef>
              <a:spcAft>
                <a:spcPct val="0"/>
              </a:spcAft>
              <a:defRPr sz="1900">
                <a:solidFill>
                  <a:schemeClr val="tx1"/>
                </a:solidFill>
                <a:latin typeface="Arial" panose="020B0604020202020204" pitchFamily="34" charset="0"/>
              </a:defRPr>
            </a:lvl9pPr>
          </a:lstStyle>
          <a:p>
            <a:pPr algn="ctr" eaLnBrk="1" hangingPunct="1"/>
            <a:r>
              <a:rPr lang="ru-RU" altLang="ru-RU" sz="1800" dirty="0">
                <a:solidFill>
                  <a:schemeClr val="bg1"/>
                </a:solidFill>
              </a:rPr>
              <a:t>Программа (2), подпрограмма (1), мероприятие (2)</a:t>
            </a:r>
          </a:p>
        </p:txBody>
      </p:sp>
      <p:sp>
        <p:nvSpPr>
          <p:cNvPr id="32829" name="TextBox 1"/>
          <p:cNvSpPr txBox="1">
            <a:spLocks noChangeArrowheads="1"/>
          </p:cNvSpPr>
          <p:nvPr/>
        </p:nvSpPr>
        <p:spPr bwMode="auto">
          <a:xfrm flipH="1">
            <a:off x="7744377" y="4999268"/>
            <a:ext cx="1257268" cy="39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anose="020B0604020202020204" pitchFamily="34" charset="0"/>
              </a:defRPr>
            </a:lvl1pPr>
            <a:lvl2pPr marL="742950" indent="-285750" eaLnBrk="0" hangingPunct="0">
              <a:defRPr sz="1900">
                <a:solidFill>
                  <a:schemeClr val="tx1"/>
                </a:solidFill>
                <a:latin typeface="Arial" panose="020B0604020202020204" pitchFamily="34" charset="0"/>
              </a:defRPr>
            </a:lvl2pPr>
            <a:lvl3pPr marL="1143000" indent="-228600" eaLnBrk="0" hangingPunct="0">
              <a:defRPr sz="1900">
                <a:solidFill>
                  <a:schemeClr val="tx1"/>
                </a:solidFill>
                <a:latin typeface="Arial" panose="020B0604020202020204" pitchFamily="34" charset="0"/>
              </a:defRPr>
            </a:lvl3pPr>
            <a:lvl4pPr marL="1600200" indent="-228600" eaLnBrk="0" hangingPunct="0">
              <a:defRPr sz="1900">
                <a:solidFill>
                  <a:schemeClr val="tx1"/>
                </a:solidFill>
                <a:latin typeface="Arial" panose="020B0604020202020204" pitchFamily="34" charset="0"/>
              </a:defRPr>
            </a:lvl4pPr>
            <a:lvl5pPr marL="2057400" indent="-228600" eaLnBrk="0" hangingPunct="0">
              <a:defRPr sz="1900">
                <a:solidFill>
                  <a:schemeClr val="tx1"/>
                </a:solidFill>
                <a:latin typeface="Arial" panose="020B0604020202020204" pitchFamily="34" charset="0"/>
              </a:defRPr>
            </a:lvl5pPr>
            <a:lvl6pPr marL="2514600" indent="-228600" eaLnBrk="0" fontAlgn="base" hangingPunct="0">
              <a:spcBef>
                <a:spcPct val="0"/>
              </a:spcBef>
              <a:spcAft>
                <a:spcPct val="0"/>
              </a:spcAft>
              <a:defRPr sz="1900">
                <a:solidFill>
                  <a:schemeClr val="tx1"/>
                </a:solidFill>
                <a:latin typeface="Arial" panose="020B0604020202020204" pitchFamily="34" charset="0"/>
              </a:defRPr>
            </a:lvl6pPr>
            <a:lvl7pPr marL="2971800" indent="-228600" eaLnBrk="0" fontAlgn="base" hangingPunct="0">
              <a:spcBef>
                <a:spcPct val="0"/>
              </a:spcBef>
              <a:spcAft>
                <a:spcPct val="0"/>
              </a:spcAft>
              <a:defRPr sz="1900">
                <a:solidFill>
                  <a:schemeClr val="tx1"/>
                </a:solidFill>
                <a:latin typeface="Arial" panose="020B0604020202020204" pitchFamily="34" charset="0"/>
              </a:defRPr>
            </a:lvl7pPr>
            <a:lvl8pPr marL="3429000" indent="-228600" eaLnBrk="0" fontAlgn="base" hangingPunct="0">
              <a:spcBef>
                <a:spcPct val="0"/>
              </a:spcBef>
              <a:spcAft>
                <a:spcPct val="0"/>
              </a:spcAft>
              <a:defRPr sz="1900">
                <a:solidFill>
                  <a:schemeClr val="tx1"/>
                </a:solidFill>
                <a:latin typeface="Arial" panose="020B0604020202020204" pitchFamily="34" charset="0"/>
              </a:defRPr>
            </a:lvl8pPr>
            <a:lvl9pPr marL="3886200" indent="-228600" eaLnBrk="0" fontAlgn="base" hangingPunct="0">
              <a:spcBef>
                <a:spcPct val="0"/>
              </a:spcBef>
              <a:spcAft>
                <a:spcPct val="0"/>
              </a:spcAft>
              <a:defRPr sz="1900">
                <a:solidFill>
                  <a:schemeClr val="tx1"/>
                </a:solidFill>
                <a:latin typeface="Arial" panose="020B0604020202020204" pitchFamily="34" charset="0"/>
              </a:defRPr>
            </a:lvl9pPr>
          </a:lstStyle>
          <a:p>
            <a:pPr eaLnBrk="1" hangingPunct="1"/>
            <a:r>
              <a:rPr lang="ru-RU" altLang="ru-RU" sz="1952" b="1" dirty="0"/>
              <a:t>КОСГУ</a:t>
            </a:r>
          </a:p>
        </p:txBody>
      </p:sp>
      <p:sp>
        <p:nvSpPr>
          <p:cNvPr id="3" name="Умножение 2"/>
          <p:cNvSpPr/>
          <p:nvPr/>
        </p:nvSpPr>
        <p:spPr bwMode="auto">
          <a:xfrm>
            <a:off x="8258872" y="4922431"/>
            <a:ext cx="796791" cy="815605"/>
          </a:xfrm>
          <a:prstGeom prst="mathMultiply">
            <a:avLst/>
          </a:prstGeom>
          <a:solidFill>
            <a:srgbClr val="C00000">
              <a:alpha val="14000"/>
            </a:srgbClr>
          </a:solidFill>
          <a:ln w="9525" cap="flat" cmpd="sng" algn="ctr">
            <a:solidFill>
              <a:schemeClr val="tx1"/>
            </a:solidFill>
            <a:prstDash val="solid"/>
            <a:round/>
            <a:headEnd type="none" w="med" len="med"/>
            <a:tailEnd type="none" w="med" len="med"/>
          </a:ln>
          <a:effectLst/>
          <a:extLst/>
        </p:spPr>
        <p:txBody>
          <a:bodyPr/>
          <a:lstStyle/>
          <a:p>
            <a:pPr defTabSz="671721">
              <a:defRPr/>
            </a:pPr>
            <a:endParaRPr lang="ru-RU" sz="1255">
              <a:latin typeface="Arial" charset="0"/>
            </a:endParaRPr>
          </a:p>
        </p:txBody>
      </p:sp>
    </p:spTree>
    <p:extLst>
      <p:ext uri="{BB962C8B-B14F-4D97-AF65-F5344CB8AC3E}">
        <p14:creationId xmlns:p14="http://schemas.microsoft.com/office/powerpoint/2010/main" val="49132339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99" y="188640"/>
            <a:ext cx="6347713" cy="504056"/>
          </a:xfrm>
        </p:spPr>
        <p:txBody>
          <a:bodyPr>
            <a:normAutofit fontScale="90000"/>
          </a:bodyPr>
          <a:lstStyle/>
          <a:p>
            <a:pPr algn="ctr"/>
            <a:r>
              <a:rPr lang="ru-RU" dirty="0" smtClean="0"/>
              <a:t>Нарушения </a:t>
            </a:r>
            <a:endParaRPr lang="ru-RU" dirty="0"/>
          </a:p>
        </p:txBody>
      </p:sp>
      <p:sp>
        <p:nvSpPr>
          <p:cNvPr id="3" name="Содержимое 2"/>
          <p:cNvSpPr>
            <a:spLocks noGrp="1"/>
          </p:cNvSpPr>
          <p:nvPr>
            <p:ph idx="1"/>
          </p:nvPr>
        </p:nvSpPr>
        <p:spPr>
          <a:xfrm>
            <a:off x="323528" y="836712"/>
            <a:ext cx="7920879" cy="5544616"/>
          </a:xfrm>
        </p:spPr>
        <p:txBody>
          <a:bodyPr>
            <a:normAutofit lnSpcReduction="10000"/>
          </a:bodyPr>
          <a:lstStyle/>
          <a:p>
            <a:r>
              <a:rPr lang="ru-RU" sz="1600" dirty="0" smtClean="0"/>
              <a:t>План ФХД – не утвержден учредителем, несвоевременно вносятся изменения или не отражен ВФО 5,6 (</a:t>
            </a:r>
            <a:r>
              <a:rPr lang="ru-RU" sz="1600" b="1" dirty="0" smtClean="0"/>
              <a:t>81н</a:t>
            </a:r>
            <a:r>
              <a:rPr lang="ru-RU" sz="1600" dirty="0" smtClean="0"/>
              <a:t>); нет обоснований или нет расчетов  по КОСГУ; </a:t>
            </a:r>
            <a:r>
              <a:rPr lang="ru-RU" sz="1600" i="1" dirty="0" smtClean="0">
                <a:solidFill>
                  <a:schemeClr val="accent4"/>
                </a:solidFill>
              </a:rPr>
              <a:t>Соглашения без дат,  обязательства приняты до даты подписания соглашения (</a:t>
            </a:r>
            <a:r>
              <a:rPr lang="ru-RU" sz="1600" b="1" i="1" dirty="0" smtClean="0">
                <a:solidFill>
                  <a:schemeClr val="accent4"/>
                </a:solidFill>
              </a:rPr>
              <a:t>БК</a:t>
            </a:r>
            <a:r>
              <a:rPr lang="ru-RU" sz="1600" i="1" dirty="0" smtClean="0">
                <a:solidFill>
                  <a:schemeClr val="accent4"/>
                </a:solidFill>
              </a:rPr>
              <a:t>)</a:t>
            </a:r>
            <a:r>
              <a:rPr lang="ru-RU" sz="1600" dirty="0" smtClean="0"/>
              <a:t>! </a:t>
            </a:r>
          </a:p>
          <a:p>
            <a:r>
              <a:rPr lang="ru-RU" sz="1600" dirty="0" smtClean="0"/>
              <a:t>В первичных документах отсутствуют </a:t>
            </a:r>
            <a:r>
              <a:rPr lang="ru-RU" sz="1600" dirty="0" err="1" smtClean="0"/>
              <a:t>реквиты</a:t>
            </a:r>
            <a:r>
              <a:rPr lang="ru-RU" sz="1600" dirty="0" smtClean="0"/>
              <a:t> обязательные к заполнению, в ЖО нет содержаний операций или  одним словом…; ЖО сформированы не в разрезе ВФО; отсутствуют оправдательные первичные документы в ЖО подтверждающие фактический расход; Свод по видам начислений и удержаний отсутствует для ЖО №6;</a:t>
            </a:r>
          </a:p>
          <a:p>
            <a:r>
              <a:rPr lang="ru-RU" sz="1600" dirty="0" smtClean="0"/>
              <a:t>Счет 20531 – нет расчетов услуг, отсутствуют акты к инвентаризации перед годовым отчетом, подтверждающие остатки в балансе и в ф. дт или кт задолженности т.ч. несоответствие форм 127 и 737;</a:t>
            </a:r>
          </a:p>
          <a:p>
            <a:r>
              <a:rPr lang="ru-RU" sz="1600" dirty="0" smtClean="0"/>
              <a:t>Восстановление кассового расхода отражены, как </a:t>
            </a:r>
            <a:r>
              <a:rPr lang="ru-RU" sz="1600" dirty="0" err="1" smtClean="0"/>
              <a:t>сторно</a:t>
            </a:r>
            <a:r>
              <a:rPr lang="ru-RU" sz="1600" dirty="0" smtClean="0"/>
              <a:t>, что противоречит Инстр.№157н;</a:t>
            </a:r>
          </a:p>
          <a:p>
            <a:r>
              <a:rPr lang="ru-RU" sz="1600" dirty="0" smtClean="0"/>
              <a:t>Отражение заимствований денежных средств, без приказа руководителя и не с теми КФО;</a:t>
            </a:r>
          </a:p>
          <a:p>
            <a:r>
              <a:rPr lang="ru-RU" sz="1600" dirty="0" smtClean="0"/>
              <a:t>Несоответствие должностей в тарификации и расчетных листках (</a:t>
            </a:r>
            <a:r>
              <a:rPr lang="ru-RU" sz="1600" dirty="0" err="1" smtClean="0"/>
              <a:t>труд.книжках</a:t>
            </a:r>
            <a:r>
              <a:rPr lang="ru-RU" sz="1600" dirty="0" smtClean="0"/>
              <a:t>); МП без обоснованных заявлений (копий </a:t>
            </a:r>
            <a:r>
              <a:rPr lang="ru-RU" sz="1600" dirty="0" err="1" smtClean="0"/>
              <a:t>св-ва</a:t>
            </a:r>
            <a:r>
              <a:rPr lang="ru-RU" sz="1600" dirty="0" smtClean="0"/>
              <a:t> о смерти,  о рождении);</a:t>
            </a:r>
          </a:p>
          <a:p>
            <a:r>
              <a:rPr lang="ru-RU" sz="1600" dirty="0" smtClean="0"/>
              <a:t> </a:t>
            </a:r>
          </a:p>
          <a:p>
            <a:endParaRPr lang="ru-RU" dirty="0"/>
          </a:p>
        </p:txBody>
      </p:sp>
    </p:spTree>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1_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6_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Arial Unicode MS"/>
        <a:cs typeface="Arial Unicode MS"/>
      </a:majorFont>
      <a:minorFont>
        <a:latin typeface="Times New Roman"/>
        <a:ea typeface="Arial Unicode MS"/>
        <a:cs typeface="Arial Unicode MS"/>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449263" rtl="0" eaLnBrk="0" fontAlgn="base" latinLnBrk="0" hangingPunct="0">
          <a:lnSpc>
            <a:spcPct val="35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ea typeface="Arial Unicode MS" pitchFamily="34" charset="-128"/>
            <a:cs typeface="Arial Unicode MS" pitchFamily="34" charset="-128"/>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3347</TotalTime>
  <Words>20789</Words>
  <Application>Microsoft Office PowerPoint</Application>
  <PresentationFormat>Экран (4:3)</PresentationFormat>
  <Paragraphs>3326</Paragraphs>
  <Slides>167</Slides>
  <Notes>29</Notes>
  <HiddenSlides>0</HiddenSlides>
  <MMClips>0</MMClips>
  <ScaleCrop>false</ScaleCrop>
  <HeadingPairs>
    <vt:vector size="8" baseType="variant">
      <vt:variant>
        <vt:lpstr>Использованные шрифты</vt:lpstr>
      </vt:variant>
      <vt:variant>
        <vt:i4>12</vt:i4>
      </vt:variant>
      <vt:variant>
        <vt:lpstr>Тема</vt:lpstr>
      </vt:variant>
      <vt:variant>
        <vt:i4>6</vt:i4>
      </vt:variant>
      <vt:variant>
        <vt:lpstr>Внедренные серверы OLE</vt:lpstr>
      </vt:variant>
      <vt:variant>
        <vt:i4>0</vt:i4>
      </vt:variant>
      <vt:variant>
        <vt:lpstr>Заголовки слайдов</vt:lpstr>
      </vt:variant>
      <vt:variant>
        <vt:i4>167</vt:i4>
      </vt:variant>
    </vt:vector>
  </HeadingPairs>
  <TitlesOfParts>
    <vt:vector size="185" baseType="lpstr">
      <vt:lpstr>Arial</vt:lpstr>
      <vt:lpstr>Arial Black</vt:lpstr>
      <vt:lpstr>Arial Cyr</vt:lpstr>
      <vt:lpstr>Arial Unicode MS</vt:lpstr>
      <vt:lpstr>Calibri</vt:lpstr>
      <vt:lpstr>Cambria</vt:lpstr>
      <vt:lpstr>Georgia</vt:lpstr>
      <vt:lpstr>Symbol</vt:lpstr>
      <vt:lpstr>Times New Roman</vt:lpstr>
      <vt:lpstr>Trebuchet MS</vt:lpstr>
      <vt:lpstr>Wingdings</vt:lpstr>
      <vt:lpstr>Wingdings 3</vt:lpstr>
      <vt:lpstr>Грань</vt:lpstr>
      <vt:lpstr>1_Оформление по умолчанию</vt:lpstr>
      <vt:lpstr>2_Оформление по умолчанию</vt:lpstr>
      <vt:lpstr>3_Оформление по умолчанию</vt:lpstr>
      <vt:lpstr>4_Оформление по умолчанию</vt:lpstr>
      <vt:lpstr>6_Оформление по умолчанию</vt:lpstr>
      <vt:lpstr>Изменения в бухгалтерском учете и отчетности   Применение новых КВР  Нарушения   </vt:lpstr>
      <vt:lpstr>БЮДЖЕТНЫЙ    КОДЕКС   РФ с бюджета 2016 года   Статья 18. Бюджетная классификация Российской Федерации</vt:lpstr>
      <vt:lpstr>Разъяснения по классификации на 2016 год</vt:lpstr>
      <vt:lpstr>ДЕТАЛИЗАЦИЯ  ПО КБК</vt:lpstr>
      <vt:lpstr>Основные правила для применения новых КВР </vt:lpstr>
      <vt:lpstr>Презентация PowerPoint</vt:lpstr>
      <vt:lpstr>Основные правила для применения новых КВР </vt:lpstr>
      <vt:lpstr>Основные правила для применения новых КВР </vt:lpstr>
      <vt:lpstr>Основные правила для применения новых КВР </vt:lpstr>
      <vt:lpstr>Основные правила для применения новых КВР </vt:lpstr>
      <vt:lpstr>Основные правила для применения новых КВР Указания МФ РФ №65н в редакции приказов №90н,190н Письма МФ РФ №02—05-11/75002 от 21.12.15                        (№02-05-11.31346 от 27.06.14)   </vt:lpstr>
      <vt:lpstr>Основные правила для применения новых КВР </vt:lpstr>
      <vt:lpstr>Основные правила для применения новых КВР </vt:lpstr>
      <vt:lpstr>Основные правила для применения новых КВР </vt:lpstr>
      <vt:lpstr>Для плана ФХД и ф. 0503123,0503723 АНАЛИТИЧЕСКАЯ ИНФОРМАЦИЯ ПО РАСХОДАМ </vt:lpstr>
      <vt:lpstr>Полномочия финансового органа субъекта Российской Федерации в части бюджетной классификации</vt:lpstr>
      <vt:lpstr>Полномочия финансового органа субъекта Российской Федерации в части бюджетной классификации</vt:lpstr>
      <vt:lpstr>КВР                                          КОСГУ</vt:lpstr>
      <vt:lpstr>КВР                                          КОСГУ</vt:lpstr>
      <vt:lpstr>КВР                                          КОСГУ</vt:lpstr>
      <vt:lpstr>КВР                                          КОСГУ</vt:lpstr>
      <vt:lpstr>Структура номера счета  ВАЖНО! ПБС и Получателей Субсидий</vt:lpstr>
      <vt:lpstr>Структура номера счета 2017 ПБС и Получателей Субсидий</vt:lpstr>
      <vt:lpstr>Презентация PowerPoint</vt:lpstr>
      <vt:lpstr>Требуемые изменения в  Учетную политику учреждения  в 2016 год</vt:lpstr>
      <vt:lpstr>Пример Графика документооборота</vt:lpstr>
      <vt:lpstr>Табель учета использования рабочего времени</vt:lpstr>
      <vt:lpstr>Консолидация отчетности</vt:lpstr>
      <vt:lpstr>Консолидация отчетности</vt:lpstr>
      <vt:lpstr>Изменения в Инструкции №174н</vt:lpstr>
      <vt:lpstr>Изменения в Инструкции №174н</vt:lpstr>
      <vt:lpstr>Письмо МФ РФ от 8 июля 2015г. №02-02-07/39464 «Об отражении в бюджетном учете  операций по перечислению заработной платы на банковские карты» </vt:lpstr>
      <vt:lpstr>Расходы на проезд в общественном транспорте  </vt:lpstr>
      <vt:lpstr>ПОРЯДОК ФОРМИРОВАНИЯ И ИСПОЛЬЗОВАНИЯ РЕЗЕРВОВ ПРЕДСТОЯЩИХ ОТПУСКОВ счет 40160</vt:lpstr>
      <vt:lpstr>ПОРЯДОК ФОРМИРОВАНИЯ И ИСПОЛЬЗОВАНИЯ РЕЗЕРВОВ ПРЕДСТОЯЩИХ ОТПУСКОВ </vt:lpstr>
      <vt:lpstr>Расчет, справка 0504833</vt:lpstr>
      <vt:lpstr>Презентация PowerPoint</vt:lpstr>
      <vt:lpstr>Безопасные формулировки условий труда </vt:lpstr>
      <vt:lpstr>Положение об оплате труда</vt:lpstr>
      <vt:lpstr>Дисциплинарные взыскания Трудовой кодекс РФ  часть 1 и 5 ст.192  За нарушение, неисполнение обязанностей, работодатель имеет право применить взыскания: -замечание, выговор, увольнение.  Снижения премиальных выплат за нарушение сроков передачи в бухгалтерию первичной документации =&gt;Положение о премировании</vt:lpstr>
      <vt:lpstr>Проверка кадров</vt:lpstr>
      <vt:lpstr>Проверка кадров</vt:lpstr>
      <vt:lpstr>Проверка кадров</vt:lpstr>
      <vt:lpstr>Проверка кадров</vt:lpstr>
      <vt:lpstr>Распределение расходов на прямые и общехозяйственные расходы (10961,10981- закрытие счетов) фактические и кассовые расходы (аналитическая таблица)</vt:lpstr>
      <vt:lpstr>Отличия совместительства от совмещения</vt:lpstr>
      <vt:lpstr>Презентация PowerPoint</vt:lpstr>
      <vt:lpstr>Системные письма по годовой отчетности за 2015 год.</vt:lpstr>
      <vt:lpstr>Федеральные учреждения</vt:lpstr>
      <vt:lpstr>Презентация PowerPoint</vt:lpstr>
      <vt:lpstr>Презентация PowerPoint</vt:lpstr>
      <vt:lpstr>Для целей составления Отчета о движении денежных средств (ф.0503123, 0503723)</vt:lpstr>
      <vt:lpstr>Бухгалтерская отчетность – Инструкция № 33н</vt:lpstr>
      <vt:lpstr>Бухгалтерская отчетность – Инструкция № 33н</vt:lpstr>
      <vt:lpstr>Бюджетная отчетность – Инструкция № 33н</vt:lpstr>
      <vt:lpstr>Презентация PowerPoint</vt:lpstr>
      <vt:lpstr>Письмо МФ РФ  и Федерального казначейства  от 30.12.2015 № 02-07-07/77754 и 07-04-05/02-919</vt:lpstr>
      <vt:lpstr>Письмо МФ РФ  и Федерального казначейства  от 30.12.2015 № 02-07-07/77754 и 07-04-05/02-919</vt:lpstr>
      <vt:lpstr>Письмо МФ РФ  и Федерального казначейства  от 30.12.2015 № 02-07-07/77754 и 07-04-05/02-919</vt:lpstr>
      <vt:lpstr>Презентация PowerPoint</vt:lpstr>
      <vt:lpstr>Приказ Минфина России от 01.07.2013 N 65н "Об утверждении Указаний о порядке применения бюджетной классификации РФ"</vt:lpstr>
      <vt:lpstr>Информация Минфина России "Сопоставительная таблица изменений КОСГУ 2015 - 2016 год« Публикация на сайте http://www.minfin.ru по состоянию на 24.12.2015. </vt:lpstr>
      <vt:lpstr>Казенные учреждения , органы власти –  по счетам 1 100 00 000 «Нефинансовые активы»  при формировании остатков на начало текущего года</vt:lpstr>
      <vt:lpstr>  Порядок включения бюджетной классификации в номер счета бюджетных, автономных учреждений в 2016 году</vt:lpstr>
      <vt:lpstr>Алгоритм формирования форм отчетности  в годовой отчет. </vt:lpstr>
      <vt:lpstr>Бюджетная отчетность – Инструкция № 191н</vt:lpstr>
      <vt:lpstr> Инструкция № 33н</vt:lpstr>
      <vt:lpstr>Презентация PowerPoint</vt:lpstr>
      <vt:lpstr>Отчетность – Инструкция № 191н, 33н</vt:lpstr>
      <vt:lpstr>Презентация PowerPoint</vt:lpstr>
      <vt:lpstr>Учет казны Приказ МФ РФ № 127н от 17.08.2015 г.  « О внесении изменений в Приказ МФ РФ №162н…»</vt:lpstr>
      <vt:lpstr>Учет казны Приказ МФ РФ № 127н от 17.08.2015 г.  « О внесении изменений в Приказ МФ РФ №162н…»</vt:lpstr>
      <vt:lpstr>Учет казны</vt:lpstr>
      <vt:lpstr>Учет недвижимости до даты государственной регистрации :</vt:lpstr>
      <vt:lpstr>Налог на имущество </vt:lpstr>
      <vt:lpstr>Учет земельных участков</vt:lpstr>
      <vt:lpstr>Приказ Минфина России  № 89н от 29.08.2014 г. Изменения по счету  40140 "Доходы будущих периодов"</vt:lpstr>
      <vt:lpstr>Презентация PowerPoint</vt:lpstr>
      <vt:lpstr> Приказ 162н</vt:lpstr>
      <vt:lpstr>Нормативная база</vt:lpstr>
      <vt:lpstr>Письмо МФ РФ от 10.08.2015 г. № 02-07-07/46003 </vt:lpstr>
      <vt:lpstr>Приказ Минфина России  № 89н от 29.08.2014 г. </vt:lpstr>
      <vt:lpstr>Резервы по понесенным расходам, по которым не поступили документы </vt:lpstr>
      <vt:lpstr>Нормативная база по счету 401 60 «Резервы»</vt:lpstr>
      <vt:lpstr>Письмо МФ РФ от 19.12.2014 года № 02-07-07/66918 </vt:lpstr>
      <vt:lpstr>Письмо МФ РФ от 20.05.2015 г. № 02-07-07/28998 </vt:lpstr>
      <vt:lpstr>РЕЗЕРВЫ предстоящих расходов – БУ,АУ</vt:lpstr>
      <vt:lpstr>Презентация PowerPoint</vt:lpstr>
      <vt:lpstr>Презентация PowerPoint</vt:lpstr>
      <vt:lpstr>Единый План Счетов  п.366, п.367 Использование  забалансовых счетов 17,18 к счету  201 34 «Касса», 210 03, 201 01, 201 23.  Письмо Минфина России от 26.06.2015 N 02-07-10/37186  </vt:lpstr>
      <vt:lpstr>Отсрочка, списание штрафных санкций</vt:lpstr>
      <vt:lpstr>Механизм списания (предоставления отсрочки)  по штрафным санкциям</vt:lpstr>
      <vt:lpstr>Приказ Минфина России  № 89н от 29.08.2014 г. Изменения по счету  30406 "Расчеты с прочими кредиторами»</vt:lpstr>
      <vt:lpstr>Принятие решения об оплате остатка за счет другого источника  (действующая корреспонденция счетов)</vt:lpstr>
      <vt:lpstr>Презентация PowerPoint</vt:lpstr>
      <vt:lpstr>Изменения в бюджетной классификации с 01 января 2016 года</vt:lpstr>
      <vt:lpstr>Презентация PowerPoint</vt:lpstr>
      <vt:lpstr>Презентация PowerPoint</vt:lpstr>
      <vt:lpstr>Нарушения </vt:lpstr>
      <vt:lpstr>Нарушения </vt:lpstr>
      <vt:lpstr>  </vt:lpstr>
      <vt:lpstr>Рабочий план счетов </vt:lpstr>
      <vt:lpstr> Учет нефинансовых активов </vt:lpstr>
      <vt:lpstr>Учет нефинансовых активов</vt:lpstr>
      <vt:lpstr>Учет нефинансовых активов</vt:lpstr>
      <vt:lpstr>Финансовые активы Счет 020126000 «Денежные средства учреждения на специальных счетах в кредитной организации» </vt:lpstr>
      <vt:lpstr> Счет 020900000 «Расчеты по ущербу  и иным доходам» </vt:lpstr>
      <vt:lpstr>Счет 020200000  «Средства на счетах бюджета»  </vt:lpstr>
      <vt:lpstr>Счет 020200000  «Средства на счетах бюджета»  </vt:lpstr>
      <vt:lpstr> Состав кода подвида доходов бюджетов </vt:lpstr>
      <vt:lpstr>Состав аналитической группы подвида доходов бюджетов   </vt:lpstr>
      <vt:lpstr>Презентация PowerPoint</vt:lpstr>
      <vt:lpstr>Презентация PowerPoint</vt:lpstr>
      <vt:lpstr>Презентация PowerPoint</vt:lpstr>
      <vt:lpstr>Презентация PowerPoint</vt:lpstr>
      <vt:lpstr>Учет обязательств</vt:lpstr>
      <vt:lpstr>Презентация PowerPoint</vt:lpstr>
      <vt:lpstr>Презентация PowerPoint</vt:lpstr>
      <vt:lpstr>Финансовый результат</vt:lpstr>
      <vt:lpstr>Исключение КОСГУ из счетов санкционирование </vt:lpstr>
      <vt:lpstr>Изменения для Бюджетных и Автономных учреждений</vt:lpstr>
      <vt:lpstr>Рабочий план счетов  ( изменены названия счетов)  </vt:lpstr>
      <vt:lpstr> Структура номера счета в 2016 году </vt:lpstr>
      <vt:lpstr>Презентация PowerPoint</vt:lpstr>
      <vt:lpstr>Состав аналитической группы подвида доходов бюджетов  </vt:lpstr>
      <vt:lpstr>Состав кода вида КИФ  </vt:lpstr>
      <vt:lpstr>Структура номера счета в 2016 году, с учетом изменений с 01.01.2017 г.  </vt:lpstr>
      <vt:lpstr> Структура номера счета в 2016 году</vt:lpstr>
      <vt:lpstr>Рабочий план счетов </vt:lpstr>
      <vt:lpstr>Учет нефинансовых активов  </vt:lpstr>
      <vt:lpstr>Учет нефинансовых активов  </vt:lpstr>
      <vt:lpstr>Презентация PowerPoint</vt:lpstr>
      <vt:lpstr>Презентация PowerPoint</vt:lpstr>
      <vt:lpstr>Презентация PowerPoint</vt:lpstr>
      <vt:lpstr>Презентация PowerPoint</vt:lpstr>
      <vt:lpstr>Учет нефинансовых активов</vt:lpstr>
      <vt:lpstr>Презентация PowerPoint</vt:lpstr>
      <vt:lpstr>Презентация PowerPoint</vt:lpstr>
      <vt:lpstr>Презентация PowerPoint</vt:lpstr>
      <vt:lpstr>Презентация PowerPoint</vt:lpstr>
      <vt:lpstr>Учет финансовых активов  </vt:lpstr>
      <vt:lpstr>Презентация PowerPoint</vt:lpstr>
      <vt:lpstr>Презентация PowerPoint</vt:lpstr>
      <vt:lpstr>Платежные агенты  </vt:lpstr>
      <vt:lpstr>Презентация PowerPoint</vt:lpstr>
      <vt:lpstr>Уточнены операции заимствования в пределах остатка на л/сч</vt:lpstr>
      <vt:lpstr>Учет финансовых активов  </vt:lpstr>
      <vt:lpstr>Учет финансовых активов  </vt:lpstr>
      <vt:lpstr>Презентация PowerPoint</vt:lpstr>
      <vt:lpstr>Презентация PowerPoint</vt:lpstr>
      <vt:lpstr>Учет финансовых активов  </vt:lpstr>
      <vt:lpstr>Презентация PowerPoint</vt:lpstr>
      <vt:lpstr>Учет финансовых активов  </vt:lpstr>
      <vt:lpstr>Презентация PowerPoint</vt:lpstr>
      <vt:lpstr>Обязательства</vt:lpstr>
      <vt:lpstr>Презентация PowerPoint</vt:lpstr>
      <vt:lpstr>Презентация PowerPoint</vt:lpstr>
      <vt:lpstr>Презентация PowerPoint</vt:lpstr>
      <vt:lpstr>Финансовый результат</vt:lpstr>
      <vt:lpstr>Финансовый результат</vt:lpstr>
      <vt:lpstr>Презентация PowerPoint</vt:lpstr>
      <vt:lpstr>Презентация PowerPoint</vt:lpstr>
      <vt:lpstr>Санкционирование</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ПРИНОСЯЩАЯ ДОХОД ДЕЯТЕЛЬНОСТЬ ГОСУДАРСТВЕННЫХ (МУНИЦИПАЛЬНЫХ) УЧРЕЖДЕНИЙ</dc:title>
  <dc:creator>idea</dc:creator>
  <cp:lastModifiedBy>Людмила Марченко</cp:lastModifiedBy>
  <cp:revision>341</cp:revision>
  <cp:lastPrinted>2016-02-19T11:38:31Z</cp:lastPrinted>
  <dcterms:created xsi:type="dcterms:W3CDTF">2013-11-05T09:39:15Z</dcterms:created>
  <dcterms:modified xsi:type="dcterms:W3CDTF">2016-03-19T09:58:16Z</dcterms:modified>
</cp:coreProperties>
</file>