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2"/>
  </p:notesMasterIdLst>
  <p:sldIdLst>
    <p:sldId id="286" r:id="rId2"/>
    <p:sldId id="340" r:id="rId3"/>
    <p:sldId id="329" r:id="rId4"/>
    <p:sldId id="345" r:id="rId5"/>
    <p:sldId id="332" r:id="rId6"/>
    <p:sldId id="341" r:id="rId7"/>
    <p:sldId id="342" r:id="rId8"/>
    <p:sldId id="343" r:id="rId9"/>
    <p:sldId id="346" r:id="rId10"/>
    <p:sldId id="265" r:id="rId11"/>
  </p:sldIdLst>
  <p:sldSz cx="9144000" cy="6858000" type="screen4x3"/>
  <p:notesSz cx="6972300" cy="10109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FF00"/>
    <a:srgbClr val="CCFFFF"/>
    <a:srgbClr val="FF99FF"/>
    <a:srgbClr val="FFCCFF"/>
    <a:srgbClr val="006666"/>
    <a:srgbClr val="F4FCC4"/>
    <a:srgbClr val="CCFFCC"/>
    <a:srgbClr val="FFFF66"/>
    <a:srgbClr val="04C5EC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99" autoAdjust="0"/>
    <p:restoredTop sz="95747" autoAdjust="0"/>
  </p:normalViewPr>
  <p:slideViewPr>
    <p:cSldViewPr>
      <p:cViewPr>
        <p:scale>
          <a:sx n="75" d="100"/>
          <a:sy n="75" d="100"/>
        </p:scale>
        <p:origin x="-1651" y="-37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0027008"/>
  <ax:ocxPr ax:name="BackColor" ax:value="16777215"/>
  <ax:ocxPr ax:name="Caption" ax:value="Label1"/>
  <ax:ocxPr ax:name="Size" ax:value="16933;11302"/>
  <ax:ocxPr ax:name="FontName" ax:value="Arial"/>
  <ax:ocxPr ax:name="FontHeight" ax:value="285"/>
  <ax:ocxPr ax:name="FontCharSet" ax:value="204"/>
  <ax:ocxPr ax:name="FontPitchAndFamily" ax:value="2"/>
</ax:ocx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MINFIN1\WORK\TABL\TEXT\&#1054;&#1090;&#1076;&#1077;&#1083;%20&#1055;&#1041;%20&#1080;%20&#1040;\0720%20(&#1076;&#1086;&#1082;&#1083;&#1072;&#1076;&#1099;)\&#1080;&#1089;&#1087;&#1086;&#1083;&#1085;&#1077;&#1085;&#1080;&#1077;%20&#1082;&#1086;&#1085;&#1089;&#1086;&#1083;&#1080;&#1076;&#1080;&#1088;&#1086;&#1074;&#1072;&#1085;&#1085;&#1086;&#1075;&#1086;%20&#1073;&#1102;&#1076;&#1078;&#1077;&#1090;&#1072;%20&#1059;&#1056;,%20&#1073;&#1102;&#1076;&#1078;&#1077;&#1090;&#1072;%20&#1059;&#1056;\2010%20&#1075;&#1086;&#1076;\&#1048;&#1090;&#1086;&#1075;&#1080;%201%20&#1082;&#1074;&#1072;&#1088;&#1090;&#1072;&#1083;&#1072;\&#1050;&#1086;&#1083;&#1083;&#1077;&#1075;&#1080;&#1103;%2012.05.2010\&#1076;&#1083;&#1103;%20&#1089;&#1083;&#1072;&#1081;&#1076;&#1086;&#1074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MINFIN1\WORK\TABL\TEXT\&#1054;&#1090;&#1076;&#1077;&#1083;%20&#1055;&#1041;%20&#1080;%20&#1040;\0720%20(&#1076;&#1086;&#1082;&#1083;&#1072;&#1076;&#1099;)\&#1080;&#1089;&#1087;&#1086;&#1083;&#1085;&#1077;&#1085;&#1080;&#1077;%20&#1082;&#1086;&#1085;&#1089;&#1086;&#1083;&#1080;&#1076;&#1080;&#1088;&#1086;&#1074;&#1072;&#1085;&#1085;&#1086;&#1075;&#1086;%20&#1073;&#1102;&#1076;&#1078;&#1077;&#1090;&#1072;%20&#1059;&#1056;,%20&#1073;&#1102;&#1076;&#1078;&#1077;&#1090;&#1072;%20&#1059;&#1056;\2010%20&#1075;&#1086;&#1076;\&#1048;&#1090;&#1086;&#1075;&#1080;%201%20&#1082;&#1074;&#1072;&#1088;&#1090;&#1072;&#1083;&#1072;\&#1050;&#1086;&#1083;&#1083;&#1077;&#1075;&#1080;&#1103;%2012.05.2010\&#1076;&#1083;&#1103;%20&#1089;&#1083;&#1072;&#1081;&#1076;&#1086;&#1074;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25"/>
      <c:rotY val="210"/>
      <c:perspective val="30"/>
    </c:view3D>
    <c:plotArea>
      <c:layout>
        <c:manualLayout>
          <c:layoutTarget val="inner"/>
          <c:xMode val="edge"/>
          <c:yMode val="edge"/>
          <c:x val="3.0555555555555652E-2"/>
          <c:y val="5.0925925925927124E-2"/>
          <c:w val="0.91944444444444462"/>
          <c:h val="0.87962962962966318"/>
        </c:manualLayout>
      </c:layout>
      <c:pie3DChart>
        <c:varyColors val="1"/>
        <c:ser>
          <c:idx val="0"/>
          <c:order val="0"/>
          <c:spPr>
            <a:solidFill>
              <a:srgbClr val="0070C0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  <c:explosion val="10"/>
          <c:dPt>
            <c:idx val="0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1"/>
            <c:spPr>
              <a:solidFill>
                <a:srgbClr val="EF745F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val>
            <c:numRef>
              <c:f>Лист1!$P$89:$P$90</c:f>
              <c:numCache>
                <c:formatCode>General</c:formatCode>
                <c:ptCount val="2"/>
                <c:pt idx="0">
                  <c:v>37.6</c:v>
                </c:pt>
                <c:pt idx="1">
                  <c:v>62.4</c:v>
                </c:pt>
              </c:numCache>
            </c:numRef>
          </c:val>
        </c:ser>
      </c:pie3DChart>
    </c:plotArea>
    <c:plotVisOnly val="1"/>
  </c:chart>
  <c:spPr>
    <a:noFill/>
    <a:ln>
      <a:noFill/>
    </a:ln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"/>
          <c:y val="4.3271982310093653E-2"/>
          <c:w val="0.92331208358927996"/>
          <c:h val="0.95418079726068761"/>
        </c:manualLayout>
      </c:layout>
      <c:barChart>
        <c:barDir val="col"/>
        <c:grouping val="stacked"/>
        <c:ser>
          <c:idx val="5"/>
          <c:order val="0"/>
          <c:spPr>
            <a:solidFill>
              <a:srgbClr val="E989EB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87201D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Лист1!$AB$115</c:f>
              <c:numCache>
                <c:formatCode>General</c:formatCode>
                <c:ptCount val="1"/>
              </c:numCache>
            </c:numRef>
          </c:val>
        </c:ser>
        <c:ser>
          <c:idx val="4"/>
          <c:order val="1"/>
          <c:spPr>
            <a:solidFill>
              <a:srgbClr val="8A7A1A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val>
            <c:numRef>
              <c:f>Лист1!$AB$114</c:f>
              <c:numCache>
                <c:formatCode>General</c:formatCode>
                <c:ptCount val="1"/>
              </c:numCache>
            </c:numRef>
          </c:val>
        </c:ser>
        <c:ser>
          <c:idx val="2"/>
          <c:order val="2"/>
          <c:spPr>
            <a:solidFill>
              <a:srgbClr val="BCE29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BCE292"/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Лист1!$AB$112</c:f>
              <c:numCache>
                <c:formatCode>General</c:formatCode>
                <c:ptCount val="1"/>
                <c:pt idx="0">
                  <c:v>3287.7</c:v>
                </c:pt>
              </c:numCache>
            </c:numRef>
          </c:val>
        </c:ser>
        <c:ser>
          <c:idx val="1"/>
          <c:order val="3"/>
          <c:spPr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Pt>
            <c:idx val="0"/>
            <c:spPr>
              <a:solidFill>
                <a:srgbClr val="F79D9B"/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val>
            <c:numRef>
              <c:f>Лист1!$AB$111</c:f>
              <c:numCache>
                <c:formatCode>General</c:formatCode>
                <c:ptCount val="1"/>
                <c:pt idx="0">
                  <c:v>3331.2</c:v>
                </c:pt>
              </c:numCache>
            </c:numRef>
          </c:val>
        </c:ser>
        <c:ser>
          <c:idx val="0"/>
          <c:order val="4"/>
          <c:spPr>
            <a:gradFill>
              <a:gsLst>
                <a:gs pos="42000">
                  <a:srgbClr val="0066FF">
                    <a:lumMod val="40000"/>
                    <a:lumOff val="60000"/>
                  </a:srgbClr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chemeClr val="accent1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Лист1!$AB$110</c:f>
              <c:numCache>
                <c:formatCode>General</c:formatCode>
                <c:ptCount val="1"/>
                <c:pt idx="0">
                  <c:v>5107.6000000000004</c:v>
                </c:pt>
              </c:numCache>
            </c:numRef>
          </c:val>
        </c:ser>
        <c:overlap val="100"/>
        <c:axId val="162378496"/>
        <c:axId val="162380032"/>
      </c:barChart>
      <c:catAx>
        <c:axId val="162378496"/>
        <c:scaling>
          <c:orientation val="minMax"/>
        </c:scaling>
        <c:delete val="1"/>
        <c:axPos val="b"/>
        <c:tickLblPos val="none"/>
        <c:crossAx val="162380032"/>
        <c:crosses val="autoZero"/>
        <c:auto val="1"/>
        <c:lblAlgn val="ctr"/>
        <c:lblOffset val="100"/>
      </c:catAx>
      <c:valAx>
        <c:axId val="162380032"/>
        <c:scaling>
          <c:orientation val="minMax"/>
        </c:scaling>
        <c:delete val="1"/>
        <c:axPos val="l"/>
        <c:numFmt formatCode="General" sourceLinked="1"/>
        <c:tickLblPos val="none"/>
        <c:crossAx val="162378496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noFill/>
    <a:ln>
      <a:noFill/>
    </a:ln>
  </c:sp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82F3AA-993B-4078-AD60-EF23C71D8CF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89BB99-5F8A-41A6-B44D-A7A65025CC6F}">
      <dgm:prSet custT="1"/>
      <dgm:spPr/>
      <dgm:t>
        <a:bodyPr/>
        <a:lstStyle/>
        <a:p>
          <a:pPr rtl="0"/>
          <a:r>
            <a:rPr lang="ru-RU" sz="2400" b="1" baseline="0" dirty="0" smtClean="0"/>
            <a:t>Основные параметры  бюджета  за  2022 год  (тыс. руб.)</a:t>
          </a:r>
          <a:endParaRPr lang="ru-RU" sz="2400" b="1" baseline="0" dirty="0"/>
        </a:p>
      </dgm:t>
    </dgm:pt>
    <dgm:pt modelId="{617165FE-391C-4463-ABBE-E058F95054D4}" type="parTrans" cxnId="{8D4FFB2C-E444-4019-8DE0-EDAEE91F874E}">
      <dgm:prSet/>
      <dgm:spPr/>
      <dgm:t>
        <a:bodyPr/>
        <a:lstStyle/>
        <a:p>
          <a:endParaRPr lang="ru-RU"/>
        </a:p>
      </dgm:t>
    </dgm:pt>
    <dgm:pt modelId="{10F5EFB8-B795-446E-8ACA-737771A9B715}" type="sibTrans" cxnId="{8D4FFB2C-E444-4019-8DE0-EDAEE91F874E}">
      <dgm:prSet/>
      <dgm:spPr/>
      <dgm:t>
        <a:bodyPr/>
        <a:lstStyle/>
        <a:p>
          <a:endParaRPr lang="ru-RU"/>
        </a:p>
      </dgm:t>
    </dgm:pt>
    <dgm:pt modelId="{C3E5967E-8DF6-404A-9559-3FC095E64B5E}" type="pres">
      <dgm:prSet presAssocID="{BF82F3AA-993B-4078-AD60-EF23C71D8CF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F19A1-F4D0-47B3-8CD0-A141AF9EBCD2}" type="pres">
      <dgm:prSet presAssocID="{7989BB99-5F8A-41A6-B44D-A7A65025CC6F}" presName="circle1" presStyleLbl="node1" presStyleIdx="0" presStyleCnt="1"/>
      <dgm:spPr/>
    </dgm:pt>
    <dgm:pt modelId="{DA04A2FB-B47F-485B-910F-6B5D44F700B7}" type="pres">
      <dgm:prSet presAssocID="{7989BB99-5F8A-41A6-B44D-A7A65025CC6F}" presName="space" presStyleCnt="0"/>
      <dgm:spPr/>
    </dgm:pt>
    <dgm:pt modelId="{22D21EE1-7E4E-4963-9A13-7A0E62AD0872}" type="pres">
      <dgm:prSet presAssocID="{7989BB99-5F8A-41A6-B44D-A7A65025CC6F}" presName="rect1" presStyleLbl="alignAcc1" presStyleIdx="0" presStyleCnt="1"/>
      <dgm:spPr/>
      <dgm:t>
        <a:bodyPr/>
        <a:lstStyle/>
        <a:p>
          <a:endParaRPr lang="ru-RU"/>
        </a:p>
      </dgm:t>
    </dgm:pt>
    <dgm:pt modelId="{75AE24BA-8BAB-469D-963C-F289EBE60AEB}" type="pres">
      <dgm:prSet presAssocID="{7989BB99-5F8A-41A6-B44D-A7A65025CC6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A2AFBE-8483-4080-8A05-08EB8497BAA1}" type="presOf" srcId="{7989BB99-5F8A-41A6-B44D-A7A65025CC6F}" destId="{75AE24BA-8BAB-469D-963C-F289EBE60AEB}" srcOrd="1" destOrd="0" presId="urn:microsoft.com/office/officeart/2005/8/layout/target3"/>
    <dgm:cxn modelId="{1E272CEB-F5C0-4BFB-A23C-45CE57B72957}" type="presOf" srcId="{BF82F3AA-993B-4078-AD60-EF23C71D8CFD}" destId="{C3E5967E-8DF6-404A-9559-3FC095E64B5E}" srcOrd="0" destOrd="0" presId="urn:microsoft.com/office/officeart/2005/8/layout/target3"/>
    <dgm:cxn modelId="{8D4FFB2C-E444-4019-8DE0-EDAEE91F874E}" srcId="{BF82F3AA-993B-4078-AD60-EF23C71D8CFD}" destId="{7989BB99-5F8A-41A6-B44D-A7A65025CC6F}" srcOrd="0" destOrd="0" parTransId="{617165FE-391C-4463-ABBE-E058F95054D4}" sibTransId="{10F5EFB8-B795-446E-8ACA-737771A9B715}"/>
    <dgm:cxn modelId="{1B6AE8AE-5F6C-4D8F-A9C3-713BFA66B694}" type="presOf" srcId="{7989BB99-5F8A-41A6-B44D-A7A65025CC6F}" destId="{22D21EE1-7E4E-4963-9A13-7A0E62AD0872}" srcOrd="0" destOrd="0" presId="urn:microsoft.com/office/officeart/2005/8/layout/target3"/>
    <dgm:cxn modelId="{DF0C8854-119C-4BB7-9C52-C46670CD7DD0}" type="presParOf" srcId="{C3E5967E-8DF6-404A-9559-3FC095E64B5E}" destId="{296F19A1-F4D0-47B3-8CD0-A141AF9EBCD2}" srcOrd="0" destOrd="0" presId="urn:microsoft.com/office/officeart/2005/8/layout/target3"/>
    <dgm:cxn modelId="{6377B2EC-F640-4F04-816F-D73E0E8549DA}" type="presParOf" srcId="{C3E5967E-8DF6-404A-9559-3FC095E64B5E}" destId="{DA04A2FB-B47F-485B-910F-6B5D44F700B7}" srcOrd="1" destOrd="0" presId="urn:microsoft.com/office/officeart/2005/8/layout/target3"/>
    <dgm:cxn modelId="{65AC22E5-6BEB-4CF5-AEFB-640268B45530}" type="presParOf" srcId="{C3E5967E-8DF6-404A-9559-3FC095E64B5E}" destId="{22D21EE1-7E4E-4963-9A13-7A0E62AD0872}" srcOrd="2" destOrd="0" presId="urn:microsoft.com/office/officeart/2005/8/layout/target3"/>
    <dgm:cxn modelId="{4411B65A-CA3D-4199-8EBC-DAC30F7A5146}" type="presParOf" srcId="{C3E5967E-8DF6-404A-9559-3FC095E64B5E}" destId="{75AE24BA-8BAB-469D-963C-F289EBE60AEB}" srcOrd="3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DBE06C-1970-4A74-8B1E-A5192436DCD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015612-85D5-4605-A29E-BBD17070EBB2}">
      <dgm:prSet custT="1"/>
      <dgm:spPr/>
      <dgm:t>
        <a:bodyPr/>
        <a:lstStyle/>
        <a:p>
          <a:pPr rtl="0"/>
          <a:r>
            <a:rPr lang="ru-RU" sz="1800" b="1" dirty="0" smtClean="0"/>
            <a:t>Исполнение расходной части бюджета  в разрезе муниципальных программ за 2022 год, тыс. руб. </a:t>
          </a:r>
          <a:endParaRPr lang="ru-RU" sz="1800" b="1" dirty="0"/>
        </a:p>
      </dgm:t>
    </dgm:pt>
    <dgm:pt modelId="{84E65EA5-77F3-4B1D-B523-87095C728909}" type="parTrans" cxnId="{0E19A093-0CC6-489D-A2F7-BF9E4522D4B8}">
      <dgm:prSet/>
      <dgm:spPr/>
      <dgm:t>
        <a:bodyPr/>
        <a:lstStyle/>
        <a:p>
          <a:endParaRPr lang="ru-RU"/>
        </a:p>
      </dgm:t>
    </dgm:pt>
    <dgm:pt modelId="{342D452A-37BE-4EE7-B288-13A2B406AF89}" type="sibTrans" cxnId="{0E19A093-0CC6-489D-A2F7-BF9E4522D4B8}">
      <dgm:prSet/>
      <dgm:spPr/>
      <dgm:t>
        <a:bodyPr/>
        <a:lstStyle/>
        <a:p>
          <a:endParaRPr lang="ru-RU"/>
        </a:p>
      </dgm:t>
    </dgm:pt>
    <dgm:pt modelId="{CCA107C3-FF51-41F7-9FEB-777E6E4C9106}" type="pres">
      <dgm:prSet presAssocID="{F3DBE06C-1970-4A74-8B1E-A5192436DCD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D0126-0DEB-4984-8268-D138B9BE2167}" type="pres">
      <dgm:prSet presAssocID="{46015612-85D5-4605-A29E-BBD17070EBB2}" presName="circle1" presStyleLbl="node1" presStyleIdx="0" presStyleCnt="1"/>
      <dgm:spPr/>
    </dgm:pt>
    <dgm:pt modelId="{66F491C0-E0D1-4214-862D-B34FB108E76D}" type="pres">
      <dgm:prSet presAssocID="{46015612-85D5-4605-A29E-BBD17070EBB2}" presName="space" presStyleCnt="0"/>
      <dgm:spPr/>
    </dgm:pt>
    <dgm:pt modelId="{4DBC3CBC-23F4-4D9E-AE9C-18991FE3BF8F}" type="pres">
      <dgm:prSet presAssocID="{46015612-85D5-4605-A29E-BBD17070EBB2}" presName="rect1" presStyleLbl="alignAcc1" presStyleIdx="0" presStyleCnt="1" custLinFactNeighborX="0" custLinFactNeighborY="-3"/>
      <dgm:spPr/>
      <dgm:t>
        <a:bodyPr/>
        <a:lstStyle/>
        <a:p>
          <a:endParaRPr lang="ru-RU"/>
        </a:p>
      </dgm:t>
    </dgm:pt>
    <dgm:pt modelId="{2A0C3DA4-1048-4D2A-B644-A24A615303AC}" type="pres">
      <dgm:prSet presAssocID="{46015612-85D5-4605-A29E-BBD17070EBB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CAE2DE-ED84-44AA-9675-963A8AED3279}" type="presOf" srcId="{46015612-85D5-4605-A29E-BBD17070EBB2}" destId="{4DBC3CBC-23F4-4D9E-AE9C-18991FE3BF8F}" srcOrd="0" destOrd="0" presId="urn:microsoft.com/office/officeart/2005/8/layout/target3"/>
    <dgm:cxn modelId="{27731EB2-0FDA-4822-B9F8-C35D0EFE30C7}" type="presOf" srcId="{F3DBE06C-1970-4A74-8B1E-A5192436DCD8}" destId="{CCA107C3-FF51-41F7-9FEB-777E6E4C9106}" srcOrd="0" destOrd="0" presId="urn:microsoft.com/office/officeart/2005/8/layout/target3"/>
    <dgm:cxn modelId="{0E19A093-0CC6-489D-A2F7-BF9E4522D4B8}" srcId="{F3DBE06C-1970-4A74-8B1E-A5192436DCD8}" destId="{46015612-85D5-4605-A29E-BBD17070EBB2}" srcOrd="0" destOrd="0" parTransId="{84E65EA5-77F3-4B1D-B523-87095C728909}" sibTransId="{342D452A-37BE-4EE7-B288-13A2B406AF89}"/>
    <dgm:cxn modelId="{A7EB62FF-13FA-478E-B9A9-E398E34B7342}" type="presOf" srcId="{46015612-85D5-4605-A29E-BBD17070EBB2}" destId="{2A0C3DA4-1048-4D2A-B644-A24A615303AC}" srcOrd="1" destOrd="0" presId="urn:microsoft.com/office/officeart/2005/8/layout/target3"/>
    <dgm:cxn modelId="{4326EF17-26EB-42E4-B0E6-39CCE660B37D}" type="presParOf" srcId="{CCA107C3-FF51-41F7-9FEB-777E6E4C9106}" destId="{7E1D0126-0DEB-4984-8268-D138B9BE2167}" srcOrd="0" destOrd="0" presId="urn:microsoft.com/office/officeart/2005/8/layout/target3"/>
    <dgm:cxn modelId="{ED08ADF1-2300-4D34-871A-EB0483DFF7C9}" type="presParOf" srcId="{CCA107C3-FF51-41F7-9FEB-777E6E4C9106}" destId="{66F491C0-E0D1-4214-862D-B34FB108E76D}" srcOrd="1" destOrd="0" presId="urn:microsoft.com/office/officeart/2005/8/layout/target3"/>
    <dgm:cxn modelId="{4525390B-0646-4281-AC91-C3E9C7837BA2}" type="presParOf" srcId="{CCA107C3-FF51-41F7-9FEB-777E6E4C9106}" destId="{4DBC3CBC-23F4-4D9E-AE9C-18991FE3BF8F}" srcOrd="2" destOrd="0" presId="urn:microsoft.com/office/officeart/2005/8/layout/target3"/>
    <dgm:cxn modelId="{36159212-53FC-4C0F-A2AE-F296239B8887}" type="presParOf" srcId="{CCA107C3-FF51-41F7-9FEB-777E6E4C9106}" destId="{2A0C3DA4-1048-4D2A-B644-A24A615303AC}" srcOrd="3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B74888-51E9-4C2A-8B58-C4B27DF53D7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3C55CB-3EBF-480C-B64E-745D039632C7}">
      <dgm:prSet custT="1"/>
      <dgm:spPr/>
      <dgm:t>
        <a:bodyPr/>
        <a:lstStyle/>
        <a:p>
          <a:pPr rtl="0"/>
          <a:r>
            <a:rPr lang="ru-RU" sz="1800" b="1" dirty="0" smtClean="0"/>
            <a:t>Исполнение расходной части бюджета  в разрезе муниципальных программ за 2022 год, тыс. руб.</a:t>
          </a:r>
          <a:endParaRPr lang="ru-RU" sz="1800" dirty="0"/>
        </a:p>
      </dgm:t>
    </dgm:pt>
    <dgm:pt modelId="{47EFD305-7E58-4326-978E-4FCD0829AC46}" type="parTrans" cxnId="{48726817-F3DC-4450-A6AC-9F42C857F67A}">
      <dgm:prSet/>
      <dgm:spPr/>
      <dgm:t>
        <a:bodyPr/>
        <a:lstStyle/>
        <a:p>
          <a:endParaRPr lang="ru-RU"/>
        </a:p>
      </dgm:t>
    </dgm:pt>
    <dgm:pt modelId="{5DC68548-2365-4CFA-86E6-D5F91B4CDB6B}" type="sibTrans" cxnId="{48726817-F3DC-4450-A6AC-9F42C857F67A}">
      <dgm:prSet/>
      <dgm:spPr/>
      <dgm:t>
        <a:bodyPr/>
        <a:lstStyle/>
        <a:p>
          <a:endParaRPr lang="ru-RU"/>
        </a:p>
      </dgm:t>
    </dgm:pt>
    <dgm:pt modelId="{25281974-6BB3-4857-B924-917A22971CFF}" type="pres">
      <dgm:prSet presAssocID="{DAB74888-51E9-4C2A-8B58-C4B27DF53D7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37EDC7-AADA-4676-BBDC-AB8323A5664F}" type="pres">
      <dgm:prSet presAssocID="{6D3C55CB-3EBF-480C-B64E-745D039632C7}" presName="circle1" presStyleLbl="node1" presStyleIdx="0" presStyleCnt="1"/>
      <dgm:spPr/>
    </dgm:pt>
    <dgm:pt modelId="{08EE1522-A81F-49F4-BF3B-6C269C824761}" type="pres">
      <dgm:prSet presAssocID="{6D3C55CB-3EBF-480C-B64E-745D039632C7}" presName="space" presStyleCnt="0"/>
      <dgm:spPr/>
    </dgm:pt>
    <dgm:pt modelId="{A5233637-1715-43B0-8A4F-EA86B847E531}" type="pres">
      <dgm:prSet presAssocID="{6D3C55CB-3EBF-480C-B64E-745D039632C7}" presName="rect1" presStyleLbl="alignAcc1" presStyleIdx="0" presStyleCnt="1" custScaleX="103966" custScaleY="100000" custLinFactY="62493" custLinFactNeighborX="-1250" custLinFactNeighborY="100000"/>
      <dgm:spPr/>
      <dgm:t>
        <a:bodyPr/>
        <a:lstStyle/>
        <a:p>
          <a:endParaRPr lang="ru-RU"/>
        </a:p>
      </dgm:t>
    </dgm:pt>
    <dgm:pt modelId="{6F08D710-A04E-4AC4-A6B2-721EDAD9FF74}" type="pres">
      <dgm:prSet presAssocID="{6D3C55CB-3EBF-480C-B64E-745D039632C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9E6975-A403-41B8-AF04-2B98E6DD2F91}" type="presOf" srcId="{6D3C55CB-3EBF-480C-B64E-745D039632C7}" destId="{6F08D710-A04E-4AC4-A6B2-721EDAD9FF74}" srcOrd="1" destOrd="0" presId="urn:microsoft.com/office/officeart/2005/8/layout/target3"/>
    <dgm:cxn modelId="{ED0D468E-EA30-4A72-B2C7-CF0D8D9C66CF}" type="presOf" srcId="{DAB74888-51E9-4C2A-8B58-C4B27DF53D72}" destId="{25281974-6BB3-4857-B924-917A22971CFF}" srcOrd="0" destOrd="0" presId="urn:microsoft.com/office/officeart/2005/8/layout/target3"/>
    <dgm:cxn modelId="{48726817-F3DC-4450-A6AC-9F42C857F67A}" srcId="{DAB74888-51E9-4C2A-8B58-C4B27DF53D72}" destId="{6D3C55CB-3EBF-480C-B64E-745D039632C7}" srcOrd="0" destOrd="0" parTransId="{47EFD305-7E58-4326-978E-4FCD0829AC46}" sibTransId="{5DC68548-2365-4CFA-86E6-D5F91B4CDB6B}"/>
    <dgm:cxn modelId="{40AF634A-37D9-4289-977C-E4CE942045DF}" type="presOf" srcId="{6D3C55CB-3EBF-480C-B64E-745D039632C7}" destId="{A5233637-1715-43B0-8A4F-EA86B847E531}" srcOrd="0" destOrd="0" presId="urn:microsoft.com/office/officeart/2005/8/layout/target3"/>
    <dgm:cxn modelId="{B22340C5-AD30-4F82-B37E-22B326F05EDC}" type="presParOf" srcId="{25281974-6BB3-4857-B924-917A22971CFF}" destId="{8B37EDC7-AADA-4676-BBDC-AB8323A5664F}" srcOrd="0" destOrd="0" presId="urn:microsoft.com/office/officeart/2005/8/layout/target3"/>
    <dgm:cxn modelId="{6E64F8EF-00BA-4461-AD2F-3E0D36B69CEF}" type="presParOf" srcId="{25281974-6BB3-4857-B924-917A22971CFF}" destId="{08EE1522-A81F-49F4-BF3B-6C269C824761}" srcOrd="1" destOrd="0" presId="urn:microsoft.com/office/officeart/2005/8/layout/target3"/>
    <dgm:cxn modelId="{78D659A9-0CC9-4B82-A066-A6AB724DBFFF}" type="presParOf" srcId="{25281974-6BB3-4857-B924-917A22971CFF}" destId="{A5233637-1715-43B0-8A4F-EA86B847E531}" srcOrd="2" destOrd="0" presId="urn:microsoft.com/office/officeart/2005/8/layout/target3"/>
    <dgm:cxn modelId="{6DC0C5DD-2212-4CDF-9E38-276D7E6277BF}" type="presParOf" srcId="{25281974-6BB3-4857-B924-917A22971CFF}" destId="{6F08D710-A04E-4AC4-A6B2-721EDAD9FF74}" srcOrd="3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B74888-51E9-4C2A-8B58-C4B27DF53D7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3C55CB-3EBF-480C-B64E-745D039632C7}">
      <dgm:prSet custT="1"/>
      <dgm:spPr/>
      <dgm:t>
        <a:bodyPr/>
        <a:lstStyle/>
        <a:p>
          <a:pPr rtl="0"/>
          <a:r>
            <a:rPr lang="ru-RU" sz="1800" b="1" dirty="0" smtClean="0"/>
            <a:t>Исполнение расходной части бюджета  в разрезе муниципальных программ за 2022 год, тыс. руб.</a:t>
          </a:r>
          <a:endParaRPr lang="ru-RU" sz="1800" dirty="0"/>
        </a:p>
      </dgm:t>
    </dgm:pt>
    <dgm:pt modelId="{47EFD305-7E58-4326-978E-4FCD0829AC46}" type="parTrans" cxnId="{48726817-F3DC-4450-A6AC-9F42C857F67A}">
      <dgm:prSet/>
      <dgm:spPr/>
      <dgm:t>
        <a:bodyPr/>
        <a:lstStyle/>
        <a:p>
          <a:endParaRPr lang="ru-RU"/>
        </a:p>
      </dgm:t>
    </dgm:pt>
    <dgm:pt modelId="{5DC68548-2365-4CFA-86E6-D5F91B4CDB6B}" type="sibTrans" cxnId="{48726817-F3DC-4450-A6AC-9F42C857F67A}">
      <dgm:prSet/>
      <dgm:spPr/>
      <dgm:t>
        <a:bodyPr/>
        <a:lstStyle/>
        <a:p>
          <a:endParaRPr lang="ru-RU"/>
        </a:p>
      </dgm:t>
    </dgm:pt>
    <dgm:pt modelId="{25281974-6BB3-4857-B924-917A22971CFF}" type="pres">
      <dgm:prSet presAssocID="{DAB74888-51E9-4C2A-8B58-C4B27DF53D7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37EDC7-AADA-4676-BBDC-AB8323A5664F}" type="pres">
      <dgm:prSet presAssocID="{6D3C55CB-3EBF-480C-B64E-745D039632C7}" presName="circle1" presStyleLbl="node1" presStyleIdx="0" presStyleCnt="1"/>
      <dgm:spPr/>
    </dgm:pt>
    <dgm:pt modelId="{08EE1522-A81F-49F4-BF3B-6C269C824761}" type="pres">
      <dgm:prSet presAssocID="{6D3C55CB-3EBF-480C-B64E-745D039632C7}" presName="space" presStyleCnt="0"/>
      <dgm:spPr/>
    </dgm:pt>
    <dgm:pt modelId="{A5233637-1715-43B0-8A4F-EA86B847E531}" type="pres">
      <dgm:prSet presAssocID="{6D3C55CB-3EBF-480C-B64E-745D039632C7}" presName="rect1" presStyleLbl="alignAcc1" presStyleIdx="0" presStyleCnt="1" custScaleX="104382" custScaleY="100000" custLinFactY="62493" custLinFactNeighborX="-1250" custLinFactNeighborY="100000"/>
      <dgm:spPr/>
      <dgm:t>
        <a:bodyPr/>
        <a:lstStyle/>
        <a:p>
          <a:endParaRPr lang="ru-RU"/>
        </a:p>
      </dgm:t>
    </dgm:pt>
    <dgm:pt modelId="{6F08D710-A04E-4AC4-A6B2-721EDAD9FF74}" type="pres">
      <dgm:prSet presAssocID="{6D3C55CB-3EBF-480C-B64E-745D039632C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A585A9-F65F-4F66-B16D-C33FD0A16021}" type="presOf" srcId="{6D3C55CB-3EBF-480C-B64E-745D039632C7}" destId="{A5233637-1715-43B0-8A4F-EA86B847E531}" srcOrd="0" destOrd="0" presId="urn:microsoft.com/office/officeart/2005/8/layout/target3"/>
    <dgm:cxn modelId="{C93716D2-1944-40D5-873E-40767C42DEC6}" type="presOf" srcId="{6D3C55CB-3EBF-480C-B64E-745D039632C7}" destId="{6F08D710-A04E-4AC4-A6B2-721EDAD9FF74}" srcOrd="1" destOrd="0" presId="urn:microsoft.com/office/officeart/2005/8/layout/target3"/>
    <dgm:cxn modelId="{48726817-F3DC-4450-A6AC-9F42C857F67A}" srcId="{DAB74888-51E9-4C2A-8B58-C4B27DF53D72}" destId="{6D3C55CB-3EBF-480C-B64E-745D039632C7}" srcOrd="0" destOrd="0" parTransId="{47EFD305-7E58-4326-978E-4FCD0829AC46}" sibTransId="{5DC68548-2365-4CFA-86E6-D5F91B4CDB6B}"/>
    <dgm:cxn modelId="{97332FF0-33EB-4D40-B9B0-05A73240BBC9}" type="presOf" srcId="{DAB74888-51E9-4C2A-8B58-C4B27DF53D72}" destId="{25281974-6BB3-4857-B924-917A22971CFF}" srcOrd="0" destOrd="0" presId="urn:microsoft.com/office/officeart/2005/8/layout/target3"/>
    <dgm:cxn modelId="{1FB4B20C-BED6-460A-B6AF-4C60C8EDFED5}" type="presParOf" srcId="{25281974-6BB3-4857-B924-917A22971CFF}" destId="{8B37EDC7-AADA-4676-BBDC-AB8323A5664F}" srcOrd="0" destOrd="0" presId="urn:microsoft.com/office/officeart/2005/8/layout/target3"/>
    <dgm:cxn modelId="{6D0E0C0B-E9D4-4E2D-8FAA-D4A2066BE1CF}" type="presParOf" srcId="{25281974-6BB3-4857-B924-917A22971CFF}" destId="{08EE1522-A81F-49F4-BF3B-6C269C824761}" srcOrd="1" destOrd="0" presId="urn:microsoft.com/office/officeart/2005/8/layout/target3"/>
    <dgm:cxn modelId="{10F4FF00-3C10-4839-96A8-DABC0E264660}" type="presParOf" srcId="{25281974-6BB3-4857-B924-917A22971CFF}" destId="{A5233637-1715-43B0-8A4F-EA86B847E531}" srcOrd="2" destOrd="0" presId="urn:microsoft.com/office/officeart/2005/8/layout/target3"/>
    <dgm:cxn modelId="{4EDF64AF-EBBC-40C3-A710-6157B8EC3A99}" type="presParOf" srcId="{25281974-6BB3-4857-B924-917A22971CFF}" destId="{6F08D710-A04E-4AC4-A6B2-721EDAD9FF74}" srcOrd="3" destOrd="0" presId="urn:microsoft.com/office/officeart/2005/8/layout/target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7A8C4E-1591-4218-A59F-723E1CA08C2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640685-22CD-4D3C-B2A5-D8BF54ACB553}">
      <dgm:prSet custT="1"/>
      <dgm:spPr/>
      <dgm:t>
        <a:bodyPr/>
        <a:lstStyle/>
        <a:p>
          <a:pPr rtl="0"/>
          <a:r>
            <a:rPr lang="ru-RU" sz="2000" b="1" i="0" baseline="0" dirty="0" smtClean="0"/>
            <a:t>                    </a:t>
          </a:r>
        </a:p>
        <a:p>
          <a:pPr rtl="0"/>
          <a:r>
            <a:rPr lang="ru-RU" sz="2000" b="1" i="0" baseline="0" dirty="0" smtClean="0"/>
            <a:t> МУНИЦИПАЛЬНЫЙ ДОЛГ  тыс. руб.  </a:t>
          </a:r>
          <a:br>
            <a:rPr lang="ru-RU" sz="2000" b="1" i="0" baseline="0" dirty="0" smtClean="0"/>
          </a:br>
          <a:endParaRPr lang="ru-RU" sz="2000" b="1" i="0" baseline="0" dirty="0"/>
        </a:p>
      </dgm:t>
    </dgm:pt>
    <dgm:pt modelId="{40837B63-C7E4-4806-8D45-911816D90899}" type="parTrans" cxnId="{97CF382D-D55E-437E-9611-64FDF847BF71}">
      <dgm:prSet/>
      <dgm:spPr/>
      <dgm:t>
        <a:bodyPr/>
        <a:lstStyle/>
        <a:p>
          <a:endParaRPr lang="ru-RU"/>
        </a:p>
      </dgm:t>
    </dgm:pt>
    <dgm:pt modelId="{57D9179C-1F61-445F-8884-955AF4429501}" type="sibTrans" cxnId="{97CF382D-D55E-437E-9611-64FDF847BF71}">
      <dgm:prSet/>
      <dgm:spPr/>
      <dgm:t>
        <a:bodyPr/>
        <a:lstStyle/>
        <a:p>
          <a:endParaRPr lang="ru-RU"/>
        </a:p>
      </dgm:t>
    </dgm:pt>
    <dgm:pt modelId="{46D2D284-C64C-4DC5-A1E9-48625C4E736D}" type="pres">
      <dgm:prSet presAssocID="{EB7A8C4E-1591-4218-A59F-723E1CA08C2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19303F-9679-4129-AB5B-61CB1FFFA41F}" type="pres">
      <dgm:prSet presAssocID="{46640685-22CD-4D3C-B2A5-D8BF54ACB553}" presName="circle1" presStyleLbl="node1" presStyleIdx="0" presStyleCnt="1"/>
      <dgm:spPr/>
      <dgm:t>
        <a:bodyPr/>
        <a:lstStyle/>
        <a:p>
          <a:endParaRPr lang="ru-RU"/>
        </a:p>
      </dgm:t>
    </dgm:pt>
    <dgm:pt modelId="{72E87C61-C952-4E56-94DE-829F2D2F1BA5}" type="pres">
      <dgm:prSet presAssocID="{46640685-22CD-4D3C-B2A5-D8BF54ACB553}" presName="space" presStyleCnt="0"/>
      <dgm:spPr/>
      <dgm:t>
        <a:bodyPr/>
        <a:lstStyle/>
        <a:p>
          <a:endParaRPr lang="ru-RU"/>
        </a:p>
      </dgm:t>
    </dgm:pt>
    <dgm:pt modelId="{92B6D77A-9ECF-4060-A8C0-B4C0969A5BF5}" type="pres">
      <dgm:prSet presAssocID="{46640685-22CD-4D3C-B2A5-D8BF54ACB553}" presName="rect1" presStyleLbl="alignAcc1" presStyleIdx="0" presStyleCnt="1" custScaleX="103044" custScaleY="100000" custLinFactNeighborX="-1739" custLinFactNeighborY="41551"/>
      <dgm:spPr/>
      <dgm:t>
        <a:bodyPr/>
        <a:lstStyle/>
        <a:p>
          <a:endParaRPr lang="ru-RU"/>
        </a:p>
      </dgm:t>
    </dgm:pt>
    <dgm:pt modelId="{BF5DBA22-B311-4EFF-9D25-B3AEB101685D}" type="pres">
      <dgm:prSet presAssocID="{46640685-22CD-4D3C-B2A5-D8BF54ACB553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CF382D-D55E-437E-9611-64FDF847BF71}" srcId="{EB7A8C4E-1591-4218-A59F-723E1CA08C2A}" destId="{46640685-22CD-4D3C-B2A5-D8BF54ACB553}" srcOrd="0" destOrd="0" parTransId="{40837B63-C7E4-4806-8D45-911816D90899}" sibTransId="{57D9179C-1F61-445F-8884-955AF4429501}"/>
    <dgm:cxn modelId="{AD4A515D-1FC8-4DDB-AB73-4884FAEC223B}" type="presOf" srcId="{46640685-22CD-4D3C-B2A5-D8BF54ACB553}" destId="{BF5DBA22-B311-4EFF-9D25-B3AEB101685D}" srcOrd="1" destOrd="0" presId="urn:microsoft.com/office/officeart/2005/8/layout/target3"/>
    <dgm:cxn modelId="{F8369137-5BCC-49E1-93A6-CA36CE5A3494}" type="presOf" srcId="{EB7A8C4E-1591-4218-A59F-723E1CA08C2A}" destId="{46D2D284-C64C-4DC5-A1E9-48625C4E736D}" srcOrd="0" destOrd="0" presId="urn:microsoft.com/office/officeart/2005/8/layout/target3"/>
    <dgm:cxn modelId="{21DE60C9-2280-459E-B6C1-6EDA1AAA5BAA}" type="presOf" srcId="{46640685-22CD-4D3C-B2A5-D8BF54ACB553}" destId="{92B6D77A-9ECF-4060-A8C0-B4C0969A5BF5}" srcOrd="0" destOrd="0" presId="urn:microsoft.com/office/officeart/2005/8/layout/target3"/>
    <dgm:cxn modelId="{1610F38A-1AB5-4F39-9A97-EE4CFA84AE68}" type="presParOf" srcId="{46D2D284-C64C-4DC5-A1E9-48625C4E736D}" destId="{2819303F-9679-4129-AB5B-61CB1FFFA41F}" srcOrd="0" destOrd="0" presId="urn:microsoft.com/office/officeart/2005/8/layout/target3"/>
    <dgm:cxn modelId="{091B6A08-A337-4E38-A629-4FD27115E863}" type="presParOf" srcId="{46D2D284-C64C-4DC5-A1E9-48625C4E736D}" destId="{72E87C61-C952-4E56-94DE-829F2D2F1BA5}" srcOrd="1" destOrd="0" presId="urn:microsoft.com/office/officeart/2005/8/layout/target3"/>
    <dgm:cxn modelId="{41F04428-DC4F-403D-AF12-394A51FF2685}" type="presParOf" srcId="{46D2D284-C64C-4DC5-A1E9-48625C4E736D}" destId="{92B6D77A-9ECF-4060-A8C0-B4C0969A5BF5}" srcOrd="2" destOrd="0" presId="urn:microsoft.com/office/officeart/2005/8/layout/target3"/>
    <dgm:cxn modelId="{C64FCE46-3B86-4590-83AF-8FD6186021F6}" type="presParOf" srcId="{46D2D284-C64C-4DC5-A1E9-48625C4E736D}" destId="{BF5DBA22-B311-4EFF-9D25-B3AEB101685D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10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49700" y="0"/>
            <a:ext cx="30210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8825"/>
            <a:ext cx="5054600" cy="3790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6913" y="4802188"/>
            <a:ext cx="5578475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970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fld id="{B1291CFD-6F31-444C-897E-8650BC079A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94970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95" tIns="46693" rIns="93395" bIns="46693" anchor="b"/>
          <a:lstStyle/>
          <a:p>
            <a:pPr algn="r" defTabSz="931863"/>
            <a:fld id="{33B5D492-1CBF-47CB-9125-23A085607484}" type="slidenum">
              <a:rPr kumimoji="0" lang="ru-RU" sz="1200"/>
              <a:pPr algn="r" defTabSz="931863"/>
              <a:t>3</a:t>
            </a:fld>
            <a:endParaRPr kumimoji="0" lang="ru-RU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3138" y="757238"/>
            <a:ext cx="5056187" cy="37909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4805363"/>
            <a:ext cx="5581650" cy="4546600"/>
          </a:xfrm>
          <a:noFill/>
          <a:ln/>
        </p:spPr>
        <p:txBody>
          <a:bodyPr lIns="93395" tIns="46693" rIns="93395" bIns="46693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 dirty="0"/>
            </a:p>
          </p:txBody>
        </p: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pic>
        <p:nvPicPr>
          <p:cNvPr id="16" name="Picture 1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81750"/>
            <a:ext cx="503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" descr="gerb_UR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0"/>
            <a:ext cx="539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 anchorCtr="1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85EEC-0189-4B6D-AE72-F683C2DC4C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F51E-26F5-4BD1-9685-263505F6D8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20193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59055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2BA4F-3C60-43CA-AED8-4D33988722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1613" y="762000"/>
            <a:ext cx="5484812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2741613" y="1828800"/>
            <a:ext cx="5484812" cy="38862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953D8-11EB-4964-B8A6-60E2C6B85E41}" type="datetimeFigureOut">
              <a:rPr lang="ru-RU"/>
              <a:pPr>
                <a:defRPr/>
              </a:pPr>
              <a:t>27.04.2023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E0642-A277-4B9C-BE8A-3BF7FBB57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975B6-90CC-4B2E-A8E3-956FA344F1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BB017-C6A4-465F-82C1-765069C87B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05E2D-4411-4815-92B2-D569B1C44D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9FF22-AC0C-4915-A2BB-C7CB08EEF2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7BBBC-5B4A-440A-9631-7FC1E590E6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97330-C616-4F83-8164-F85507EFFE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93D1F-15DD-4DC9-A9FD-C3A9621DA4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0B278-A033-4123-8D40-E15ADD7790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dirty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50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dirty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AAE7F364-5FF7-457D-B587-E949F5CD7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5127" name="Group 7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 dirty="0"/>
            </a:p>
          </p:txBody>
        </p:sp>
      </p:grpSp>
      <p:grpSp>
        <p:nvGrpSpPr>
          <p:cNvPr id="5128" name="Group 10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5129" name="Group 13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5130" name="Group 16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5377" name="Rectangle 17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8" name="Rectangle 18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8" y="111"/>
            <a:chExt cx="5509" cy="102"/>
          </a:xfrm>
        </p:grpSpPr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81" name="Rectangle 21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9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04813"/>
            <a:ext cx="8151813" cy="647700"/>
          </a:xfrm>
        </p:spPr>
        <p:txBody>
          <a:bodyPr/>
          <a:lstStyle/>
          <a:p>
            <a:pPr algn="ctr" eaLnBrk="1" hangingPunct="1">
              <a:lnSpc>
                <a:spcPts val="2000"/>
              </a:lnSpc>
            </a:pPr>
            <a:r>
              <a:rPr lang="ru-RU" sz="2200" b="1" i="1" dirty="0" smtClean="0">
                <a:latin typeface="Calibri" pitchFamily="34" charset="0"/>
              </a:rPr>
              <a:t/>
            </a:r>
            <a:br>
              <a:rPr lang="ru-RU" sz="2200" b="1" i="1" dirty="0" smtClean="0">
                <a:latin typeface="Calibri" pitchFamily="34" charset="0"/>
              </a:rPr>
            </a:br>
            <a:endParaRPr lang="ru-RU" sz="2200" i="1" dirty="0" smtClean="0">
              <a:latin typeface="Calibri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57298"/>
            <a:ext cx="8786842" cy="3857652"/>
          </a:xfrm>
        </p:spPr>
        <p:txBody>
          <a:bodyPr tIns="0" bIns="0"/>
          <a:lstStyle/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endParaRPr lang="ru-RU" sz="4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 итогах исполнения бюджета</a:t>
            </a: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муниципального образования  «Муниципальный округ Красногорский район</a:t>
            </a: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Удмуртской Республики» </a:t>
            </a: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за  2022 год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029" name="WordArt 2"/>
          <p:cNvSpPr>
            <a:spLocks noChangeArrowheads="1" noChangeShapeType="1" noTextEdit="1"/>
          </p:cNvSpPr>
          <p:nvPr/>
        </p:nvSpPr>
        <p:spPr bwMode="auto">
          <a:xfrm>
            <a:off x="3357563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0000"/>
              </a:solidFill>
              <a:latin typeface="Monotype Corsiva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11560" y="5072074"/>
            <a:ext cx="8748712" cy="1380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ts val="2800"/>
              </a:lnSpc>
            </a:pPr>
            <a:endParaRPr kumimoji="0" lang="ru-RU" sz="2800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controls>
      <p:control spid="1026" name="SapphireHiddenControl" r:id="rId2" imgW="6095880" imgH="406908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49275"/>
            <a:ext cx="7772400" cy="5394325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ru-RU" dirty="0"/>
          </a:p>
          <a:p>
            <a:pPr algn="ctr" eaLnBrk="1" hangingPunct="1">
              <a:buFontTx/>
              <a:buNone/>
              <a:defRPr/>
            </a:pPr>
            <a:endParaRPr lang="ru-RU" dirty="0"/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СПАСИБО </a:t>
            </a:r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ЗА </a:t>
            </a:r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ВНИМАНИЕ</a:t>
            </a:r>
          </a:p>
        </p:txBody>
      </p:sp>
      <p:sp>
        <p:nvSpPr>
          <p:cNvPr id="15363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214313"/>
          <a:ext cx="8858250" cy="1000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2"/>
          <a:ext cx="8929719" cy="490731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643174"/>
                <a:gridCol w="1928826"/>
                <a:gridCol w="1455559"/>
                <a:gridCol w="1488287"/>
                <a:gridCol w="1413873"/>
              </a:tblGrid>
              <a:tr h="1500200">
                <a:tc>
                  <a:txBody>
                    <a:bodyPr/>
                    <a:lstStyle/>
                    <a:p>
                      <a:pPr algn="ctr"/>
                      <a:endParaRPr lang="ru-RU" sz="2200" baseline="0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ПОКАЗАТЕЛЬ</a:t>
                      </a:r>
                    </a:p>
                    <a:p>
                      <a:pPr algn="ctr"/>
                      <a:endParaRPr lang="ru-RU" sz="2200" baseline="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Утверждено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 на 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2022 г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Уточнено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 на 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2022 г</a:t>
                      </a:r>
                    </a:p>
                    <a:p>
                      <a:pPr algn="ctr"/>
                      <a:endParaRPr lang="ru-RU" sz="2200" baseline="0" dirty="0" smtClean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endParaRPr lang="ru-RU" sz="2200" baseline="0" dirty="0" smtClean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Кассовый расход за  2022 г</a:t>
                      </a:r>
                      <a:endParaRPr lang="ru-RU" sz="2200" baseline="0" dirty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% исполн.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от уточн.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плана</a:t>
                      </a:r>
                      <a:endParaRPr lang="ru-RU" sz="2200" baseline="0" dirty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</a:tr>
              <a:tr h="1145965"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Общий объем </a:t>
                      </a: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доходов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AA2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382 555,2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542 220,0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500 842,9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92,4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</a:tr>
              <a:tr h="1088666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Общий объем расходов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382 555,2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579 861,7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531 596,3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91,7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</a:tr>
              <a:tr h="904843"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ДЕФИЦИТ (-)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Char char="-"/>
                      </a:pPr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>
                        <a:buFontTx/>
                        <a:buNone/>
                      </a:pPr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- 37 641,7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- 30 753,4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167" name="TextBox 4"/>
          <p:cNvSpPr txBox="1">
            <a:spLocks noChangeArrowheads="1"/>
          </p:cNvSpPr>
          <p:nvPr/>
        </p:nvSpPr>
        <p:spPr bwMode="auto">
          <a:xfrm>
            <a:off x="1428750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168" name="Прямоугольник 5"/>
          <p:cNvSpPr>
            <a:spLocks noChangeArrowheads="1"/>
          </p:cNvSpPr>
          <p:nvPr/>
        </p:nvSpPr>
        <p:spPr bwMode="auto">
          <a:xfrm>
            <a:off x="7643834" y="857232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1</a:t>
            </a:r>
          </a:p>
          <a:p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2813">
              <a:lnSpc>
                <a:spcPts val="2500"/>
              </a:lnSpc>
            </a:pPr>
            <a: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  <a:t>Структура доходов </a:t>
            </a:r>
            <a:r>
              <a:rPr kumimoji="0" lang="ru-RU" sz="2600" b="1" dirty="0" smtClean="0">
                <a:solidFill>
                  <a:srgbClr val="800000"/>
                </a:solidFill>
                <a:latin typeface="Calibri" pitchFamily="34" charset="0"/>
              </a:rPr>
              <a:t>бюджета </a:t>
            </a:r>
            <a: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  <a:t/>
            </a:r>
            <a:b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</a:br>
            <a:r>
              <a:rPr kumimoji="0" lang="ru-RU" sz="2600" b="1" dirty="0" smtClean="0">
                <a:solidFill>
                  <a:srgbClr val="800000"/>
                </a:solidFill>
                <a:latin typeface="Calibri" pitchFamily="34" charset="0"/>
              </a:rPr>
              <a:t> за  2022 год</a:t>
            </a:r>
            <a:endParaRPr kumimoji="0" lang="ru-RU" sz="26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graphicFrame>
        <p:nvGraphicFramePr>
          <p:cNvPr id="29" name="Диаграмма 28"/>
          <p:cNvGraphicFramePr/>
          <p:nvPr/>
        </p:nvGraphicFramePr>
        <p:xfrm>
          <a:off x="1187624" y="1857364"/>
          <a:ext cx="3455814" cy="2360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AutoShape 29"/>
          <p:cNvSpPr>
            <a:spLocks/>
          </p:cNvSpPr>
          <p:nvPr/>
        </p:nvSpPr>
        <p:spPr bwMode="auto">
          <a:xfrm rot="17829443">
            <a:off x="2000671" y="3207603"/>
            <a:ext cx="269875" cy="2316163"/>
          </a:xfrm>
          <a:prstGeom prst="leftBrace">
            <a:avLst>
              <a:gd name="adj1" fmla="val 53395"/>
              <a:gd name="adj2" fmla="val 50213"/>
            </a:avLst>
          </a:prstGeom>
          <a:noFill/>
          <a:ln w="25400">
            <a:solidFill>
              <a:srgbClr val="0066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285720" y="1285860"/>
            <a:ext cx="2643206" cy="86360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  <a:effectLst/>
        </p:spPr>
        <p:txBody>
          <a:bodyPr lIns="18000" rIns="18000" anchor="ctr"/>
          <a:lstStyle/>
          <a:p>
            <a:pPr algn="ctr">
              <a:lnSpc>
                <a:spcPts val="2000"/>
              </a:lnSpc>
              <a:defRPr/>
            </a:pPr>
            <a:r>
              <a:rPr lang="ru-RU" sz="2000" b="1" dirty="0" smtClean="0">
                <a:latin typeface="Calibri" pitchFamily="34" charset="0"/>
                <a:cs typeface="Arial" pitchFamily="34" charset="0"/>
              </a:rPr>
              <a:t>Налоговые и неналоговые доходы</a:t>
            </a:r>
            <a:endParaRPr lang="ru-RU" sz="2000" b="1" dirty="0">
              <a:latin typeface="Calibri" pitchFamily="34" charset="0"/>
              <a:cs typeface="Arial" pitchFamily="34" charset="0"/>
            </a:endParaRPr>
          </a:p>
          <a:p>
            <a:pPr algn="ctr">
              <a:lnSpc>
                <a:spcPts val="2000"/>
              </a:lnSpc>
              <a:defRPr/>
            </a:pPr>
            <a:r>
              <a:rPr lang="ru-RU" sz="2000" b="1" u="sng" dirty="0" smtClean="0">
                <a:latin typeface="Calibri" pitchFamily="34" charset="0"/>
              </a:rPr>
              <a:t>102 891,7 тыс.руб</a:t>
            </a:r>
            <a:r>
              <a:rPr lang="ru-RU" sz="2000" b="1" u="sng" dirty="0">
                <a:latin typeface="Calibri" pitchFamily="34" charset="0"/>
              </a:rPr>
              <a:t>.</a:t>
            </a:r>
          </a:p>
        </p:txBody>
      </p:sp>
      <p:graphicFrame>
        <p:nvGraphicFramePr>
          <p:cNvPr id="34" name="Диаграмма 33"/>
          <p:cNvGraphicFramePr/>
          <p:nvPr/>
        </p:nvGraphicFramePr>
        <p:xfrm>
          <a:off x="4067944" y="0"/>
          <a:ext cx="3643338" cy="645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223" name="Text Box 33"/>
          <p:cNvSpPr txBox="1">
            <a:spLocks noChangeArrowheads="1"/>
          </p:cNvSpPr>
          <p:nvPr/>
        </p:nvSpPr>
        <p:spPr bwMode="auto">
          <a:xfrm>
            <a:off x="5143504" y="3643314"/>
            <a:ext cx="1015628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FF7C8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19,9 %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4" name="Text Box 33"/>
          <p:cNvSpPr txBox="1">
            <a:spLocks noChangeArrowheads="1"/>
          </p:cNvSpPr>
          <p:nvPr/>
        </p:nvSpPr>
        <p:spPr bwMode="auto">
          <a:xfrm>
            <a:off x="5220072" y="1989138"/>
            <a:ext cx="1007691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0070C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62,4 </a:t>
            </a:r>
            <a:r>
              <a:rPr kumimoji="0" lang="ru-RU" sz="2000" b="1" dirty="0">
                <a:latin typeface="Calibri" pitchFamily="34" charset="0"/>
              </a:rPr>
              <a:t>%</a:t>
            </a:r>
          </a:p>
        </p:txBody>
      </p:sp>
      <p:sp>
        <p:nvSpPr>
          <p:cNvPr id="9225" name="Text Box 33"/>
          <p:cNvSpPr txBox="1">
            <a:spLocks noChangeArrowheads="1"/>
          </p:cNvSpPr>
          <p:nvPr/>
        </p:nvSpPr>
        <p:spPr bwMode="auto">
          <a:xfrm>
            <a:off x="3143240" y="2643182"/>
            <a:ext cx="1012820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FF7C8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79,5%</a:t>
            </a:r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6" name="Text Box 33"/>
          <p:cNvSpPr txBox="1">
            <a:spLocks noChangeArrowheads="1"/>
          </p:cNvSpPr>
          <p:nvPr/>
        </p:nvSpPr>
        <p:spPr bwMode="auto">
          <a:xfrm>
            <a:off x="1571604" y="2571744"/>
            <a:ext cx="881766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00B0F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20,5%</a:t>
            </a:r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7" name="Text Box 33"/>
          <p:cNvSpPr txBox="1">
            <a:spLocks noChangeArrowheads="1"/>
          </p:cNvSpPr>
          <p:nvPr/>
        </p:nvSpPr>
        <p:spPr bwMode="auto">
          <a:xfrm>
            <a:off x="5143504" y="4214818"/>
            <a:ext cx="1071570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92D05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4,9 %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8" name="Text Box 33"/>
          <p:cNvSpPr txBox="1">
            <a:spLocks noChangeArrowheads="1"/>
          </p:cNvSpPr>
          <p:nvPr/>
        </p:nvSpPr>
        <p:spPr bwMode="auto">
          <a:xfrm>
            <a:off x="5143504" y="4786322"/>
            <a:ext cx="1000132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B9AAF8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0,8 %</a:t>
            </a:r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9" name="Text Box 33"/>
          <p:cNvSpPr txBox="1">
            <a:spLocks noChangeArrowheads="1"/>
          </p:cNvSpPr>
          <p:nvPr/>
        </p:nvSpPr>
        <p:spPr bwMode="auto">
          <a:xfrm>
            <a:off x="5143504" y="5143512"/>
            <a:ext cx="1000132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8A7A1A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2,7 %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30" name="Text Box 33"/>
          <p:cNvSpPr txBox="1">
            <a:spLocks noChangeArrowheads="1"/>
          </p:cNvSpPr>
          <p:nvPr/>
        </p:nvSpPr>
        <p:spPr bwMode="auto">
          <a:xfrm>
            <a:off x="5143504" y="5715016"/>
            <a:ext cx="1000132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C0000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9,3 %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31" name="Text Box 5"/>
          <p:cNvSpPr>
            <a:spLocks noChangeArrowheads="1"/>
          </p:cNvSpPr>
          <p:nvPr/>
        </p:nvSpPr>
        <p:spPr bwMode="auto">
          <a:xfrm>
            <a:off x="6660232" y="1052736"/>
            <a:ext cx="1928812" cy="875428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38100" algn="ctr">
            <a:solidFill>
              <a:srgbClr val="0070C0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.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Налог на доходы физических лиц         </a:t>
            </a:r>
            <a:r>
              <a:rPr kumimoji="0" lang="ru-RU" sz="1600" b="1" u="sng" smtClean="0">
                <a:latin typeface="Calibri" pitchFamily="34" charset="0"/>
              </a:rPr>
              <a:t>64 196,8 т.руб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7186" name="Text Box 5"/>
          <p:cNvSpPr>
            <a:spLocks noChangeArrowheads="1"/>
          </p:cNvSpPr>
          <p:nvPr/>
        </p:nvSpPr>
        <p:spPr bwMode="auto">
          <a:xfrm>
            <a:off x="6660232" y="1928802"/>
            <a:ext cx="1928812" cy="1088252"/>
          </a:xfrm>
          <a:prstGeom prst="roundRect">
            <a:avLst>
              <a:gd name="adj" fmla="val 16667"/>
            </a:avLst>
          </a:prstGeom>
          <a:solidFill>
            <a:srgbClr val="FAC3C2"/>
          </a:solidFill>
          <a:ln w="38100" algn="ctr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  <a:defRPr/>
            </a:pPr>
            <a:r>
              <a:rPr kumimoji="0" lang="ru-RU" sz="1600" b="1" dirty="0" smtClean="0">
                <a:latin typeface="Calibri" pitchFamily="34" charset="0"/>
              </a:rPr>
              <a:t>Акцизы по подакцизным товарам </a:t>
            </a:r>
          </a:p>
          <a:p>
            <a:pPr algn="ctr" defTabSz="912813" fontAlgn="ctr">
              <a:lnSpc>
                <a:spcPts val="1500"/>
              </a:lnSpc>
              <a:defRPr/>
            </a:pPr>
            <a:r>
              <a:rPr lang="ru-RU" sz="1600" b="1" u="sng" dirty="0" smtClean="0"/>
              <a:t>20 507,8 </a:t>
            </a:r>
            <a:r>
              <a:rPr lang="ru-RU" sz="1600" b="1" u="sng" dirty="0" err="1" smtClean="0"/>
              <a:t>т.руб</a:t>
            </a:r>
            <a:endParaRPr lang="ru-RU" sz="1600" dirty="0" smtClean="0"/>
          </a:p>
          <a:p>
            <a:pPr algn="ctr" defTabSz="912813" fontAlgn="ctr">
              <a:lnSpc>
                <a:spcPts val="1500"/>
              </a:lnSpc>
              <a:defRPr/>
            </a:pP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3" name="Text Box 5"/>
          <p:cNvSpPr>
            <a:spLocks noChangeArrowheads="1"/>
          </p:cNvSpPr>
          <p:nvPr/>
        </p:nvSpPr>
        <p:spPr bwMode="auto">
          <a:xfrm>
            <a:off x="6643702" y="2928934"/>
            <a:ext cx="2000250" cy="673512"/>
          </a:xfrm>
          <a:prstGeom prst="roundRect">
            <a:avLst>
              <a:gd name="adj" fmla="val 16667"/>
            </a:avLst>
          </a:prstGeom>
          <a:solidFill>
            <a:srgbClr val="D5FDBF"/>
          </a:solidFill>
          <a:ln w="38100" algn="ctr">
            <a:solidFill>
              <a:srgbClr val="BCE292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Налоги на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совокупный доход   </a:t>
            </a:r>
            <a:r>
              <a:rPr kumimoji="0" lang="ru-RU" sz="1600" b="1" u="sng" dirty="0" smtClean="0">
                <a:latin typeface="Calibri" pitchFamily="34" charset="0"/>
              </a:rPr>
              <a:t>4 976,2 т.руб</a:t>
            </a:r>
            <a:r>
              <a:rPr kumimoji="0" lang="ru-RU" sz="1600" b="1" u="sng" dirty="0">
                <a:latin typeface="Calibri" pitchFamily="34" charset="0"/>
              </a:rPr>
              <a:t>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4" name="Text Box 5"/>
          <p:cNvSpPr>
            <a:spLocks noChangeArrowheads="1"/>
          </p:cNvSpPr>
          <p:nvPr/>
        </p:nvSpPr>
        <p:spPr bwMode="auto">
          <a:xfrm>
            <a:off x="6660232" y="3643315"/>
            <a:ext cx="2000250" cy="1301077"/>
          </a:xfrm>
          <a:prstGeom prst="roundRect">
            <a:avLst>
              <a:gd name="adj" fmla="val 16667"/>
            </a:avLst>
          </a:prstGeom>
          <a:solidFill>
            <a:srgbClr val="CCADF9"/>
          </a:solidFill>
          <a:ln w="38100" algn="ctr">
            <a:solidFill>
              <a:srgbClr val="B9AAF8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Доходы от продажи материальных и  нематериальных активов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837,0 т.руб.</a:t>
            </a:r>
            <a:endParaRPr kumimoji="0" lang="ru-RU" sz="1600" u="sng" dirty="0" smtClean="0">
              <a:latin typeface="Calibri" pitchFamily="34" charset="0"/>
            </a:endParaRPr>
          </a:p>
          <a:p>
            <a:pPr algn="ctr" defTabSz="912813" fontAlgn="ctr">
              <a:lnSpc>
                <a:spcPts val="1500"/>
              </a:lnSpc>
            </a:pP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5" name="Text Box 5"/>
          <p:cNvSpPr>
            <a:spLocks noChangeArrowheads="1"/>
          </p:cNvSpPr>
          <p:nvPr/>
        </p:nvSpPr>
        <p:spPr bwMode="auto">
          <a:xfrm>
            <a:off x="6643702" y="5786454"/>
            <a:ext cx="2000250" cy="875428"/>
          </a:xfrm>
          <a:prstGeom prst="roundRect">
            <a:avLst>
              <a:gd name="adj" fmla="val 16667"/>
            </a:avLst>
          </a:prstGeom>
          <a:solidFill>
            <a:srgbClr val="D14D37"/>
          </a:solidFill>
          <a:ln w="38100" algn="ctr">
            <a:solidFill>
              <a:srgbClr val="BB6C4D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>
                <a:latin typeface="Calibri" pitchFamily="34" charset="0"/>
              </a:rPr>
              <a:t>Другие налоговые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>
                <a:latin typeface="Calibri" pitchFamily="34" charset="0"/>
              </a:rPr>
              <a:t>и неналоговые доходы                        </a:t>
            </a:r>
            <a:r>
              <a:rPr kumimoji="0" lang="ru-RU" sz="1600" b="1" u="sng" dirty="0" smtClean="0">
                <a:latin typeface="Calibri" pitchFamily="34" charset="0"/>
              </a:rPr>
              <a:t> 9 611,2 т.руб</a:t>
            </a:r>
            <a:r>
              <a:rPr kumimoji="0" lang="ru-RU" sz="1600" b="1" u="sng" dirty="0">
                <a:latin typeface="Calibri" pitchFamily="34" charset="0"/>
              </a:rPr>
              <a:t>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6" name="Text Box 5"/>
          <p:cNvSpPr>
            <a:spLocks noChangeArrowheads="1"/>
          </p:cNvSpPr>
          <p:nvPr/>
        </p:nvSpPr>
        <p:spPr bwMode="auto">
          <a:xfrm>
            <a:off x="6643702" y="4714885"/>
            <a:ext cx="2000264" cy="1103150"/>
          </a:xfrm>
          <a:prstGeom prst="roundRect">
            <a:avLst>
              <a:gd name="adj" fmla="val 16667"/>
            </a:avLst>
          </a:prstGeom>
          <a:solidFill>
            <a:srgbClr val="DAC33A"/>
          </a:solidFill>
          <a:ln w="38100" algn="ctr">
            <a:solidFill>
              <a:srgbClr val="DAC33A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Доходы от исп.имущества, </a:t>
            </a:r>
            <a:r>
              <a:rPr kumimoji="0" lang="ru-RU" sz="1600" b="1" dirty="0" err="1" smtClean="0">
                <a:latin typeface="Calibri" pitchFamily="34" charset="0"/>
              </a:rPr>
              <a:t>наход</a:t>
            </a:r>
            <a:r>
              <a:rPr kumimoji="0" lang="ru-RU" sz="1600" b="1" dirty="0" smtClean="0">
                <a:latin typeface="Calibri" pitchFamily="34" charset="0"/>
              </a:rPr>
              <a:t>. в </a:t>
            </a:r>
            <a:r>
              <a:rPr kumimoji="0" lang="ru-RU" sz="1600" b="1" dirty="0" err="1" smtClean="0">
                <a:latin typeface="Calibri" pitchFamily="34" charset="0"/>
              </a:rPr>
              <a:t>муниц</a:t>
            </a:r>
            <a:r>
              <a:rPr kumimoji="0" lang="ru-RU" sz="1600" b="1" dirty="0" smtClean="0">
                <a:latin typeface="Calibri" pitchFamily="34" charset="0"/>
              </a:rPr>
              <a:t>. </a:t>
            </a:r>
            <a:r>
              <a:rPr kumimoji="0" lang="ru-RU" sz="1600" b="1" dirty="0" err="1" smtClean="0">
                <a:latin typeface="Calibri" pitchFamily="34" charset="0"/>
              </a:rPr>
              <a:t>собст-сти</a:t>
            </a:r>
            <a:r>
              <a:rPr kumimoji="0" lang="ru-RU" sz="1600" b="1" dirty="0" smtClean="0">
                <a:latin typeface="Calibri" pitchFamily="34" charset="0"/>
              </a:rPr>
              <a:t>        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2 762,7т.руб.</a:t>
            </a: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179512" y="4581128"/>
            <a:ext cx="3600400" cy="172819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66"/>
                </a:solidFill>
                <a:latin typeface="Calibri" pitchFamily="34" charset="0"/>
              </a:rPr>
              <a:t>Всего доходов</a:t>
            </a:r>
          </a:p>
          <a:p>
            <a:pPr algn="ctr">
              <a:defRPr/>
            </a:pPr>
            <a:r>
              <a:rPr lang="ru-RU" sz="2000" b="1" u="sng" dirty="0" smtClean="0">
                <a:solidFill>
                  <a:srgbClr val="006666"/>
                </a:solidFill>
                <a:latin typeface="Calibri" pitchFamily="34" charset="0"/>
              </a:rPr>
              <a:t>500 842,9 тыс.руб</a:t>
            </a:r>
            <a:r>
              <a:rPr lang="ru-RU" sz="2000" b="1" u="sng" dirty="0">
                <a:solidFill>
                  <a:srgbClr val="006666"/>
                </a:solidFill>
                <a:latin typeface="Calibri" pitchFamily="34" charset="0"/>
              </a:rPr>
              <a:t>.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9238" name="Прямая соединительная линия 35"/>
          <p:cNvCxnSpPr>
            <a:cxnSpLocks noChangeShapeType="1"/>
          </p:cNvCxnSpPr>
          <p:nvPr/>
        </p:nvCxnSpPr>
        <p:spPr bwMode="auto">
          <a:xfrm rot="10800000" flipV="1">
            <a:off x="2500298" y="1268412"/>
            <a:ext cx="2503502" cy="946142"/>
          </a:xfrm>
          <a:prstGeom prst="line">
            <a:avLst/>
          </a:prstGeom>
          <a:noFill/>
          <a:ln w="9525" algn="ctr">
            <a:solidFill>
              <a:srgbClr val="0070C0"/>
            </a:solidFill>
            <a:prstDash val="dash"/>
            <a:round/>
            <a:headEnd/>
            <a:tailEnd/>
          </a:ln>
        </p:spPr>
      </p:cxnSp>
      <p:cxnSp>
        <p:nvCxnSpPr>
          <p:cNvPr id="9239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2000232" y="3571876"/>
            <a:ext cx="3076593" cy="2736849"/>
          </a:xfrm>
          <a:prstGeom prst="line">
            <a:avLst/>
          </a:prstGeom>
          <a:noFill/>
          <a:ln w="9525" algn="ctr">
            <a:solidFill>
              <a:srgbClr val="0070C0"/>
            </a:solidFill>
            <a:prstDash val="dash"/>
            <a:round/>
            <a:headEnd/>
            <a:tailEnd/>
          </a:ln>
        </p:spPr>
      </p:cxnSp>
      <p:sp>
        <p:nvSpPr>
          <p:cNvPr id="9240" name="Rectangle 16"/>
          <p:cNvSpPr>
            <a:spLocks noChangeArrowheads="1"/>
          </p:cNvSpPr>
          <p:nvPr/>
        </p:nvSpPr>
        <p:spPr bwMode="auto">
          <a:xfrm>
            <a:off x="2555776" y="3789040"/>
            <a:ext cx="2786063" cy="86409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lIns="18000" rIns="18000" anchor="ctr"/>
          <a:lstStyle/>
          <a:p>
            <a:pPr algn="ctr">
              <a:lnSpc>
                <a:spcPts val="2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</a:rPr>
              <a:t>Безвозмездные поступления                      </a:t>
            </a:r>
            <a:r>
              <a:rPr lang="ru-RU" sz="2000" b="1" u="sng" dirty="0" smtClean="0">
                <a:solidFill>
                  <a:srgbClr val="C00000"/>
                </a:solidFill>
                <a:latin typeface="Calibri" pitchFamily="34" charset="0"/>
              </a:rPr>
              <a:t>397 951,2 тыс.руб</a:t>
            </a:r>
            <a:r>
              <a:rPr lang="ru-RU" sz="2000" b="1" u="sng" dirty="0">
                <a:solidFill>
                  <a:srgbClr val="C0000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9241" name="Стрелка вправо 41"/>
          <p:cNvSpPr>
            <a:spLocks noChangeArrowheads="1"/>
          </p:cNvSpPr>
          <p:nvPr/>
        </p:nvSpPr>
        <p:spPr bwMode="auto">
          <a:xfrm rot="-2075202">
            <a:off x="6136009" y="1389485"/>
            <a:ext cx="783231" cy="334613"/>
          </a:xfrm>
          <a:prstGeom prst="rightArrow">
            <a:avLst>
              <a:gd name="adj1" fmla="val 50000"/>
              <a:gd name="adj2" fmla="val 49913"/>
            </a:avLst>
          </a:prstGeom>
          <a:solidFill>
            <a:srgbClr val="CCECFF"/>
          </a:solidFill>
          <a:ln w="9525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7196" name="Стрелка вправо 42"/>
          <p:cNvSpPr>
            <a:spLocks noChangeArrowheads="1"/>
          </p:cNvSpPr>
          <p:nvPr/>
        </p:nvSpPr>
        <p:spPr bwMode="auto">
          <a:xfrm rot="18214165">
            <a:off x="5907834" y="2997633"/>
            <a:ext cx="1200888" cy="3325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 w="9525" algn="ctr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7199" name="Стрелка вправо 49"/>
          <p:cNvSpPr>
            <a:spLocks noChangeArrowheads="1"/>
          </p:cNvSpPr>
          <p:nvPr/>
        </p:nvSpPr>
        <p:spPr bwMode="auto">
          <a:xfrm flipV="1">
            <a:off x="6000760" y="5357826"/>
            <a:ext cx="906869" cy="2430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AC33A"/>
          </a:solidFill>
          <a:ln w="9525" algn="ctr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9244" name="Стрелка вправо 50"/>
          <p:cNvSpPr>
            <a:spLocks noChangeArrowheads="1"/>
          </p:cNvSpPr>
          <p:nvPr/>
        </p:nvSpPr>
        <p:spPr bwMode="auto">
          <a:xfrm>
            <a:off x="6000760" y="6122278"/>
            <a:ext cx="785818" cy="266599"/>
          </a:xfrm>
          <a:prstGeom prst="rightArrow">
            <a:avLst>
              <a:gd name="adj1" fmla="val 50000"/>
              <a:gd name="adj2" fmla="val 49925"/>
            </a:avLst>
          </a:prstGeom>
          <a:solidFill>
            <a:srgbClr val="D14D37"/>
          </a:solidFill>
          <a:ln w="9525" algn="ctr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9245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9247" name="Rectangle 27"/>
          <p:cNvSpPr>
            <a:spLocks noChangeArrowheads="1"/>
          </p:cNvSpPr>
          <p:nvPr/>
        </p:nvSpPr>
        <p:spPr bwMode="auto">
          <a:xfrm>
            <a:off x="0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9248" name="Стрелка вправо 49"/>
          <p:cNvSpPr>
            <a:spLocks noChangeArrowheads="1"/>
          </p:cNvSpPr>
          <p:nvPr/>
        </p:nvSpPr>
        <p:spPr bwMode="auto">
          <a:xfrm rot="18682999" flipV="1">
            <a:off x="5963416" y="3726171"/>
            <a:ext cx="1061874" cy="322944"/>
          </a:xfrm>
          <a:prstGeom prst="rightArrow">
            <a:avLst>
              <a:gd name="adj1" fmla="val 50000"/>
              <a:gd name="adj2" fmla="val 63192"/>
            </a:avLst>
          </a:prstGeom>
          <a:solidFill>
            <a:srgbClr val="CCFFCC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49" name="Стрелка вправо 49"/>
          <p:cNvSpPr>
            <a:spLocks noChangeArrowheads="1"/>
          </p:cNvSpPr>
          <p:nvPr/>
        </p:nvSpPr>
        <p:spPr bwMode="auto">
          <a:xfrm rot="20038310" flipV="1">
            <a:off x="6055010" y="4553919"/>
            <a:ext cx="1092355" cy="242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C8FDD"/>
          </a:solidFill>
          <a:ln w="9525" algn="ctr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-1000164" y="-285776"/>
          <a:ext cx="9144064" cy="7287750"/>
        </p:xfrm>
        <a:graphic>
          <a:graphicData uri="http://schemas.openxmlformats.org/presentationml/2006/ole">
            <p:oleObj spid="_x0000_s34818" name="Worksheet" r:id="rId3" imgW="4282382" imgH="1707028" progId="Excel.Sheet.8">
              <p:embed/>
            </p:oleObj>
          </a:graphicData>
        </a:graphic>
      </p:graphicFrame>
      <p:sp>
        <p:nvSpPr>
          <p:cNvPr id="3079" name="Rectangle 15"/>
          <p:cNvSpPr>
            <a:spLocks noChangeArrowheads="1"/>
          </p:cNvSpPr>
          <p:nvPr/>
        </p:nvSpPr>
        <p:spPr bwMode="auto">
          <a:xfrm>
            <a:off x="4286248" y="6357958"/>
            <a:ext cx="642942" cy="285751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12,8%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0" name="Rectangle 16"/>
          <p:cNvSpPr>
            <a:spLocks noChangeArrowheads="1"/>
          </p:cNvSpPr>
          <p:nvPr/>
        </p:nvSpPr>
        <p:spPr bwMode="auto">
          <a:xfrm>
            <a:off x="4286248" y="5286388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45,9%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1" name="Rectangle 17"/>
          <p:cNvSpPr>
            <a:spLocks noChangeArrowheads="1"/>
          </p:cNvSpPr>
          <p:nvPr/>
        </p:nvSpPr>
        <p:spPr bwMode="auto">
          <a:xfrm>
            <a:off x="4214810" y="3500438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17,0%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3" name="Rectangle 19"/>
          <p:cNvSpPr>
            <a:spLocks noChangeArrowheads="1"/>
          </p:cNvSpPr>
          <p:nvPr/>
        </p:nvSpPr>
        <p:spPr bwMode="auto">
          <a:xfrm>
            <a:off x="4286248" y="2643182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24,3%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5" name="Rectangle 22"/>
          <p:cNvSpPr>
            <a:spLocks noChangeArrowheads="1"/>
          </p:cNvSpPr>
          <p:nvPr/>
        </p:nvSpPr>
        <p:spPr bwMode="auto">
          <a:xfrm>
            <a:off x="5429256" y="2071678"/>
            <a:ext cx="3247200" cy="128514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Дотации на выравнивание бюджетной обеспеченности муниципальных </a:t>
            </a:r>
            <a:r>
              <a:rPr lang="ru-RU" sz="1600" b="1" dirty="0" smtClean="0">
                <a:solidFill>
                  <a:schemeClr val="accent2"/>
                </a:solidFill>
                <a:latin typeface="Calibri" pitchFamily="34" charset="0"/>
              </a:rPr>
              <a:t>образований, </a:t>
            </a: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обеспечение сбалансированности местных </a:t>
            </a:r>
            <a:r>
              <a:rPr lang="ru-RU" sz="1600" b="1" dirty="0" smtClean="0">
                <a:solidFill>
                  <a:schemeClr val="accent2"/>
                </a:solidFill>
                <a:latin typeface="Calibri" pitchFamily="34" charset="0"/>
              </a:rPr>
              <a:t>бюджетов и прочие дотации</a:t>
            </a:r>
            <a:endParaRPr lang="ru-RU" sz="16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3086" name="Rectangle 23"/>
          <p:cNvSpPr>
            <a:spLocks noChangeArrowheads="1"/>
          </p:cNvSpPr>
          <p:nvPr/>
        </p:nvSpPr>
        <p:spPr bwMode="auto">
          <a:xfrm>
            <a:off x="5429256" y="3429000"/>
            <a:ext cx="3246928" cy="935037"/>
          </a:xfrm>
          <a:prstGeom prst="rect">
            <a:avLst/>
          </a:prstGeom>
          <a:solidFill>
            <a:srgbClr val="43CE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Субсидии на софинансирование социально-значимых расходов местных бюджетов</a:t>
            </a:r>
          </a:p>
        </p:txBody>
      </p:sp>
      <p:sp>
        <p:nvSpPr>
          <p:cNvPr id="3087" name="Rectangle 24"/>
          <p:cNvSpPr>
            <a:spLocks noChangeArrowheads="1"/>
          </p:cNvSpPr>
          <p:nvPr/>
        </p:nvSpPr>
        <p:spPr bwMode="auto">
          <a:xfrm>
            <a:off x="5436096" y="4437112"/>
            <a:ext cx="3240088" cy="935038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Субвенции на реализацию переданных отдельных государственных полномочий</a:t>
            </a:r>
          </a:p>
        </p:txBody>
      </p:sp>
      <p:sp>
        <p:nvSpPr>
          <p:cNvPr id="3088" name="Rectangle 25"/>
          <p:cNvSpPr>
            <a:spLocks noChangeArrowheads="1"/>
          </p:cNvSpPr>
          <p:nvPr/>
        </p:nvSpPr>
        <p:spPr bwMode="auto">
          <a:xfrm>
            <a:off x="5436096" y="5517232"/>
            <a:ext cx="3240088" cy="105504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Иные межбюджетные трансферты</a:t>
            </a:r>
          </a:p>
        </p:txBody>
      </p:sp>
      <p:sp>
        <p:nvSpPr>
          <p:cNvPr id="3089" name="Rectangle 31"/>
          <p:cNvSpPr>
            <a:spLocks noChangeArrowheads="1"/>
          </p:cNvSpPr>
          <p:nvPr/>
        </p:nvSpPr>
        <p:spPr bwMode="auto">
          <a:xfrm>
            <a:off x="395288" y="428604"/>
            <a:ext cx="8064500" cy="623909"/>
          </a:xfrm>
          <a:prstGeom prst="rect">
            <a:avLst/>
          </a:prstGeom>
          <a:noFill/>
          <a:ln w="22225" cmpd="dbl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lnSpc>
                <a:spcPts val="2500"/>
              </a:lnSpc>
            </a:pPr>
            <a:r>
              <a:rPr kumimoji="0" lang="ru-RU" sz="2400" b="1" dirty="0" smtClean="0">
                <a:solidFill>
                  <a:srgbClr val="800000"/>
                </a:solidFill>
                <a:latin typeface="Calibri" pitchFamily="34" charset="0"/>
              </a:rPr>
              <a:t>Безвозмездные поступления бюджету района от других бюджетов бюджетной системы РФ за  2021 и 2022 </a:t>
            </a:r>
            <a:r>
              <a:rPr kumimoji="0" lang="ru-RU" sz="2400" b="1" dirty="0">
                <a:solidFill>
                  <a:srgbClr val="800000"/>
                </a:solidFill>
                <a:latin typeface="Calibri" pitchFamily="34" charset="0"/>
              </a:rPr>
              <a:t>гг</a:t>
            </a:r>
            <a:r>
              <a:rPr kumimoji="0" lang="ru-RU" sz="2400" b="1" dirty="0" smtClean="0">
                <a:solidFill>
                  <a:srgbClr val="800000"/>
                </a:solidFill>
                <a:latin typeface="Calibri" pitchFamily="34" charset="0"/>
              </a:rPr>
              <a:t>.(т.руб.)</a:t>
            </a:r>
            <a:endParaRPr kumimoji="0" lang="ru-RU" sz="24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3090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3092" name="Rectangle 39"/>
          <p:cNvSpPr>
            <a:spLocks noChangeArrowheads="1"/>
          </p:cNvSpPr>
          <p:nvPr/>
        </p:nvSpPr>
        <p:spPr bwMode="auto">
          <a:xfrm>
            <a:off x="0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093" name="Rectangle 7"/>
          <p:cNvSpPr>
            <a:spLocks noChangeArrowheads="1"/>
          </p:cNvSpPr>
          <p:nvPr/>
        </p:nvSpPr>
        <p:spPr bwMode="auto">
          <a:xfrm>
            <a:off x="1214414" y="1071546"/>
            <a:ext cx="1714512" cy="4129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0" lang="ru-RU" sz="2200" b="1" dirty="0" smtClean="0">
                <a:solidFill>
                  <a:schemeClr val="hlink"/>
                </a:solidFill>
                <a:latin typeface="Calibri" pitchFamily="34" charset="0"/>
              </a:rPr>
              <a:t> 2021 г</a:t>
            </a:r>
            <a:endParaRPr kumimoji="0" lang="ru-RU" sz="2200" b="1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3094" name="Rectangle 7"/>
          <p:cNvSpPr>
            <a:spLocks noChangeArrowheads="1"/>
          </p:cNvSpPr>
          <p:nvPr/>
        </p:nvSpPr>
        <p:spPr bwMode="auto">
          <a:xfrm>
            <a:off x="3143240" y="1071546"/>
            <a:ext cx="1785950" cy="41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0" lang="ru-RU" sz="2200" b="1" dirty="0" smtClean="0">
                <a:solidFill>
                  <a:schemeClr val="hlink"/>
                </a:solidFill>
                <a:latin typeface="Calibri" pitchFamily="34" charset="0"/>
              </a:rPr>
              <a:t> 2022 г</a:t>
            </a:r>
            <a:endParaRPr kumimoji="0" lang="ru-RU" sz="2200" b="1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3095" name="Rectangle 20"/>
          <p:cNvSpPr>
            <a:spLocks noChangeArrowheads="1"/>
          </p:cNvSpPr>
          <p:nvPr/>
        </p:nvSpPr>
        <p:spPr bwMode="auto">
          <a:xfrm>
            <a:off x="3071802" y="1428736"/>
            <a:ext cx="2214578" cy="42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2400" b="1" u="sng" dirty="0" smtClean="0">
                <a:latin typeface="Calibri" pitchFamily="34" charset="0"/>
              </a:rPr>
              <a:t>399 790,6 т.р.</a:t>
            </a:r>
            <a:endParaRPr lang="ru-RU" sz="2400" b="1" u="sng" dirty="0">
              <a:latin typeface="Calibri" pitchFamily="34" charset="0"/>
            </a:endParaRPr>
          </a:p>
        </p:txBody>
      </p:sp>
      <p:sp>
        <p:nvSpPr>
          <p:cNvPr id="3097" name="Rectangle 19"/>
          <p:cNvSpPr>
            <a:spLocks noChangeArrowheads="1"/>
          </p:cNvSpPr>
          <p:nvPr/>
        </p:nvSpPr>
        <p:spPr bwMode="auto">
          <a:xfrm>
            <a:off x="2143108" y="2500306"/>
            <a:ext cx="647700" cy="287337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33,5%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98" name="Rectangle 17"/>
          <p:cNvSpPr>
            <a:spLocks noChangeArrowheads="1"/>
          </p:cNvSpPr>
          <p:nvPr/>
        </p:nvSpPr>
        <p:spPr bwMode="auto">
          <a:xfrm>
            <a:off x="2143108" y="3786190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13,5%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99" name="Rectangle 16"/>
          <p:cNvSpPr>
            <a:spLocks noChangeArrowheads="1"/>
          </p:cNvSpPr>
          <p:nvPr/>
        </p:nvSpPr>
        <p:spPr bwMode="auto">
          <a:xfrm>
            <a:off x="2143108" y="5286388"/>
            <a:ext cx="647700" cy="287337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45,5%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100" name="Rectangle 15"/>
          <p:cNvSpPr>
            <a:spLocks noChangeArrowheads="1"/>
          </p:cNvSpPr>
          <p:nvPr/>
        </p:nvSpPr>
        <p:spPr bwMode="auto">
          <a:xfrm>
            <a:off x="2214546" y="6429396"/>
            <a:ext cx="57626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7,5%</a:t>
            </a:r>
            <a:endParaRPr lang="ru-RU" sz="2000" b="1" dirty="0">
              <a:latin typeface="Calibri" pitchFamily="34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>
            <a:off x="4857752" y="3143248"/>
            <a:ext cx="571504" cy="15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0800000">
            <a:off x="4786314" y="6357958"/>
            <a:ext cx="642942" cy="1588"/>
          </a:xfrm>
          <a:prstGeom prst="straightConnector1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>
            <a:off x="4857752" y="4786322"/>
            <a:ext cx="571504" cy="1588"/>
          </a:xfrm>
          <a:prstGeom prst="straightConnector1">
            <a:avLst/>
          </a:prstGeom>
          <a:ln w="28575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>
            <a:off x="4857752" y="3929066"/>
            <a:ext cx="642942" cy="1588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1142976" y="1500174"/>
            <a:ext cx="1928826" cy="3571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2400" b="1" u="sng" dirty="0" smtClean="0">
                <a:latin typeface="Calibri" pitchFamily="34" charset="0"/>
              </a:rPr>
              <a:t>418 857,7 т.р</a:t>
            </a:r>
            <a:r>
              <a:rPr lang="ru-RU" sz="2400" b="1" dirty="0" smtClean="0">
                <a:latin typeface="Calibri" pitchFamily="34" charset="0"/>
              </a:rPr>
              <a:t>.   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642910" y="2500306"/>
            <a:ext cx="1143008" cy="285751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140 060,1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857224" y="3786190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56 595,9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785786" y="5286388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190 652,6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857224" y="6429396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31 549,1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3071802" y="6357958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51 172,6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3071802" y="5286388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183 547,5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3000364" y="3500438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67 748,1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3000364" y="2643182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97 322,4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" y="142852"/>
          <a:ext cx="11196638" cy="7072362"/>
        </p:xfrm>
        <a:graphic>
          <a:graphicData uri="http://schemas.openxmlformats.org/presentationml/2006/ole">
            <p:oleObj spid="_x0000_s30722" name="Worksheet" r:id="rId3" imgW="6979958" imgH="3024992" progId="Excel.Sheet.8">
              <p:embed/>
            </p:oleObj>
          </a:graphicData>
        </a:graphic>
      </p:graphicFrame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2714613" y="1214423"/>
            <a:ext cx="2571768" cy="107157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rgbClr val="FF66CC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latin typeface="Calibri" pitchFamily="34" charset="0"/>
              </a:rPr>
              <a:t>РАСХОДЫ СОЦИАЛЬНОЙ НАПРАВЛЕННОСТИ</a:t>
            </a: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5929322" y="4929198"/>
            <a:ext cx="2714644" cy="1285884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50000">
                <a:srgbClr val="FFFFFF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 w="25400">
            <a:solidFill>
              <a:srgbClr val="7030A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Calibri" pitchFamily="34" charset="0"/>
              </a:rPr>
              <a:t>ОБЩЕГОСУДАРСТВЕН-НЫЕ ВОПРОСЫ</a:t>
            </a:r>
            <a:endParaRPr lang="ru-RU" sz="20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2714612" y="4929198"/>
            <a:ext cx="2808287" cy="1295400"/>
          </a:xfrm>
          <a:prstGeom prst="rect">
            <a:avLst/>
          </a:prstGeom>
          <a:gradFill rotWithShape="1">
            <a:gsLst>
              <a:gs pos="0">
                <a:srgbClr val="00B050"/>
              </a:gs>
              <a:gs pos="50000">
                <a:srgbClr val="FFFFFF"/>
              </a:gs>
              <a:gs pos="100000">
                <a:srgbClr val="00B050"/>
              </a:gs>
            </a:gsLst>
            <a:lin ang="5400000" scaled="1"/>
          </a:gradFill>
          <a:ln w="25400">
            <a:solidFill>
              <a:srgbClr val="006666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Calibri" pitchFamily="34" charset="0"/>
              </a:rPr>
              <a:t>ЖИЛИЩНО-КОММУНАЛЬНОЕ ХОЗЯЙСТВО</a:t>
            </a:r>
            <a:endParaRPr lang="ru-RU" sz="20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055" name="AutoShape 9"/>
          <p:cNvSpPr>
            <a:spLocks/>
          </p:cNvSpPr>
          <p:nvPr/>
        </p:nvSpPr>
        <p:spPr bwMode="auto">
          <a:xfrm>
            <a:off x="2339975" y="1196975"/>
            <a:ext cx="287338" cy="5400675"/>
          </a:xfrm>
          <a:prstGeom prst="leftBrace">
            <a:avLst>
              <a:gd name="adj1" fmla="val 15663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Rectangle 10"/>
          <p:cNvSpPr>
            <a:spLocks noChangeArrowheads="1"/>
          </p:cNvSpPr>
          <p:nvPr/>
        </p:nvSpPr>
        <p:spPr bwMode="auto">
          <a:xfrm>
            <a:off x="323850" y="1268413"/>
            <a:ext cx="2016125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spcAft>
                <a:spcPts val="1800"/>
              </a:spcAft>
            </a:pPr>
            <a:r>
              <a:rPr lang="ru-RU" sz="2800" b="1" dirty="0">
                <a:latin typeface="Calibri" pitchFamily="34" charset="0"/>
              </a:rPr>
              <a:t>ВСЕГО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ru-RU" sz="2800" b="1" dirty="0">
                <a:latin typeface="Calibri" pitchFamily="34" charset="0"/>
              </a:rPr>
              <a:t>РАСХОДОВ</a:t>
            </a:r>
          </a:p>
          <a:p>
            <a:pPr algn="ctr">
              <a:lnSpc>
                <a:spcPts val="2500"/>
              </a:lnSpc>
            </a:pPr>
            <a:r>
              <a:rPr lang="ru-RU" sz="3600" b="1" dirty="0" smtClean="0">
                <a:latin typeface="Calibri" pitchFamily="34" charset="0"/>
              </a:rPr>
              <a:t>531 596,3</a:t>
            </a:r>
            <a:endParaRPr lang="ru-RU" sz="3600" b="1" dirty="0">
              <a:latin typeface="Calibri" pitchFamily="34" charset="0"/>
            </a:endParaRPr>
          </a:p>
          <a:p>
            <a:pPr algn="ctr">
              <a:lnSpc>
                <a:spcPts val="2500"/>
              </a:lnSpc>
            </a:pPr>
            <a:r>
              <a:rPr lang="en-US" sz="2800" b="1" dirty="0">
                <a:latin typeface="Calibri" pitchFamily="34" charset="0"/>
              </a:rPr>
              <a:t> </a:t>
            </a:r>
            <a:r>
              <a:rPr lang="ru-RU" sz="2800" b="1" dirty="0" smtClean="0">
                <a:latin typeface="Calibri" pitchFamily="34" charset="0"/>
              </a:rPr>
              <a:t>тыс.руб</a:t>
            </a:r>
            <a:r>
              <a:rPr lang="ru-RU" sz="2800" b="1" dirty="0">
                <a:latin typeface="Calibri" pitchFamily="34" charset="0"/>
              </a:rPr>
              <a:t>.</a:t>
            </a:r>
          </a:p>
          <a:p>
            <a:pPr algn="ctr">
              <a:lnSpc>
                <a:spcPts val="2500"/>
              </a:lnSpc>
              <a:spcBef>
                <a:spcPts val="1200"/>
              </a:spcBef>
            </a:pPr>
            <a:r>
              <a:rPr lang="ru-RU" sz="2400" b="1" dirty="0" smtClean="0">
                <a:latin typeface="Calibri" pitchFamily="34" charset="0"/>
              </a:rPr>
              <a:t>(к уровню расходов</a:t>
            </a:r>
            <a:endParaRPr lang="ru-RU" sz="2800" b="1" dirty="0">
              <a:latin typeface="Calibri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latin typeface="Calibri" pitchFamily="34" charset="0"/>
              </a:rPr>
              <a:t>   2021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ru-RU" sz="2400" b="1" dirty="0" smtClean="0">
                <a:latin typeface="Calibri" pitchFamily="34" charset="0"/>
              </a:rPr>
              <a:t>года 107,4</a:t>
            </a:r>
            <a:r>
              <a:rPr lang="ru-RU" sz="2800" b="1" dirty="0" smtClean="0">
                <a:latin typeface="Calibri" pitchFamily="34" charset="0"/>
              </a:rPr>
              <a:t>%</a:t>
            </a:r>
            <a:r>
              <a:rPr lang="ru-RU" sz="2400" b="1" dirty="0" smtClean="0">
                <a:latin typeface="Calibri" pitchFamily="34" charset="0"/>
              </a:rPr>
              <a:t> </a:t>
            </a: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latin typeface="Calibri" pitchFamily="34" charset="0"/>
              </a:rPr>
              <a:t>494 759,0 т.р.)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2928926" y="2643182"/>
            <a:ext cx="1071570" cy="43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Calibri" pitchFamily="34" charset="0"/>
              </a:rPr>
              <a:t>62,0%</a:t>
            </a:r>
            <a:endParaRPr lang="ru-RU" sz="24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036" name="AutoShape 15"/>
          <p:cNvSpPr>
            <a:spLocks noChangeArrowheads="1"/>
          </p:cNvSpPr>
          <p:nvPr/>
        </p:nvSpPr>
        <p:spPr bwMode="auto">
          <a:xfrm>
            <a:off x="6572264" y="3143248"/>
            <a:ext cx="857256" cy="4286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8575">
            <a:solidFill>
              <a:schemeClr val="accent4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Calibri" pitchFamily="34" charset="0"/>
              </a:rPr>
              <a:t>18,1%</a:t>
            </a:r>
            <a:endParaRPr lang="ru-RU" sz="24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060" name="Rectangle 16"/>
          <p:cNvSpPr>
            <a:spLocks noChangeArrowheads="1"/>
          </p:cNvSpPr>
          <p:nvPr/>
        </p:nvSpPr>
        <p:spPr bwMode="auto">
          <a:xfrm>
            <a:off x="179388" y="333375"/>
            <a:ext cx="8640762" cy="738171"/>
          </a:xfrm>
          <a:prstGeom prst="rect">
            <a:avLst/>
          </a:prstGeom>
          <a:noFill/>
          <a:ln w="22225" cmpd="dbl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lnSpc>
                <a:spcPts val="2500"/>
              </a:lnSpc>
            </a:pPr>
            <a:r>
              <a:rPr kumimoji="0" lang="ru-RU" sz="2800" b="1" dirty="0">
                <a:solidFill>
                  <a:srgbClr val="800000"/>
                </a:solidFill>
                <a:latin typeface="Calibri" pitchFamily="34" charset="0"/>
              </a:rPr>
              <a:t>Структура расходов </a:t>
            </a:r>
            <a:r>
              <a:rPr kumimoji="0" lang="ru-RU" sz="2800" b="1" dirty="0" smtClean="0">
                <a:solidFill>
                  <a:srgbClr val="800000"/>
                </a:solidFill>
                <a:latin typeface="Calibri" pitchFamily="34" charset="0"/>
              </a:rPr>
              <a:t> бюджета  за  2022 год</a:t>
            </a:r>
            <a:endParaRPr kumimoji="0" lang="ru-RU" sz="28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2061" name="WordArt 2"/>
          <p:cNvSpPr>
            <a:spLocks noChangeArrowheads="1" noChangeShapeType="1" noTextEdit="1"/>
          </p:cNvSpPr>
          <p:nvPr/>
        </p:nvSpPr>
        <p:spPr bwMode="auto">
          <a:xfrm>
            <a:off x="3214678" y="-188913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2063" name="Rectangle 19"/>
          <p:cNvSpPr>
            <a:spLocks noChangeArrowheads="1"/>
          </p:cNvSpPr>
          <p:nvPr/>
        </p:nvSpPr>
        <p:spPr bwMode="auto">
          <a:xfrm>
            <a:off x="-252536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064" name="AutoShape 12"/>
          <p:cNvSpPr>
            <a:spLocks noChangeArrowheads="1"/>
          </p:cNvSpPr>
          <p:nvPr/>
        </p:nvSpPr>
        <p:spPr bwMode="auto">
          <a:xfrm>
            <a:off x="6500826" y="4286256"/>
            <a:ext cx="928694" cy="35719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66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Calibri" pitchFamily="34" charset="0"/>
              </a:rPr>
              <a:t>13,4%</a:t>
            </a:r>
            <a:endParaRPr lang="ru-RU" sz="24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857884" y="1214422"/>
            <a:ext cx="2714644" cy="1000132"/>
          </a:xfrm>
          <a:prstGeom prst="rect">
            <a:avLst/>
          </a:prstGeom>
          <a:gradFill>
            <a:gsLst>
              <a:gs pos="0">
                <a:srgbClr val="FFFF00"/>
              </a:gs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Calibri" pitchFamily="34" charset="0"/>
              </a:rPr>
              <a:t>Национальная экономика</a:t>
            </a:r>
            <a:endParaRPr lang="ru-RU" sz="20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5715008" y="2643182"/>
            <a:ext cx="714380" cy="35719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2">
                <a:lumMod val="90000"/>
                <a:lumOff val="1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Calibri" pitchFamily="34" charset="0"/>
              </a:rPr>
              <a:t>5,5%</a:t>
            </a:r>
            <a:endParaRPr lang="ru-RU" sz="24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0" y="142875"/>
          <a:ext cx="9144000" cy="80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58245" name="Group 133"/>
          <p:cNvGraphicFramePr>
            <a:graphicFrameLocks noGrp="1"/>
          </p:cNvGraphicFramePr>
          <p:nvPr/>
        </p:nvGraphicFramePr>
        <p:xfrm>
          <a:off x="0" y="928670"/>
          <a:ext cx="9215470" cy="5584536"/>
        </p:xfrm>
        <a:graphic>
          <a:graphicData uri="http://schemas.openxmlformats.org/drawingml/2006/table">
            <a:tbl>
              <a:tblPr/>
              <a:tblGrid>
                <a:gridCol w="2928926"/>
                <a:gridCol w="1541934"/>
                <a:gridCol w="1315586"/>
                <a:gridCol w="1239051"/>
                <a:gridCol w="1277319"/>
                <a:gridCol w="912654"/>
              </a:tblGrid>
              <a:tr h="7858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показателя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2021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Утвержден.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2022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2022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за  2022г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% исполн.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Развитие образования и воспитание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269 137,3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163 729,7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310 785,7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288 212,8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92,7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98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Сохранение здоровья и формирование здорового образа жизни населения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1 747,8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1 400,0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753,4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708,6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94,0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79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Развитие культуры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40 449,9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35 428,1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41 019,1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39 371,4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96,0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353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Социальная поддержка населения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7 015,0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3 118,9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565,7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367,6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1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Создание условий для устойчивого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экономического развития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188,7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1" i="0" u="none" strike="noStrike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 fontAlgn="ctr"/>
                      <a:r>
                        <a:rPr lang="ru-RU" sz="2000" b="1" i="0" u="none" strike="noStrike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170,0</a:t>
                      </a:r>
                    </a:p>
                    <a:p>
                      <a:pPr algn="ctr" fontAlgn="ctr"/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388,7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376,7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96,9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Безопасность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2 005,6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1 825,0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3 963,6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3 285,3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82,9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 Содержание и развитие муниципального хозяйства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89 153,8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99 669,8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110 217,2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91 372,7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82,9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228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i="1" kern="10" spc="18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7229" name="Прямоугольник 6"/>
          <p:cNvSpPr>
            <a:spLocks noChangeArrowheads="1"/>
          </p:cNvSpPr>
          <p:nvPr/>
        </p:nvSpPr>
        <p:spPr bwMode="auto">
          <a:xfrm>
            <a:off x="8086725" y="642918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5</a:t>
            </a:r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333375"/>
            <a:ext cx="8643937" cy="863600"/>
          </a:xfrm>
        </p:spPr>
        <p:txBody>
          <a:bodyPr/>
          <a:lstStyle/>
          <a:p>
            <a:pPr algn="ctr" eaLnBrk="1" hangingPunct="1">
              <a:lnSpc>
                <a:spcPts val="2500"/>
              </a:lnSpc>
            </a:pPr>
            <a:endParaRPr lang="ru-RU" sz="2800" dirty="0" smtClean="0">
              <a:solidFill>
                <a:srgbClr val="800000"/>
              </a:solidFill>
              <a:latin typeface="Calibri" pitchFamily="34" charset="0"/>
            </a:endParaRPr>
          </a:p>
        </p:txBody>
      </p:sp>
      <p:graphicFrame>
        <p:nvGraphicFramePr>
          <p:cNvPr id="858245" name="Group 133"/>
          <p:cNvGraphicFramePr>
            <a:graphicFrameLocks noGrp="1"/>
          </p:cNvGraphicFramePr>
          <p:nvPr/>
        </p:nvGraphicFramePr>
        <p:xfrm>
          <a:off x="2" y="857232"/>
          <a:ext cx="9143998" cy="5965557"/>
        </p:xfrm>
        <a:graphic>
          <a:graphicData uri="http://schemas.openxmlformats.org/drawingml/2006/table">
            <a:tbl>
              <a:tblPr/>
              <a:tblGrid>
                <a:gridCol w="3699461"/>
                <a:gridCol w="1116828"/>
                <a:gridCol w="1116828"/>
                <a:gridCol w="1116828"/>
                <a:gridCol w="1116828"/>
                <a:gridCol w="977225"/>
              </a:tblGrid>
              <a:tr h="73221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показателя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2021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Утвержд.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2022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2022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2022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% исполн.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717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Энергосбережение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и повышение энергетической эффективности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416,9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327,2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303,8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92,8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7983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Муниципальное управление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55 250,9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73 415,8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102 621,3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98 770,7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96,2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787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Формирование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современной городской среды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0</a:t>
                      </a:r>
                    </a:p>
                    <a:p>
                      <a:pPr algn="ctr" fontAlgn="ctr"/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1 061,2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1 061,2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100,0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683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Комплексные меры противодействия немедицинскому потреблению наркотических средств и их незаконному обороту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704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Повышение безопасности дорожного движения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500,0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734,0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632,8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86,2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0185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Обеспечение защиты прав потребителей в МО «Красногорский район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15,0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14,9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5,0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33,6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8247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i="1" kern="10" spc="18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0"/>
          <a:ext cx="9144000" cy="85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249" name="Прямоугольник 7"/>
          <p:cNvSpPr>
            <a:spLocks noChangeArrowheads="1"/>
          </p:cNvSpPr>
          <p:nvPr/>
        </p:nvSpPr>
        <p:spPr bwMode="auto">
          <a:xfrm>
            <a:off x="7929586" y="500042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6</a:t>
            </a:r>
          </a:p>
          <a:p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333375"/>
            <a:ext cx="8643937" cy="863600"/>
          </a:xfrm>
        </p:spPr>
        <p:txBody>
          <a:bodyPr/>
          <a:lstStyle/>
          <a:p>
            <a:pPr algn="ctr" eaLnBrk="1" hangingPunct="1">
              <a:lnSpc>
                <a:spcPts val="2500"/>
              </a:lnSpc>
            </a:pPr>
            <a:endParaRPr lang="ru-RU" sz="2800" dirty="0" smtClean="0">
              <a:solidFill>
                <a:srgbClr val="800000"/>
              </a:solidFill>
              <a:latin typeface="Calibri" pitchFamily="34" charset="0"/>
            </a:endParaRPr>
          </a:p>
        </p:txBody>
      </p:sp>
      <p:graphicFrame>
        <p:nvGraphicFramePr>
          <p:cNvPr id="858245" name="Group 133"/>
          <p:cNvGraphicFramePr>
            <a:graphicFrameLocks noGrp="1"/>
          </p:cNvGraphicFramePr>
          <p:nvPr/>
        </p:nvGraphicFramePr>
        <p:xfrm>
          <a:off x="-214346" y="754797"/>
          <a:ext cx="9572690" cy="6103227"/>
        </p:xfrm>
        <a:graphic>
          <a:graphicData uri="http://schemas.openxmlformats.org/drawingml/2006/table">
            <a:tbl>
              <a:tblPr/>
              <a:tblGrid>
                <a:gridCol w="4084341"/>
                <a:gridCol w="1059209"/>
                <a:gridCol w="1143004"/>
                <a:gridCol w="1143004"/>
                <a:gridCol w="1143004"/>
                <a:gridCol w="1000128"/>
              </a:tblGrid>
              <a:tr h="9742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показателя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2021г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Утвержд.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2022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2022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2022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% исполн.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13501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Поддержка социально-ориентированных некоммерческих организаций, осуществляющих деятельность на территории МО «Красногорский район»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40,0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42,0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42,0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42,0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35409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Безопасный труд</a:t>
                      </a:r>
                    </a:p>
                  </a:txBody>
                  <a:tcPr marL="7200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16,0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16,0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100,0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983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Итого программные расходы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465 422,9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379 327,3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572 510,0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524 526,6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91,6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983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Непрограммные направления деятельности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29 336,1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3 227,9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7 351,7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7 069,7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96,2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285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Всего расходов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494 759,0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382 555,2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579 861,7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531 596,3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91,7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871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 Удельный вес расходов, формируемых программно- целевым методом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72000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94,1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99,1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98,7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98,7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ru-RU" sz="18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8247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i="1" kern="10" spc="18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0"/>
          <a:ext cx="9358346" cy="78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249" name="Прямоугольник 7"/>
          <p:cNvSpPr>
            <a:spLocks noChangeArrowheads="1"/>
          </p:cNvSpPr>
          <p:nvPr/>
        </p:nvSpPr>
        <p:spPr bwMode="auto">
          <a:xfrm>
            <a:off x="8286776" y="428604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 smtClean="0">
                <a:latin typeface="Times New Roman" pitchFamily="18" charset="0"/>
              </a:rPr>
              <a:t>СЛАЙД 7</a:t>
            </a:r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-214338"/>
          <a:ext cx="9144000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074" name="Object 3"/>
          <p:cNvGraphicFramePr>
            <a:graphicFrameLocks noChangeAspect="1"/>
          </p:cNvGraphicFramePr>
          <p:nvPr>
            <p:ph type="chart" idx="1"/>
          </p:nvPr>
        </p:nvGraphicFramePr>
        <p:xfrm>
          <a:off x="0" y="481013"/>
          <a:ext cx="9144000" cy="6323012"/>
        </p:xfrm>
        <a:graphic>
          <a:graphicData uri="http://schemas.openxmlformats.org/presentationml/2006/ole">
            <p:oleObj spid="_x0000_s36866" name="Диаграмма" r:id="rId7" imgW="8473363" imgH="5859905" progId="MSGraph.Chart.8">
              <p:embed followColorScheme="full"/>
            </p:oleObj>
          </a:graphicData>
        </a:graphic>
      </p:graphicFrame>
      <p:sp>
        <p:nvSpPr>
          <p:cNvPr id="3076" name="Прямоугольник 4"/>
          <p:cNvSpPr>
            <a:spLocks noChangeArrowheads="1"/>
          </p:cNvSpPr>
          <p:nvPr/>
        </p:nvSpPr>
        <p:spPr bwMode="auto">
          <a:xfrm>
            <a:off x="7929586" y="0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8</a:t>
            </a:r>
            <a:endParaRPr kumimoji="1" lang="ru-RU" sz="1400" b="1" dirty="0"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0430" y="4429132"/>
            <a:ext cx="14990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37 223</a:t>
            </a:r>
            <a:r>
              <a:rPr lang="ru-RU" sz="2000" b="1" dirty="0" smtClean="0"/>
              <a:t>,</a:t>
            </a:r>
            <a:r>
              <a:rPr lang="en-US" sz="2000" b="1" dirty="0" smtClean="0"/>
              <a:t>2 </a:t>
            </a:r>
            <a:r>
              <a:rPr lang="ru-RU" sz="2000" b="1" dirty="0" smtClean="0"/>
              <a:t>т.р</a:t>
            </a:r>
            <a:r>
              <a:rPr lang="ru-RU" sz="1200" b="1" dirty="0" smtClean="0"/>
              <a:t>.</a:t>
            </a:r>
            <a:endParaRPr lang="ru-RU" sz="1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15272" y="4429132"/>
            <a:ext cx="15247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46 823,2 т.р.</a:t>
            </a:r>
            <a:endParaRPr lang="ru-RU" sz="20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lling a Product or Service">
  <a:themeElements>
    <a:clrScheme name="">
      <a:dk1>
        <a:srgbClr val="000099"/>
      </a:dk1>
      <a:lt1>
        <a:srgbClr val="FFFFFF"/>
      </a:lt1>
      <a:dk2>
        <a:srgbClr val="0000CC"/>
      </a:dk2>
      <a:lt2>
        <a:srgbClr val="000099"/>
      </a:lt2>
      <a:accent1>
        <a:srgbClr val="FF0000"/>
      </a:accent1>
      <a:accent2>
        <a:srgbClr val="080808"/>
      </a:accent2>
      <a:accent3>
        <a:srgbClr val="FFFFFF"/>
      </a:accent3>
      <a:accent4>
        <a:srgbClr val="000082"/>
      </a:accent4>
      <a:accent5>
        <a:srgbClr val="FFAAAA"/>
      </a:accent5>
      <a:accent6>
        <a:srgbClr val="060606"/>
      </a:accent6>
      <a:hlink>
        <a:srgbClr val="000000"/>
      </a:hlink>
      <a:folHlink>
        <a:srgbClr val="FF0000"/>
      </a:folHlink>
    </a:clrScheme>
    <a:fontScheme name="Selling a Product or Serv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lling a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5">
        <a:dk1>
          <a:srgbClr val="CC33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AE2A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6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AE2A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7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33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DAA"/>
        </a:accent5>
        <a:accent6>
          <a:srgbClr val="B92D00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8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333333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9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CC33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0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1C1C1C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181818"/>
        </a:accent6>
        <a:hlink>
          <a:srgbClr val="CC33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1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2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B92D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3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4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5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6">
        <a:dk1>
          <a:srgbClr val="000099"/>
        </a:dk1>
        <a:lt1>
          <a:srgbClr val="FFFFFF"/>
        </a:lt1>
        <a:dk2>
          <a:srgbClr val="0000CC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808080"/>
    </a:lt2>
    <a:accent1>
      <a:srgbClr val="0066FF"/>
    </a:accent1>
    <a:accent2>
      <a:srgbClr val="DDDDDD"/>
    </a:accent2>
    <a:accent3>
      <a:srgbClr val="FFFFFF"/>
    </a:accent3>
    <a:accent4>
      <a:srgbClr val="000000"/>
    </a:accent4>
    <a:accent5>
      <a:srgbClr val="AAB8FF"/>
    </a:accent5>
    <a:accent6>
      <a:srgbClr val="C8C8C8"/>
    </a:accent6>
    <a:hlink>
      <a:srgbClr val="FF0066"/>
    </a:hlink>
    <a:folHlink>
      <a:srgbClr val="6699FF"/>
    </a:folHlink>
  </a:clrScheme>
  <a:fontScheme name="Selling a Product or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808080"/>
    </a:lt2>
    <a:accent1>
      <a:srgbClr val="0066FF"/>
    </a:accent1>
    <a:accent2>
      <a:srgbClr val="DDDDDD"/>
    </a:accent2>
    <a:accent3>
      <a:srgbClr val="FFFFFF"/>
    </a:accent3>
    <a:accent4>
      <a:srgbClr val="000000"/>
    </a:accent4>
    <a:accent5>
      <a:srgbClr val="AAB8FF"/>
    </a:accent5>
    <a:accent6>
      <a:srgbClr val="C8C8C8"/>
    </a:accent6>
    <a:hlink>
      <a:srgbClr val="FF0066"/>
    </a:hlink>
    <a:folHlink>
      <a:srgbClr val="6699FF"/>
    </a:folHlink>
  </a:clrScheme>
  <a:fontScheme name="Selling a Product or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12167</TotalTime>
  <Words>715</Words>
  <Application>Microsoft Office PowerPoint</Application>
  <PresentationFormat>Экран (4:3)</PresentationFormat>
  <Paragraphs>282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Selling a Product or Service</vt:lpstr>
      <vt:lpstr>Worksheet</vt:lpstr>
      <vt:lpstr>Диаграмма Microsoft Graph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MinFin 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1165</cp:revision>
  <dcterms:created xsi:type="dcterms:W3CDTF">2009-06-15T10:07:42Z</dcterms:created>
  <dcterms:modified xsi:type="dcterms:W3CDTF">2023-04-27T10:07:24Z</dcterms:modified>
</cp:coreProperties>
</file>