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1"/>
  </p:notesMasterIdLst>
  <p:sldIdLst>
    <p:sldId id="286" r:id="rId2"/>
    <p:sldId id="336" r:id="rId3"/>
    <p:sldId id="329" r:id="rId4"/>
    <p:sldId id="330" r:id="rId5"/>
    <p:sldId id="332" r:id="rId6"/>
    <p:sldId id="334" r:id="rId7"/>
    <p:sldId id="335" r:id="rId8"/>
    <p:sldId id="328" r:id="rId9"/>
    <p:sldId id="265" r:id="rId10"/>
  </p:sldIdLst>
  <p:sldSz cx="9144000" cy="6858000" type="screen4x3"/>
  <p:notesSz cx="6972300" cy="101092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FF"/>
    <a:srgbClr val="FFCCFF"/>
    <a:srgbClr val="006666"/>
    <a:srgbClr val="F4FCC4"/>
    <a:srgbClr val="CCFFCC"/>
    <a:srgbClr val="FFFF00"/>
    <a:srgbClr val="FFFF66"/>
    <a:srgbClr val="04C5E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5747" autoAdjust="0"/>
  </p:normalViewPr>
  <p:slideViewPr>
    <p:cSldViewPr>
      <p:cViewPr>
        <p:scale>
          <a:sx n="75" d="100"/>
          <a:sy n="75" d="100"/>
        </p:scale>
        <p:origin x="-102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MINFIN1\WORK\TABL\TEXT\&#1054;&#1090;&#1076;&#1077;&#1083;%20&#1055;&#1041;%20&#1080;%20&#1040;\0720%20(&#1076;&#1086;&#1082;&#1083;&#1072;&#1076;&#1099;)\&#1080;&#1089;&#1087;&#1086;&#1083;&#1085;&#1077;&#1085;&#1080;&#1077;%20&#1082;&#1086;&#1085;&#1089;&#1086;&#1083;&#1080;&#1076;&#1080;&#1088;&#1086;&#1074;&#1072;&#1085;&#1085;&#1086;&#1075;&#1086;%20&#1073;&#1102;&#1076;&#1078;&#1077;&#1090;&#1072;%20&#1059;&#1056;,%20&#1073;&#1102;&#1076;&#1078;&#1077;&#1090;&#1072;%20&#1059;&#1056;\2010%20&#1075;&#1086;&#1076;\&#1048;&#1090;&#1086;&#1075;&#1080;%201%20&#1082;&#1074;&#1072;&#1088;&#1090;&#1072;&#1083;&#1072;\&#1050;&#1086;&#1083;&#1083;&#1077;&#1075;&#1080;&#1103;%2012.05.2010\&#1076;&#1083;&#1103;%20&#1089;&#1083;&#1072;&#1081;&#1076;&#1086;&#107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MINFIN1\WORK\TABL\TEXT\&#1054;&#1090;&#1076;&#1077;&#1083;%20&#1055;&#1041;%20&#1080;%20&#1040;\0720%20(&#1076;&#1086;&#1082;&#1083;&#1072;&#1076;&#1099;)\&#1080;&#1089;&#1087;&#1086;&#1083;&#1085;&#1077;&#1085;&#1080;&#1077;%20&#1082;&#1086;&#1085;&#1089;&#1086;&#1083;&#1080;&#1076;&#1080;&#1088;&#1086;&#1074;&#1072;&#1085;&#1085;&#1086;&#1075;&#1086;%20&#1073;&#1102;&#1076;&#1078;&#1077;&#1090;&#1072;%20&#1059;&#1056;,%20&#1073;&#1102;&#1076;&#1078;&#1077;&#1090;&#1072;%20&#1059;&#1056;\2010%20&#1075;&#1086;&#1076;\&#1048;&#1090;&#1086;&#1075;&#1080;%201%20&#1082;&#1074;&#1072;&#1088;&#1090;&#1072;&#1083;&#1072;\&#1050;&#1086;&#1083;&#1083;&#1077;&#1075;&#1080;&#1103;%2012.05.2010\&#1076;&#1083;&#1103;%20&#1089;&#1083;&#1072;&#1081;&#1076;&#1086;&#1074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25"/>
      <c:rotY val="210"/>
      <c:perspective val="30"/>
    </c:view3D>
    <c:plotArea>
      <c:layout>
        <c:manualLayout>
          <c:layoutTarget val="inner"/>
          <c:xMode val="edge"/>
          <c:yMode val="edge"/>
          <c:x val="3.0555555555555652E-2"/>
          <c:y val="5.0925925925927124E-2"/>
          <c:w val="0.91944444444444462"/>
          <c:h val="0.87962962962965885"/>
        </c:manualLayout>
      </c:layout>
      <c:pie3DChart>
        <c:varyColors val="1"/>
        <c:ser>
          <c:idx val="0"/>
          <c:order val="0"/>
          <c:spPr>
            <a:solidFill>
              <a:srgbClr val="0070C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  <c:explosion val="10"/>
          <c:dPt>
            <c:idx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EF745F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val>
            <c:numRef>
              <c:f>Лист1!$P$89:$P$90</c:f>
              <c:numCache>
                <c:formatCode>General</c:formatCode>
                <c:ptCount val="2"/>
                <c:pt idx="0">
                  <c:v>37.6</c:v>
                </c:pt>
                <c:pt idx="1">
                  <c:v>62.4</c:v>
                </c:pt>
              </c:numCache>
            </c:numRef>
          </c:val>
        </c:ser>
      </c:pie3DChart>
    </c:plotArea>
    <c:plotVisOnly val="1"/>
  </c:chart>
  <c:spPr>
    <a:noFill/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"/>
          <c:y val="3.5405747571288233E-2"/>
          <c:w val="0.92331208358927996"/>
          <c:h val="0.95418079726068761"/>
        </c:manualLayout>
      </c:layout>
      <c:barChart>
        <c:barDir val="col"/>
        <c:grouping val="stacked"/>
        <c:ser>
          <c:idx val="5"/>
          <c:order val="0"/>
          <c:spPr>
            <a:solidFill>
              <a:srgbClr val="E989EB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87201D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val>
            <c:numRef>
              <c:f>Лист1!$AB$115</c:f>
              <c:numCache>
                <c:formatCode>General</c:formatCode>
                <c:ptCount val="1"/>
              </c:numCache>
            </c:numRef>
          </c:val>
        </c:ser>
        <c:ser>
          <c:idx val="4"/>
          <c:order val="1"/>
          <c:spPr>
            <a:solidFill>
              <a:srgbClr val="8A7A1A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val>
            <c:numRef>
              <c:f>Лист1!$AB$114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spPr>
            <a:solidFill>
              <a:srgbClr val="BCE29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BCE292"/>
              </a:solidFill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val>
            <c:numRef>
              <c:f>Лист1!$AB$112</c:f>
              <c:numCache>
                <c:formatCode>General</c:formatCode>
                <c:ptCount val="1"/>
                <c:pt idx="0">
                  <c:v>3287.7</c:v>
                </c:pt>
              </c:numCache>
            </c:numRef>
          </c:val>
        </c:ser>
        <c:ser>
          <c:idx val="1"/>
          <c:order val="3"/>
          <c:spPr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79D9B"/>
              </a:solidFill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val>
            <c:numRef>
              <c:f>Лист1!$AB$111</c:f>
              <c:numCache>
                <c:formatCode>General</c:formatCode>
                <c:ptCount val="1"/>
                <c:pt idx="0">
                  <c:v>3331.2</c:v>
                </c:pt>
              </c:numCache>
            </c:numRef>
          </c:val>
        </c:ser>
        <c:ser>
          <c:idx val="0"/>
          <c:order val="4"/>
          <c:spPr>
            <a:gradFill>
              <a:gsLst>
                <a:gs pos="42000">
                  <a:srgbClr val="0066FF">
                    <a:lumMod val="40000"/>
                    <a:lumOff val="60000"/>
                  </a:srgb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val>
            <c:numRef>
              <c:f>Лист1!$AB$110</c:f>
              <c:numCache>
                <c:formatCode>General</c:formatCode>
                <c:ptCount val="1"/>
                <c:pt idx="0">
                  <c:v>5107.6000000000004</c:v>
                </c:pt>
              </c:numCache>
            </c:numRef>
          </c:val>
        </c:ser>
        <c:overlap val="100"/>
        <c:axId val="83454208"/>
        <c:axId val="83468288"/>
      </c:barChart>
      <c:catAx>
        <c:axId val="83454208"/>
        <c:scaling>
          <c:orientation val="minMax"/>
        </c:scaling>
        <c:delete val="1"/>
        <c:axPos val="b"/>
        <c:tickLblPos val="none"/>
        <c:crossAx val="83468288"/>
        <c:crosses val="autoZero"/>
        <c:auto val="1"/>
        <c:lblAlgn val="ctr"/>
        <c:lblOffset val="100"/>
      </c:catAx>
      <c:valAx>
        <c:axId val="83468288"/>
        <c:scaling>
          <c:orientation val="minMax"/>
        </c:scaling>
        <c:delete val="1"/>
        <c:axPos val="l"/>
        <c:numFmt formatCode="General" sourceLinked="1"/>
        <c:tickLblPos val="none"/>
        <c:crossAx val="8345420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noFill/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 на частичное погашение дефицита бюджета</c:v>
                </c:pt>
              </c:strCache>
            </c:strRef>
          </c:tx>
          <c:dLbls>
            <c:dLbl>
              <c:idx val="0"/>
              <c:layout>
                <c:manualLayout>
                  <c:x val="-0.15617751540908717"/>
                  <c:y val="-2.6755745743729802E-3"/>
                </c:manualLayout>
              </c:layout>
              <c:showVal val="1"/>
            </c:dLbl>
            <c:dLbl>
              <c:idx val="1"/>
              <c:layout>
                <c:manualLayout>
                  <c:x val="-4.1536573247097738E-2"/>
                  <c:y val="-4.5484767764340454E-2"/>
                </c:manualLayout>
              </c:layout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на 01.01.2017 г</c:v>
                </c:pt>
                <c:pt idx="1">
                  <c:v>на 01.04.2017 г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51584.1</c:v>
                </c:pt>
                <c:pt idx="1">
                  <c:v>51584.1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 на кассовый разрыв</c:v>
                </c:pt>
              </c:strCache>
            </c:strRef>
          </c:tx>
          <c:dLbls>
            <c:dLbl>
              <c:idx val="0"/>
              <c:layout>
                <c:manualLayout>
                  <c:x val="-0.14787020075966792"/>
                  <c:y val="-2.1404596594983751E-2"/>
                </c:manualLayout>
              </c:layout>
              <c:spPr/>
              <c:txPr>
                <a:bodyPr/>
                <a:lstStyle/>
                <a:p>
                  <a:pPr>
                    <a:defRPr sz="200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329170343907128E-2"/>
                  <c:y val="-1.8729022020610771E-2"/>
                </c:manualLayout>
              </c:layout>
              <c:spPr/>
              <c:txPr>
                <a:bodyPr/>
                <a:lstStyle/>
                <a:p>
                  <a:pPr>
                    <a:defRPr sz="2000" baseline="0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на 01.01.2017 г</c:v>
                </c:pt>
                <c:pt idx="1">
                  <c:v>на 01.04.2017 г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3199.8</c:v>
                </c:pt>
                <c:pt idx="1">
                  <c:v>3199.8</c:v>
                </c:pt>
              </c:numCache>
            </c:numRef>
          </c:val>
        </c:ser>
        <c:marker val="1"/>
        <c:axId val="120604544"/>
        <c:axId val="120606080"/>
      </c:lineChart>
      <c:catAx>
        <c:axId val="120604544"/>
        <c:scaling>
          <c:orientation val="minMax"/>
        </c:scaling>
        <c:axPos val="b"/>
        <c:tickLblPos val="nextTo"/>
        <c:crossAx val="120606080"/>
        <c:crosses val="autoZero"/>
        <c:auto val="1"/>
        <c:lblAlgn val="ctr"/>
        <c:lblOffset val="100"/>
      </c:catAx>
      <c:valAx>
        <c:axId val="120606080"/>
        <c:scaling>
          <c:orientation val="minMax"/>
        </c:scaling>
        <c:delete val="1"/>
        <c:axPos val="l"/>
        <c:majorGridlines/>
        <c:numFmt formatCode="#,##0.0" sourceLinked="1"/>
        <c:tickLblPos val="nextTo"/>
        <c:crossAx val="120604544"/>
        <c:crosses val="autoZero"/>
        <c:crossBetween val="between"/>
      </c:valAx>
      <c:spPr>
        <a:solidFill>
          <a:srgbClr val="CCFFFF"/>
        </a:solidFill>
        <a:effectLst>
          <a:outerShdw blurRad="50800" dist="50800" dir="5400000" algn="ctr" rotWithShape="0">
            <a:srgbClr val="FF99FF"/>
          </a:outerShdw>
        </a:effectLst>
      </c:spPr>
    </c:plotArea>
    <c:legend>
      <c:legendPos val="b"/>
      <c:layout/>
      <c:spPr>
        <a:effectLst>
          <a:outerShdw blurRad="50800" dist="50800" dir="5400000" algn="ctr" rotWithShape="0">
            <a:srgbClr val="7030A0"/>
          </a:outerShdw>
        </a:effectLst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2F3AA-993B-4078-AD60-EF23C71D8CF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89BB99-5F8A-41A6-B44D-A7A65025CC6F}">
      <dgm:prSet/>
      <dgm:spPr/>
      <dgm:t>
        <a:bodyPr/>
        <a:lstStyle/>
        <a:p>
          <a:pPr rtl="0"/>
          <a:r>
            <a:rPr lang="ru-RU" b="1" dirty="0" smtClean="0"/>
            <a:t>Основные параметры  бюджета МО «Красногорский район» за 1 квартал 2017 года  (тыс. руб.)</a:t>
          </a:r>
          <a:endParaRPr lang="ru-RU" b="1" dirty="0"/>
        </a:p>
      </dgm:t>
    </dgm:pt>
    <dgm:pt modelId="{617165FE-391C-4463-ABBE-E058F95054D4}" type="parTrans" cxnId="{8D4FFB2C-E444-4019-8DE0-EDAEE91F874E}">
      <dgm:prSet/>
      <dgm:spPr/>
      <dgm:t>
        <a:bodyPr/>
        <a:lstStyle/>
        <a:p>
          <a:endParaRPr lang="ru-RU"/>
        </a:p>
      </dgm:t>
    </dgm:pt>
    <dgm:pt modelId="{10F5EFB8-B795-446E-8ACA-737771A9B715}" type="sibTrans" cxnId="{8D4FFB2C-E444-4019-8DE0-EDAEE91F874E}">
      <dgm:prSet/>
      <dgm:spPr/>
      <dgm:t>
        <a:bodyPr/>
        <a:lstStyle/>
        <a:p>
          <a:endParaRPr lang="ru-RU"/>
        </a:p>
      </dgm:t>
    </dgm:pt>
    <dgm:pt modelId="{C3E5967E-8DF6-404A-9559-3FC095E64B5E}" type="pres">
      <dgm:prSet presAssocID="{BF82F3AA-993B-4078-AD60-EF23C71D8C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6F19A1-F4D0-47B3-8CD0-A141AF9EBCD2}" type="pres">
      <dgm:prSet presAssocID="{7989BB99-5F8A-41A6-B44D-A7A65025CC6F}" presName="circle1" presStyleLbl="node1" presStyleIdx="0" presStyleCnt="1"/>
      <dgm:spPr/>
    </dgm:pt>
    <dgm:pt modelId="{DA04A2FB-B47F-485B-910F-6B5D44F700B7}" type="pres">
      <dgm:prSet presAssocID="{7989BB99-5F8A-41A6-B44D-A7A65025CC6F}" presName="space" presStyleCnt="0"/>
      <dgm:spPr/>
    </dgm:pt>
    <dgm:pt modelId="{22D21EE1-7E4E-4963-9A13-7A0E62AD0872}" type="pres">
      <dgm:prSet presAssocID="{7989BB99-5F8A-41A6-B44D-A7A65025CC6F}" presName="rect1" presStyleLbl="alignAcc1" presStyleIdx="0" presStyleCnt="1"/>
      <dgm:spPr/>
      <dgm:t>
        <a:bodyPr/>
        <a:lstStyle/>
        <a:p>
          <a:endParaRPr lang="ru-RU"/>
        </a:p>
      </dgm:t>
    </dgm:pt>
    <dgm:pt modelId="{75AE24BA-8BAB-469D-963C-F289EBE60AEB}" type="pres">
      <dgm:prSet presAssocID="{7989BB99-5F8A-41A6-B44D-A7A65025CC6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4F6B49-ADF7-4AB5-BE15-CDAE3DFFC1D9}" type="presOf" srcId="{7989BB99-5F8A-41A6-B44D-A7A65025CC6F}" destId="{75AE24BA-8BAB-469D-963C-F289EBE60AEB}" srcOrd="1" destOrd="0" presId="urn:microsoft.com/office/officeart/2005/8/layout/target3"/>
    <dgm:cxn modelId="{5564C451-2FED-4520-AE59-24E5F991B3E3}" type="presOf" srcId="{7989BB99-5F8A-41A6-B44D-A7A65025CC6F}" destId="{22D21EE1-7E4E-4963-9A13-7A0E62AD0872}" srcOrd="0" destOrd="0" presId="urn:microsoft.com/office/officeart/2005/8/layout/target3"/>
    <dgm:cxn modelId="{8D4FFB2C-E444-4019-8DE0-EDAEE91F874E}" srcId="{BF82F3AA-993B-4078-AD60-EF23C71D8CFD}" destId="{7989BB99-5F8A-41A6-B44D-A7A65025CC6F}" srcOrd="0" destOrd="0" parTransId="{617165FE-391C-4463-ABBE-E058F95054D4}" sibTransId="{10F5EFB8-B795-446E-8ACA-737771A9B715}"/>
    <dgm:cxn modelId="{C672969B-6CFF-4277-B84F-0297618E4C39}" type="presOf" srcId="{BF82F3AA-993B-4078-AD60-EF23C71D8CFD}" destId="{C3E5967E-8DF6-404A-9559-3FC095E64B5E}" srcOrd="0" destOrd="0" presId="urn:microsoft.com/office/officeart/2005/8/layout/target3"/>
    <dgm:cxn modelId="{064BA746-AC3C-4F8C-A60E-477563F73E66}" type="presParOf" srcId="{C3E5967E-8DF6-404A-9559-3FC095E64B5E}" destId="{296F19A1-F4D0-47B3-8CD0-A141AF9EBCD2}" srcOrd="0" destOrd="0" presId="urn:microsoft.com/office/officeart/2005/8/layout/target3"/>
    <dgm:cxn modelId="{F8A60E36-4474-4C33-BED9-83D01FDDA154}" type="presParOf" srcId="{C3E5967E-8DF6-404A-9559-3FC095E64B5E}" destId="{DA04A2FB-B47F-485B-910F-6B5D44F700B7}" srcOrd="1" destOrd="0" presId="urn:microsoft.com/office/officeart/2005/8/layout/target3"/>
    <dgm:cxn modelId="{84C50195-56E4-4337-9994-A574DB305D46}" type="presParOf" srcId="{C3E5967E-8DF6-404A-9559-3FC095E64B5E}" destId="{22D21EE1-7E4E-4963-9A13-7A0E62AD0872}" srcOrd="2" destOrd="0" presId="urn:microsoft.com/office/officeart/2005/8/layout/target3"/>
    <dgm:cxn modelId="{005396FA-0DCC-471C-AC04-85133EFFFB6A}" type="presParOf" srcId="{C3E5967E-8DF6-404A-9559-3FC095E64B5E}" destId="{75AE24BA-8BAB-469D-963C-F289EBE60AEB}" srcOrd="3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DBE06C-1970-4A74-8B1E-A5192436DCD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015612-85D5-4605-A29E-BBD17070EBB2}">
      <dgm:prSet/>
      <dgm:spPr/>
      <dgm:t>
        <a:bodyPr/>
        <a:lstStyle/>
        <a:p>
          <a:pPr rtl="0"/>
          <a:r>
            <a:rPr lang="ru-RU" b="1" dirty="0" smtClean="0"/>
            <a:t>Исполнение расходной части бюджета  в разрезе муниципальных программ за 1 кв. 2017 год, тыс. руб. </a:t>
          </a:r>
          <a:endParaRPr lang="ru-RU" dirty="0"/>
        </a:p>
      </dgm:t>
    </dgm:pt>
    <dgm:pt modelId="{84E65EA5-77F3-4B1D-B523-87095C728909}" type="parTrans" cxnId="{0E19A093-0CC6-489D-A2F7-BF9E4522D4B8}">
      <dgm:prSet/>
      <dgm:spPr/>
      <dgm:t>
        <a:bodyPr/>
        <a:lstStyle/>
        <a:p>
          <a:endParaRPr lang="ru-RU"/>
        </a:p>
      </dgm:t>
    </dgm:pt>
    <dgm:pt modelId="{342D452A-37BE-4EE7-B288-13A2B406AF89}" type="sibTrans" cxnId="{0E19A093-0CC6-489D-A2F7-BF9E4522D4B8}">
      <dgm:prSet/>
      <dgm:spPr/>
      <dgm:t>
        <a:bodyPr/>
        <a:lstStyle/>
        <a:p>
          <a:endParaRPr lang="ru-RU"/>
        </a:p>
      </dgm:t>
    </dgm:pt>
    <dgm:pt modelId="{CCA107C3-FF51-41F7-9FEB-777E6E4C9106}" type="pres">
      <dgm:prSet presAssocID="{F3DBE06C-1970-4A74-8B1E-A5192436DCD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D0126-0DEB-4984-8268-D138B9BE2167}" type="pres">
      <dgm:prSet presAssocID="{46015612-85D5-4605-A29E-BBD17070EBB2}" presName="circle1" presStyleLbl="node1" presStyleIdx="0" presStyleCnt="1"/>
      <dgm:spPr/>
    </dgm:pt>
    <dgm:pt modelId="{66F491C0-E0D1-4214-862D-B34FB108E76D}" type="pres">
      <dgm:prSet presAssocID="{46015612-85D5-4605-A29E-BBD17070EBB2}" presName="space" presStyleCnt="0"/>
      <dgm:spPr/>
    </dgm:pt>
    <dgm:pt modelId="{4DBC3CBC-23F4-4D9E-AE9C-18991FE3BF8F}" type="pres">
      <dgm:prSet presAssocID="{46015612-85D5-4605-A29E-BBD17070EBB2}" presName="rect1" presStyleLbl="alignAcc1" presStyleIdx="0" presStyleCnt="1"/>
      <dgm:spPr/>
      <dgm:t>
        <a:bodyPr/>
        <a:lstStyle/>
        <a:p>
          <a:endParaRPr lang="ru-RU"/>
        </a:p>
      </dgm:t>
    </dgm:pt>
    <dgm:pt modelId="{2A0C3DA4-1048-4D2A-B644-A24A615303AC}" type="pres">
      <dgm:prSet presAssocID="{46015612-85D5-4605-A29E-BBD17070EBB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A31A91-B656-4FD9-B5AA-3DA75EC0A850}" type="presOf" srcId="{46015612-85D5-4605-A29E-BBD17070EBB2}" destId="{2A0C3DA4-1048-4D2A-B644-A24A615303AC}" srcOrd="1" destOrd="0" presId="urn:microsoft.com/office/officeart/2005/8/layout/target3"/>
    <dgm:cxn modelId="{78335694-1647-496C-9805-8CA0678FE7BD}" type="presOf" srcId="{46015612-85D5-4605-A29E-BBD17070EBB2}" destId="{4DBC3CBC-23F4-4D9E-AE9C-18991FE3BF8F}" srcOrd="0" destOrd="0" presId="urn:microsoft.com/office/officeart/2005/8/layout/target3"/>
    <dgm:cxn modelId="{35664D3C-86FB-4FF4-8CE5-EC1CE157FFA2}" type="presOf" srcId="{F3DBE06C-1970-4A74-8B1E-A5192436DCD8}" destId="{CCA107C3-FF51-41F7-9FEB-777E6E4C9106}" srcOrd="0" destOrd="0" presId="urn:microsoft.com/office/officeart/2005/8/layout/target3"/>
    <dgm:cxn modelId="{0E19A093-0CC6-489D-A2F7-BF9E4522D4B8}" srcId="{F3DBE06C-1970-4A74-8B1E-A5192436DCD8}" destId="{46015612-85D5-4605-A29E-BBD17070EBB2}" srcOrd="0" destOrd="0" parTransId="{84E65EA5-77F3-4B1D-B523-87095C728909}" sibTransId="{342D452A-37BE-4EE7-B288-13A2B406AF89}"/>
    <dgm:cxn modelId="{EF55471F-49CF-4589-AD1E-360038981363}" type="presParOf" srcId="{CCA107C3-FF51-41F7-9FEB-777E6E4C9106}" destId="{7E1D0126-0DEB-4984-8268-D138B9BE2167}" srcOrd="0" destOrd="0" presId="urn:microsoft.com/office/officeart/2005/8/layout/target3"/>
    <dgm:cxn modelId="{9EC779E8-15D9-424D-AB1D-3F23C5FD09A1}" type="presParOf" srcId="{CCA107C3-FF51-41F7-9FEB-777E6E4C9106}" destId="{66F491C0-E0D1-4214-862D-B34FB108E76D}" srcOrd="1" destOrd="0" presId="urn:microsoft.com/office/officeart/2005/8/layout/target3"/>
    <dgm:cxn modelId="{F2AFED27-AADB-4F14-AD0A-836EEB696191}" type="presParOf" srcId="{CCA107C3-FF51-41F7-9FEB-777E6E4C9106}" destId="{4DBC3CBC-23F4-4D9E-AE9C-18991FE3BF8F}" srcOrd="2" destOrd="0" presId="urn:microsoft.com/office/officeart/2005/8/layout/target3"/>
    <dgm:cxn modelId="{87CB425E-DAF2-4E8E-B214-CA1B773CB57B}" type="presParOf" srcId="{CCA107C3-FF51-41F7-9FEB-777E6E4C9106}" destId="{2A0C3DA4-1048-4D2A-B644-A24A615303AC}" srcOrd="3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B74888-51E9-4C2A-8B58-C4B27DF53D7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3C55CB-3EBF-480C-B64E-745D039632C7}">
      <dgm:prSet/>
      <dgm:spPr/>
      <dgm:t>
        <a:bodyPr/>
        <a:lstStyle/>
        <a:p>
          <a:pPr rtl="0"/>
          <a:r>
            <a:rPr lang="ru-RU" b="1" dirty="0" smtClean="0"/>
            <a:t>Исполнение расходной части бюджета  в разрезе муниципальных программ за 1 кв. 2017 год, тыс. руб.</a:t>
          </a:r>
          <a:endParaRPr lang="ru-RU" dirty="0"/>
        </a:p>
      </dgm:t>
    </dgm:pt>
    <dgm:pt modelId="{47EFD305-7E58-4326-978E-4FCD0829AC46}" type="parTrans" cxnId="{48726817-F3DC-4450-A6AC-9F42C857F67A}">
      <dgm:prSet/>
      <dgm:spPr/>
      <dgm:t>
        <a:bodyPr/>
        <a:lstStyle/>
        <a:p>
          <a:endParaRPr lang="ru-RU"/>
        </a:p>
      </dgm:t>
    </dgm:pt>
    <dgm:pt modelId="{5DC68548-2365-4CFA-86E6-D5F91B4CDB6B}" type="sibTrans" cxnId="{48726817-F3DC-4450-A6AC-9F42C857F67A}">
      <dgm:prSet/>
      <dgm:spPr/>
      <dgm:t>
        <a:bodyPr/>
        <a:lstStyle/>
        <a:p>
          <a:endParaRPr lang="ru-RU"/>
        </a:p>
      </dgm:t>
    </dgm:pt>
    <dgm:pt modelId="{25281974-6BB3-4857-B924-917A22971CFF}" type="pres">
      <dgm:prSet presAssocID="{DAB74888-51E9-4C2A-8B58-C4B27DF53D7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37EDC7-AADA-4676-BBDC-AB8323A5664F}" type="pres">
      <dgm:prSet presAssocID="{6D3C55CB-3EBF-480C-B64E-745D039632C7}" presName="circle1" presStyleLbl="node1" presStyleIdx="0" presStyleCnt="1"/>
      <dgm:spPr/>
    </dgm:pt>
    <dgm:pt modelId="{08EE1522-A81F-49F4-BF3B-6C269C824761}" type="pres">
      <dgm:prSet presAssocID="{6D3C55CB-3EBF-480C-B64E-745D039632C7}" presName="space" presStyleCnt="0"/>
      <dgm:spPr/>
    </dgm:pt>
    <dgm:pt modelId="{A5233637-1715-43B0-8A4F-EA86B847E531}" type="pres">
      <dgm:prSet presAssocID="{6D3C55CB-3EBF-480C-B64E-745D039632C7}" presName="rect1" presStyleLbl="alignAcc1" presStyleIdx="0" presStyleCnt="1" custLinFactNeighborX="-2110" custLinFactNeighborY="-15382"/>
      <dgm:spPr/>
      <dgm:t>
        <a:bodyPr/>
        <a:lstStyle/>
        <a:p>
          <a:endParaRPr lang="ru-RU"/>
        </a:p>
      </dgm:t>
    </dgm:pt>
    <dgm:pt modelId="{6F08D710-A04E-4AC4-A6B2-721EDAD9FF74}" type="pres">
      <dgm:prSet presAssocID="{6D3C55CB-3EBF-480C-B64E-745D039632C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C2F867-C5C7-4F91-BC08-39AA9116592F}" type="presOf" srcId="{6D3C55CB-3EBF-480C-B64E-745D039632C7}" destId="{A5233637-1715-43B0-8A4F-EA86B847E531}" srcOrd="0" destOrd="0" presId="urn:microsoft.com/office/officeart/2005/8/layout/target3"/>
    <dgm:cxn modelId="{A4ED8A94-2439-4D66-9FC5-1BF64A8EEE75}" type="presOf" srcId="{DAB74888-51E9-4C2A-8B58-C4B27DF53D72}" destId="{25281974-6BB3-4857-B924-917A22971CFF}" srcOrd="0" destOrd="0" presId="urn:microsoft.com/office/officeart/2005/8/layout/target3"/>
    <dgm:cxn modelId="{B992F6C9-D02B-476C-8C56-D788049E0393}" type="presOf" srcId="{6D3C55CB-3EBF-480C-B64E-745D039632C7}" destId="{6F08D710-A04E-4AC4-A6B2-721EDAD9FF74}" srcOrd="1" destOrd="0" presId="urn:microsoft.com/office/officeart/2005/8/layout/target3"/>
    <dgm:cxn modelId="{48726817-F3DC-4450-A6AC-9F42C857F67A}" srcId="{DAB74888-51E9-4C2A-8B58-C4B27DF53D72}" destId="{6D3C55CB-3EBF-480C-B64E-745D039632C7}" srcOrd="0" destOrd="0" parTransId="{47EFD305-7E58-4326-978E-4FCD0829AC46}" sibTransId="{5DC68548-2365-4CFA-86E6-D5F91B4CDB6B}"/>
    <dgm:cxn modelId="{140AF317-D27D-438B-B1A2-7D5BAFB5EA19}" type="presParOf" srcId="{25281974-6BB3-4857-B924-917A22971CFF}" destId="{8B37EDC7-AADA-4676-BBDC-AB8323A5664F}" srcOrd="0" destOrd="0" presId="urn:microsoft.com/office/officeart/2005/8/layout/target3"/>
    <dgm:cxn modelId="{F9877EB3-B8C8-4E96-A59D-FDD4C234A1AB}" type="presParOf" srcId="{25281974-6BB3-4857-B924-917A22971CFF}" destId="{08EE1522-A81F-49F4-BF3B-6C269C824761}" srcOrd="1" destOrd="0" presId="urn:microsoft.com/office/officeart/2005/8/layout/target3"/>
    <dgm:cxn modelId="{BFBF893C-B538-4BC5-9EA8-4958F45ECBFA}" type="presParOf" srcId="{25281974-6BB3-4857-B924-917A22971CFF}" destId="{A5233637-1715-43B0-8A4F-EA86B847E531}" srcOrd="2" destOrd="0" presId="urn:microsoft.com/office/officeart/2005/8/layout/target3"/>
    <dgm:cxn modelId="{18AC3B29-0713-4F45-8F61-59390A2BD0EC}" type="presParOf" srcId="{25281974-6BB3-4857-B924-917A22971CFF}" destId="{6F08D710-A04E-4AC4-A6B2-721EDAD9FF74}" srcOrd="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970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58825"/>
            <a:ext cx="5054600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913" y="4802188"/>
            <a:ext cx="5578475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1200"/>
            <a:ext cx="30210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9700" y="9601200"/>
            <a:ext cx="30210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1291CFD-6F31-444C-897E-8650BC079A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49700" y="9601200"/>
            <a:ext cx="30210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95" tIns="46693" rIns="93395" bIns="46693" anchor="b"/>
          <a:lstStyle/>
          <a:p>
            <a:pPr algn="r" defTabSz="931863"/>
            <a:fld id="{33B5D492-1CBF-47CB-9125-23A085607484}" type="slidenum">
              <a:rPr kumimoji="0" lang="ru-RU" sz="1200"/>
              <a:pPr algn="r" defTabSz="931863"/>
              <a:t>3</a:t>
            </a:fld>
            <a:endParaRPr kumimoji="0" lang="ru-RU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57238"/>
            <a:ext cx="5056187" cy="3790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4805363"/>
            <a:ext cx="5581650" cy="4546600"/>
          </a:xfrm>
          <a:noFill/>
          <a:ln/>
        </p:spPr>
        <p:txBody>
          <a:bodyPr lIns="93395" tIns="46693" rIns="93395" bIns="46693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55650"/>
            <a:ext cx="5053012" cy="37909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7230" y="4800116"/>
            <a:ext cx="5577840" cy="4552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Слайд 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503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0" descr="gerb_U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0" y="0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5EEC-0189-4B6D-AE72-F683C2DC4C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F51E-26F5-4BD1-9685-263505F6D8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BA4F-3C60-43CA-AED8-4D33988722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75B6-90CC-4B2E-A8E3-956FA344F1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B017-C6A4-465F-82C1-765069C87B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5E2D-4411-4815-92B2-D569B1C44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FF22-AC0C-4915-A2BB-C7CB08EEF2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7BBBC-5B4A-440A-9631-7FC1E590E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7330-C616-4F83-8164-F85507EFFE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D1F-15DD-4DC9-A9FD-C3A9621DA4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278-A033-4123-8D40-E15ADD7790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AAE7F364-5FF7-457D-B587-E949F5CD7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29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30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4813"/>
            <a:ext cx="8151813" cy="647700"/>
          </a:xfrm>
        </p:spPr>
        <p:txBody>
          <a:bodyPr/>
          <a:lstStyle/>
          <a:p>
            <a:pPr algn="ctr" eaLnBrk="1" hangingPunct="1">
              <a:lnSpc>
                <a:spcPts val="2000"/>
              </a:lnSpc>
            </a:pPr>
            <a:r>
              <a:rPr lang="ru-RU" sz="2200" b="1" i="1" dirty="0" smtClean="0">
                <a:latin typeface="Calibri" pitchFamily="34" charset="0"/>
              </a:rPr>
              <a:t/>
            </a:r>
            <a:br>
              <a:rPr lang="ru-RU" sz="2200" b="1" i="1" dirty="0" smtClean="0">
                <a:latin typeface="Calibri" pitchFamily="34" charset="0"/>
              </a:rPr>
            </a:br>
            <a:endParaRPr lang="ru-RU" sz="2200" i="1" dirty="0" smtClean="0">
              <a:latin typeface="Calibri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8786842" cy="3857652"/>
          </a:xfrm>
        </p:spPr>
        <p:txBody>
          <a:bodyPr tIns="0" bIns="0"/>
          <a:lstStyle/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endParaRPr lang="ru-RU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Об итогах исполнения бюджета</a:t>
            </a: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муниципального образования «Красногорский район» </a:t>
            </a: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за 1 квартал 2017 года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29" name="WordArt 2"/>
          <p:cNvSpPr>
            <a:spLocks noChangeArrowheads="1" noChangeShapeType="1" noTextEdit="1"/>
          </p:cNvSpPr>
          <p:nvPr/>
        </p:nvSpPr>
        <p:spPr bwMode="auto">
          <a:xfrm>
            <a:off x="3357563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1800" b="1" i="1" kern="10" spc="18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0000"/>
              </a:solidFill>
              <a:latin typeface="Monotype Corsiva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11560" y="5072074"/>
            <a:ext cx="8748712" cy="138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ts val="2800"/>
              </a:lnSpc>
            </a:pPr>
            <a:endParaRPr kumimoji="0"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214313"/>
          <a:ext cx="9144000" cy="1000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1" cy="464347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54443"/>
                <a:gridCol w="1465832"/>
                <a:gridCol w="1497607"/>
                <a:gridCol w="1316332"/>
                <a:gridCol w="1524174"/>
                <a:gridCol w="1385613"/>
              </a:tblGrid>
              <a:tr h="1462573">
                <a:tc>
                  <a:txBody>
                    <a:bodyPr/>
                    <a:lstStyle/>
                    <a:p>
                      <a:pPr algn="ctr"/>
                      <a:endParaRPr lang="ru-RU" sz="2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ru-RU" sz="220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Исполнено за 1 кв.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2016 г.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Утвержде-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но на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2017 г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Уточнено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 на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2017 г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Кассовый расход за 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1 кв. 2017 г</a:t>
                      </a:r>
                    </a:p>
                    <a:p>
                      <a:endParaRPr lang="ru-RU" sz="2200" baseline="0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% исполн.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от уточн.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плана</a:t>
                      </a:r>
                      <a:endParaRPr lang="ru-RU" sz="2000" baseline="0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000"/>
                      </a:srgbClr>
                    </a:solidFill>
                  </a:tcPr>
                </a:tc>
              </a:tr>
              <a:tr h="1169974">
                <a:tc>
                  <a:txBody>
                    <a:bodyPr/>
                    <a:lstStyle/>
                    <a:p>
                      <a:pPr algn="ctr"/>
                      <a:endParaRPr lang="ru-RU" sz="2000" b="1" i="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0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Общий объем </a:t>
                      </a:r>
                    </a:p>
                    <a:p>
                      <a:pPr algn="ctr"/>
                      <a:r>
                        <a:rPr lang="ru-RU" sz="20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доходов</a:t>
                      </a:r>
                      <a:endParaRPr lang="ru-RU" sz="2000" b="1" i="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AA2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0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76 913,5</a:t>
                      </a:r>
                      <a:endParaRPr lang="ru-RU" sz="2000" b="1" i="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0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312 423,4</a:t>
                      </a:r>
                      <a:endParaRPr lang="ru-RU" sz="2000" b="1" i="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0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388 619,9</a:t>
                      </a:r>
                      <a:endParaRPr lang="ru-RU" sz="2000" b="1" i="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0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64 762,5</a:t>
                      </a:r>
                      <a:endParaRPr lang="ru-RU" sz="2000" b="1" i="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0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16,7</a:t>
                      </a:r>
                      <a:endParaRPr lang="ru-RU" sz="2000" b="1" i="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>
                        <a:alpha val="44000"/>
                      </a:srgbClr>
                    </a:solidFill>
                  </a:tcPr>
                </a:tc>
              </a:tr>
              <a:tr h="1087124">
                <a:tc>
                  <a:txBody>
                    <a:bodyPr/>
                    <a:lstStyle/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Общий объем расходов</a:t>
                      </a:r>
                      <a:endParaRPr lang="ru-RU" sz="2200" b="1" i="0" baseline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71 670,5</a:t>
                      </a:r>
                      <a:endParaRPr lang="ru-RU" sz="2200" b="1" i="0" baseline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313 983,4</a:t>
                      </a:r>
                      <a:endParaRPr lang="ru-RU" sz="2200" b="1" i="0" baseline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393 459,5</a:t>
                      </a:r>
                      <a:endParaRPr lang="ru-RU" sz="2200" b="1" i="0" baseline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67 872,7</a:t>
                      </a:r>
                      <a:endParaRPr lang="ru-RU" sz="2200" b="1" i="0" baseline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17,3</a:t>
                      </a:r>
                      <a:endParaRPr lang="ru-RU" sz="2200" b="1" i="0" baseline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41000"/>
                      </a:srgbClr>
                    </a:solidFill>
                  </a:tcPr>
                </a:tc>
              </a:tr>
              <a:tr h="923800"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ДЕФИЦИТ (-)</a:t>
                      </a:r>
                      <a:endParaRPr lang="ru-RU" sz="2200" b="1" i="0" baseline="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5 243,0</a:t>
                      </a:r>
                      <a:endParaRPr lang="ru-RU" sz="2200" b="1" i="0" baseline="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-1 560,0</a:t>
                      </a:r>
                      <a:endParaRPr lang="ru-RU" sz="2200" b="1" i="0" baseline="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-4 839,6</a:t>
                      </a:r>
                      <a:endParaRPr lang="ru-RU" sz="2200" b="1" i="0" baseline="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0" baseline="0" dirty="0" smtClean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-3 110,2</a:t>
                      </a:r>
                      <a:endParaRPr lang="ru-RU" sz="2200" b="1" i="0" baseline="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b="1" i="0" baseline="0" dirty="0" smtClean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2200" b="1" i="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200" b="1" i="0" baseline="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167" name="TextBox 4"/>
          <p:cNvSpPr txBox="1">
            <a:spLocks noChangeArrowheads="1"/>
          </p:cNvSpPr>
          <p:nvPr/>
        </p:nvSpPr>
        <p:spPr bwMode="auto">
          <a:xfrm>
            <a:off x="1428750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68" name="Прямоугольник 5"/>
          <p:cNvSpPr>
            <a:spLocks noChangeArrowheads="1"/>
          </p:cNvSpPr>
          <p:nvPr/>
        </p:nvSpPr>
        <p:spPr bwMode="auto">
          <a:xfrm>
            <a:off x="8086725" y="6572250"/>
            <a:ext cx="1057275" cy="285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kumimoji="1" lang="ru-RU" sz="1400" b="1" dirty="0">
                <a:latin typeface="Times New Roman" pitchFamily="18" charset="0"/>
              </a:rPr>
              <a:t>СЛАЙД </a:t>
            </a:r>
            <a:r>
              <a:rPr kumimoji="1" lang="ru-RU" sz="1400" b="1" dirty="0" smtClean="0">
                <a:latin typeface="Times New Roman" pitchFamily="18" charset="0"/>
              </a:rPr>
              <a:t>1</a:t>
            </a:r>
            <a:endParaRPr kumimoji="1" lang="ru-RU" sz="1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>
              <a:lnSpc>
                <a:spcPts val="2500"/>
              </a:lnSpc>
            </a:pP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>Структура доходов </a:t>
            </a:r>
            <a:r>
              <a:rPr kumimoji="0" lang="ru-RU" sz="2600" b="1" dirty="0" smtClean="0">
                <a:solidFill>
                  <a:srgbClr val="800000"/>
                </a:solidFill>
                <a:latin typeface="Calibri" pitchFamily="34" charset="0"/>
              </a:rPr>
              <a:t>бюджета </a:t>
            </a: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/>
            </a:r>
            <a:b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</a:br>
            <a:r>
              <a:rPr kumimoji="0" lang="ru-RU" sz="2600" b="1" dirty="0" smtClean="0">
                <a:solidFill>
                  <a:srgbClr val="800000"/>
                </a:solidFill>
                <a:latin typeface="Calibri" pitchFamily="34" charset="0"/>
              </a:rPr>
              <a:t> за 1 квартал  2017 год</a:t>
            </a:r>
            <a:endParaRPr kumimoji="0" lang="ru-RU" sz="26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29" name="Диаграмма 28"/>
          <p:cNvGraphicFramePr/>
          <p:nvPr/>
        </p:nvGraphicFramePr>
        <p:xfrm>
          <a:off x="1187624" y="1857364"/>
          <a:ext cx="3455814" cy="2360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AutoShape 29"/>
          <p:cNvSpPr>
            <a:spLocks/>
          </p:cNvSpPr>
          <p:nvPr/>
        </p:nvSpPr>
        <p:spPr bwMode="auto">
          <a:xfrm rot="17829443">
            <a:off x="2000671" y="3207603"/>
            <a:ext cx="269875" cy="2316163"/>
          </a:xfrm>
          <a:prstGeom prst="leftBrace">
            <a:avLst>
              <a:gd name="adj1" fmla="val 53395"/>
              <a:gd name="adj2" fmla="val 50213"/>
            </a:avLst>
          </a:prstGeom>
          <a:noFill/>
          <a:ln w="25400">
            <a:solidFill>
              <a:srgbClr val="0066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285720" y="1285860"/>
            <a:ext cx="2643206" cy="86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b="1" dirty="0" smtClean="0">
                <a:latin typeface="Calibri" pitchFamily="34" charset="0"/>
                <a:cs typeface="Arial" pitchFamily="34" charset="0"/>
              </a:rPr>
              <a:t>Налоговые и неналоговые доходы</a:t>
            </a:r>
            <a:endParaRPr lang="ru-RU" sz="2000" b="1" dirty="0">
              <a:latin typeface="Calibri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defRPr/>
            </a:pPr>
            <a:r>
              <a:rPr lang="ru-RU" sz="2000" b="1" u="sng" dirty="0" smtClean="0">
                <a:latin typeface="Calibri" pitchFamily="34" charset="0"/>
              </a:rPr>
              <a:t>12 825,8 тыс.руб</a:t>
            </a:r>
            <a:r>
              <a:rPr lang="ru-RU" sz="2000" b="1" u="sng" dirty="0">
                <a:latin typeface="Calibri" pitchFamily="34" charset="0"/>
              </a:rPr>
              <a:t>.</a:t>
            </a:r>
          </a:p>
        </p:txBody>
      </p:sp>
      <p:graphicFrame>
        <p:nvGraphicFramePr>
          <p:cNvPr id="34" name="Диаграмма 33"/>
          <p:cNvGraphicFramePr/>
          <p:nvPr/>
        </p:nvGraphicFramePr>
        <p:xfrm>
          <a:off x="4067944" y="0"/>
          <a:ext cx="3643338" cy="645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23" name="Text Box 33"/>
          <p:cNvSpPr txBox="1">
            <a:spLocks noChangeArrowheads="1"/>
          </p:cNvSpPr>
          <p:nvPr/>
        </p:nvSpPr>
        <p:spPr bwMode="auto">
          <a:xfrm>
            <a:off x="5143504" y="3643314"/>
            <a:ext cx="1015628" cy="637364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12,2 %</a:t>
            </a:r>
          </a:p>
          <a:p>
            <a:pPr algn="ctr" eaLnBrk="0" hangingPunct="0"/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9224" name="Text Box 33"/>
          <p:cNvSpPr txBox="1">
            <a:spLocks noChangeArrowheads="1"/>
          </p:cNvSpPr>
          <p:nvPr/>
        </p:nvSpPr>
        <p:spPr bwMode="auto">
          <a:xfrm>
            <a:off x="5220072" y="1989138"/>
            <a:ext cx="1007691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71,2 </a:t>
            </a:r>
            <a:r>
              <a:rPr kumimoji="0" lang="ru-RU" sz="2000" b="1" dirty="0">
                <a:latin typeface="Calibri" pitchFamily="34" charset="0"/>
              </a:rPr>
              <a:t>%</a:t>
            </a:r>
          </a:p>
        </p:txBody>
      </p:sp>
      <p:sp>
        <p:nvSpPr>
          <p:cNvPr id="9225" name="Text Box 33"/>
          <p:cNvSpPr txBox="1">
            <a:spLocks noChangeArrowheads="1"/>
          </p:cNvSpPr>
          <p:nvPr/>
        </p:nvSpPr>
        <p:spPr bwMode="auto">
          <a:xfrm>
            <a:off x="2916238" y="2708275"/>
            <a:ext cx="1012820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80,2</a:t>
            </a:r>
            <a:r>
              <a:rPr kumimoji="0" lang="en-US" sz="2000" b="1" dirty="0" smtClean="0">
                <a:latin typeface="Calibri" pitchFamily="34" charset="0"/>
              </a:rPr>
              <a:t> </a:t>
            </a:r>
            <a:r>
              <a:rPr kumimoji="0" lang="ru-RU" sz="2000" b="1" dirty="0">
                <a:latin typeface="Calibri" pitchFamily="34" charset="0"/>
              </a:rPr>
              <a:t>%</a:t>
            </a:r>
          </a:p>
        </p:txBody>
      </p:sp>
      <p:sp>
        <p:nvSpPr>
          <p:cNvPr id="9226" name="Text Box 33"/>
          <p:cNvSpPr txBox="1">
            <a:spLocks noChangeArrowheads="1"/>
          </p:cNvSpPr>
          <p:nvPr/>
        </p:nvSpPr>
        <p:spPr bwMode="auto">
          <a:xfrm>
            <a:off x="1500166" y="2500306"/>
            <a:ext cx="881766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B0F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19,8%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9227" name="Text Box 33"/>
          <p:cNvSpPr txBox="1">
            <a:spLocks noChangeArrowheads="1"/>
          </p:cNvSpPr>
          <p:nvPr/>
        </p:nvSpPr>
        <p:spPr bwMode="auto">
          <a:xfrm>
            <a:off x="5072066" y="4214818"/>
            <a:ext cx="1143008" cy="637364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92D05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4,9 %</a:t>
            </a:r>
          </a:p>
          <a:p>
            <a:pPr algn="ctr" eaLnBrk="0" hangingPunct="0"/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9228" name="Text Box 33"/>
          <p:cNvSpPr txBox="1">
            <a:spLocks noChangeArrowheads="1"/>
          </p:cNvSpPr>
          <p:nvPr/>
        </p:nvSpPr>
        <p:spPr bwMode="auto">
          <a:xfrm>
            <a:off x="5143504" y="4929198"/>
            <a:ext cx="928694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0,5 %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9229" name="Text Box 33"/>
          <p:cNvSpPr txBox="1">
            <a:spLocks noChangeArrowheads="1"/>
          </p:cNvSpPr>
          <p:nvPr/>
        </p:nvSpPr>
        <p:spPr bwMode="auto">
          <a:xfrm>
            <a:off x="5214943" y="5357826"/>
            <a:ext cx="928694" cy="637364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8A7A1A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3,9 %</a:t>
            </a:r>
          </a:p>
          <a:p>
            <a:pPr algn="ctr" eaLnBrk="0" hangingPunct="0"/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9230" name="Text Box 33"/>
          <p:cNvSpPr txBox="1">
            <a:spLocks noChangeArrowheads="1"/>
          </p:cNvSpPr>
          <p:nvPr/>
        </p:nvSpPr>
        <p:spPr bwMode="auto">
          <a:xfrm>
            <a:off x="5286380" y="5715016"/>
            <a:ext cx="857256" cy="637364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7,3 %</a:t>
            </a:r>
          </a:p>
          <a:p>
            <a:pPr algn="ctr" eaLnBrk="0" hangingPunct="0"/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9231" name="Text Box 5"/>
          <p:cNvSpPr>
            <a:spLocks noChangeArrowheads="1"/>
          </p:cNvSpPr>
          <p:nvPr/>
        </p:nvSpPr>
        <p:spPr bwMode="auto">
          <a:xfrm>
            <a:off x="6660232" y="1052736"/>
            <a:ext cx="1928812" cy="87542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.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 на доходы физических лиц         </a:t>
            </a:r>
            <a:r>
              <a:rPr kumimoji="0" lang="ru-RU" sz="1600" b="1" u="sng" dirty="0" smtClean="0">
                <a:latin typeface="Calibri" pitchFamily="34" charset="0"/>
              </a:rPr>
              <a:t>9 136,0 </a:t>
            </a:r>
            <a:r>
              <a:rPr kumimoji="0" lang="ru-RU" sz="1600" b="1" u="sng" dirty="0" err="1" smtClean="0">
                <a:latin typeface="Calibri" pitchFamily="34" charset="0"/>
              </a:rPr>
              <a:t>т.руб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7186" name="Text Box 5"/>
          <p:cNvSpPr>
            <a:spLocks noChangeArrowheads="1"/>
          </p:cNvSpPr>
          <p:nvPr/>
        </p:nvSpPr>
        <p:spPr bwMode="auto">
          <a:xfrm>
            <a:off x="6660232" y="1928802"/>
            <a:ext cx="1928812" cy="1088252"/>
          </a:xfrm>
          <a:prstGeom prst="roundRect">
            <a:avLst>
              <a:gd name="adj" fmla="val 16667"/>
            </a:avLst>
          </a:prstGeom>
          <a:solidFill>
            <a:srgbClr val="FAC3C2"/>
          </a:solidFill>
          <a:ln w="38100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  <a:defRPr/>
            </a:pPr>
            <a:r>
              <a:rPr kumimoji="0" lang="ru-RU" sz="1600" b="1" dirty="0" smtClean="0">
                <a:latin typeface="Calibri" pitchFamily="34" charset="0"/>
              </a:rPr>
              <a:t>Акцизы по подакцизным товарам </a:t>
            </a:r>
          </a:p>
          <a:p>
            <a:pPr algn="ctr" defTabSz="912813" fontAlgn="ctr">
              <a:lnSpc>
                <a:spcPts val="1500"/>
              </a:lnSpc>
              <a:defRPr/>
            </a:pPr>
            <a:r>
              <a:rPr lang="ru-RU" sz="1600" b="1" u="sng" dirty="0" smtClean="0"/>
              <a:t>1 565,9т.руб</a:t>
            </a:r>
            <a:endParaRPr lang="ru-RU" sz="1600" dirty="0" smtClean="0"/>
          </a:p>
          <a:p>
            <a:pPr algn="ctr" defTabSz="912813" fontAlgn="ctr">
              <a:lnSpc>
                <a:spcPts val="1500"/>
              </a:lnSpc>
              <a:defRPr/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3" name="Text Box 5"/>
          <p:cNvSpPr>
            <a:spLocks noChangeArrowheads="1"/>
          </p:cNvSpPr>
          <p:nvPr/>
        </p:nvSpPr>
        <p:spPr bwMode="auto">
          <a:xfrm>
            <a:off x="6660232" y="2928934"/>
            <a:ext cx="2000250" cy="673512"/>
          </a:xfrm>
          <a:prstGeom prst="roundRect">
            <a:avLst>
              <a:gd name="adj" fmla="val 16667"/>
            </a:avLst>
          </a:prstGeom>
          <a:solidFill>
            <a:srgbClr val="D5FDBF"/>
          </a:solidFill>
          <a:ln w="38100" algn="ctr">
            <a:solidFill>
              <a:srgbClr val="BCE292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Налоги на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совокупный доход   </a:t>
            </a:r>
            <a:r>
              <a:rPr kumimoji="0" lang="ru-RU" sz="1600" b="1" u="sng" dirty="0" smtClean="0">
                <a:latin typeface="Calibri" pitchFamily="34" charset="0"/>
              </a:rPr>
              <a:t>631,8 т.руб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4" name="Text Box 5"/>
          <p:cNvSpPr>
            <a:spLocks noChangeArrowheads="1"/>
          </p:cNvSpPr>
          <p:nvPr/>
        </p:nvSpPr>
        <p:spPr bwMode="auto">
          <a:xfrm>
            <a:off x="6660232" y="3643315"/>
            <a:ext cx="2000250" cy="1301077"/>
          </a:xfrm>
          <a:prstGeom prst="roundRect">
            <a:avLst>
              <a:gd name="adj" fmla="val 16667"/>
            </a:avLst>
          </a:prstGeom>
          <a:solidFill>
            <a:srgbClr val="CCADF9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Доходы от продажи материальных и  нематериальных активов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69,4 т.руб.</a:t>
            </a:r>
            <a:endParaRPr kumimoji="0" lang="ru-RU" sz="1600" u="sng" dirty="0" smtClean="0">
              <a:latin typeface="Calibri" pitchFamily="34" charset="0"/>
            </a:endParaRPr>
          </a:p>
          <a:p>
            <a:pPr algn="ctr" defTabSz="912813" fontAlgn="ctr">
              <a:lnSpc>
                <a:spcPts val="1500"/>
              </a:lnSpc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5" name="Text Box 5"/>
          <p:cNvSpPr>
            <a:spLocks noChangeArrowheads="1"/>
          </p:cNvSpPr>
          <p:nvPr/>
        </p:nvSpPr>
        <p:spPr bwMode="auto">
          <a:xfrm>
            <a:off x="6643702" y="5786454"/>
            <a:ext cx="2000250" cy="875428"/>
          </a:xfrm>
          <a:prstGeom prst="roundRect">
            <a:avLst>
              <a:gd name="adj" fmla="val 16667"/>
            </a:avLst>
          </a:prstGeom>
          <a:solidFill>
            <a:srgbClr val="D14D37"/>
          </a:solidFill>
          <a:ln w="38100" algn="ctr">
            <a:solidFill>
              <a:srgbClr val="BB6C4D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Другие налоговые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и неналоговые доходы </a:t>
            </a:r>
            <a:r>
              <a:rPr kumimoji="0" lang="ru-RU" sz="1600" b="1" dirty="0" smtClean="0">
                <a:latin typeface="Calibri" pitchFamily="34" charset="0"/>
              </a:rPr>
              <a:t>                       </a:t>
            </a:r>
            <a:r>
              <a:rPr kumimoji="0" lang="ru-RU" sz="1600" b="1" u="sng" dirty="0" smtClean="0">
                <a:latin typeface="Calibri" pitchFamily="34" charset="0"/>
              </a:rPr>
              <a:t>928,8 т.руб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6" name="Text Box 5"/>
          <p:cNvSpPr>
            <a:spLocks noChangeArrowheads="1"/>
          </p:cNvSpPr>
          <p:nvPr/>
        </p:nvSpPr>
        <p:spPr bwMode="auto">
          <a:xfrm>
            <a:off x="6660232" y="4714884"/>
            <a:ext cx="1983734" cy="1088252"/>
          </a:xfrm>
          <a:prstGeom prst="roundRect">
            <a:avLst>
              <a:gd name="adj" fmla="val 16667"/>
            </a:avLst>
          </a:prstGeom>
          <a:solidFill>
            <a:srgbClr val="DAC33A"/>
          </a:solidFill>
          <a:ln w="38100" algn="ctr">
            <a:solidFill>
              <a:srgbClr val="DAC33A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Доходы от исп.имущества, наход. в муниц. собст-сти        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493,9 т.руб.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179512" y="4581128"/>
            <a:ext cx="3600400" cy="17281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66"/>
                </a:solidFill>
                <a:latin typeface="Calibri" pitchFamily="34" charset="0"/>
              </a:rPr>
              <a:t>Всего доходов</a:t>
            </a:r>
          </a:p>
          <a:p>
            <a:pPr algn="ctr">
              <a:defRPr/>
            </a:pPr>
            <a:r>
              <a:rPr lang="ru-RU" sz="2000" b="1" u="sng" dirty="0" smtClean="0">
                <a:solidFill>
                  <a:srgbClr val="006666"/>
                </a:solidFill>
                <a:latin typeface="Calibri" pitchFamily="34" charset="0"/>
              </a:rPr>
              <a:t>64 762,5 тыс.руб</a:t>
            </a:r>
            <a:r>
              <a:rPr lang="ru-RU" sz="2000" b="1" u="sng" dirty="0">
                <a:solidFill>
                  <a:srgbClr val="006666"/>
                </a:solidFill>
                <a:latin typeface="Calibri" pitchFamily="34" charset="0"/>
              </a:rPr>
              <a:t>.</a:t>
            </a:r>
          </a:p>
          <a:p>
            <a:pPr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9238" name="Прямая соединительная линия 35"/>
          <p:cNvCxnSpPr>
            <a:cxnSpLocks noChangeShapeType="1"/>
          </p:cNvCxnSpPr>
          <p:nvPr/>
        </p:nvCxnSpPr>
        <p:spPr bwMode="auto">
          <a:xfrm rot="10800000" flipV="1">
            <a:off x="2500298" y="1268412"/>
            <a:ext cx="2503502" cy="946142"/>
          </a:xfrm>
          <a:prstGeom prst="line">
            <a:avLst/>
          </a:prstGeom>
          <a:noFill/>
          <a:ln w="9525" algn="ctr">
            <a:solidFill>
              <a:srgbClr val="0070C0"/>
            </a:solidFill>
            <a:prstDash val="dash"/>
            <a:round/>
            <a:headEnd/>
            <a:tailEnd/>
          </a:ln>
        </p:spPr>
      </p:cxnSp>
      <p:cxnSp>
        <p:nvCxnSpPr>
          <p:cNvPr id="9239" name="Прямая соединительная линия 37"/>
          <p:cNvCxnSpPr>
            <a:cxnSpLocks noChangeShapeType="1"/>
          </p:cNvCxnSpPr>
          <p:nvPr/>
        </p:nvCxnSpPr>
        <p:spPr bwMode="auto">
          <a:xfrm>
            <a:off x="2000232" y="3571876"/>
            <a:ext cx="3076593" cy="2736849"/>
          </a:xfrm>
          <a:prstGeom prst="line">
            <a:avLst/>
          </a:prstGeom>
          <a:noFill/>
          <a:ln w="9525" algn="ctr">
            <a:solidFill>
              <a:srgbClr val="0070C0"/>
            </a:solidFill>
            <a:prstDash val="dash"/>
            <a:round/>
            <a:headEnd/>
            <a:tailEnd/>
          </a:ln>
        </p:spPr>
      </p:cxnSp>
      <p:sp>
        <p:nvSpPr>
          <p:cNvPr id="9240" name="Rectangle 16"/>
          <p:cNvSpPr>
            <a:spLocks noChangeArrowheads="1"/>
          </p:cNvSpPr>
          <p:nvPr/>
        </p:nvSpPr>
        <p:spPr bwMode="auto">
          <a:xfrm>
            <a:off x="2555776" y="3789040"/>
            <a:ext cx="2786063" cy="8640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lnSpc>
                <a:spcPts val="2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</a:rPr>
              <a:t>Безвозмездные поступления                      </a:t>
            </a:r>
            <a:r>
              <a:rPr lang="ru-RU" sz="2000" b="1" u="sng" dirty="0" smtClean="0">
                <a:solidFill>
                  <a:srgbClr val="C00000"/>
                </a:solidFill>
                <a:latin typeface="Calibri" pitchFamily="34" charset="0"/>
              </a:rPr>
              <a:t>51 936,7 тыс.руб</a:t>
            </a:r>
            <a:r>
              <a:rPr lang="ru-RU" sz="2000" b="1" u="sng" dirty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241" name="Стрелка вправо 41"/>
          <p:cNvSpPr>
            <a:spLocks noChangeArrowheads="1"/>
          </p:cNvSpPr>
          <p:nvPr/>
        </p:nvSpPr>
        <p:spPr bwMode="auto">
          <a:xfrm rot="-2075202">
            <a:off x="6136009" y="1389485"/>
            <a:ext cx="783231" cy="334613"/>
          </a:xfrm>
          <a:prstGeom prst="rightArrow">
            <a:avLst>
              <a:gd name="adj1" fmla="val 50000"/>
              <a:gd name="adj2" fmla="val 49913"/>
            </a:avLst>
          </a:prstGeom>
          <a:solidFill>
            <a:srgbClr val="CCEC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7196" name="Стрелка вправо 42"/>
          <p:cNvSpPr>
            <a:spLocks noChangeArrowheads="1"/>
          </p:cNvSpPr>
          <p:nvPr/>
        </p:nvSpPr>
        <p:spPr bwMode="auto">
          <a:xfrm rot="18706557">
            <a:off x="5759521" y="3064014"/>
            <a:ext cx="1378911" cy="33257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7199" name="Стрелка вправо 49"/>
          <p:cNvSpPr>
            <a:spLocks noChangeArrowheads="1"/>
          </p:cNvSpPr>
          <p:nvPr/>
        </p:nvSpPr>
        <p:spPr bwMode="auto">
          <a:xfrm rot="21035884" flipV="1">
            <a:off x="6014520" y="5430267"/>
            <a:ext cx="906869" cy="24303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AC33A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9244" name="Стрелка вправо 50"/>
          <p:cNvSpPr>
            <a:spLocks noChangeArrowheads="1"/>
          </p:cNvSpPr>
          <p:nvPr/>
        </p:nvSpPr>
        <p:spPr bwMode="auto">
          <a:xfrm>
            <a:off x="6000760" y="6072206"/>
            <a:ext cx="889735" cy="266599"/>
          </a:xfrm>
          <a:prstGeom prst="rightArrow">
            <a:avLst>
              <a:gd name="adj1" fmla="val 50000"/>
              <a:gd name="adj2" fmla="val 49925"/>
            </a:avLst>
          </a:prstGeom>
          <a:solidFill>
            <a:srgbClr val="D14D37"/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9245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1800" b="1" i="1" kern="10" spc="18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3300"/>
              </a:solidFill>
              <a:latin typeface="Monotype Corsiva"/>
            </a:endParaRPr>
          </a:p>
        </p:txBody>
      </p:sp>
      <p:sp>
        <p:nvSpPr>
          <p:cNvPr id="9247" name="Rectangle 27"/>
          <p:cNvSpPr>
            <a:spLocks noChangeArrowheads="1"/>
          </p:cNvSpPr>
          <p:nvPr/>
        </p:nvSpPr>
        <p:spPr bwMode="auto">
          <a:xfrm>
            <a:off x="0" y="54878"/>
            <a:ext cx="1116013" cy="1880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00" tIns="10800" rIns="18000" bIns="10800" anchor="b">
            <a:spAutoFit/>
          </a:bodyPr>
          <a:lstStyle/>
          <a:p>
            <a:pPr algn="ctr">
              <a:lnSpc>
                <a:spcPct val="90000"/>
              </a:lnSpc>
            </a:pPr>
            <a:endParaRPr kumimoji="0" lang="ru-RU" sz="1200" b="1" i="1" u="sng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8" name="Стрелка вправо 49"/>
          <p:cNvSpPr>
            <a:spLocks noChangeArrowheads="1"/>
          </p:cNvSpPr>
          <p:nvPr/>
        </p:nvSpPr>
        <p:spPr bwMode="auto">
          <a:xfrm rot="18682999" flipV="1">
            <a:off x="5738816" y="3779200"/>
            <a:ext cx="1417627" cy="322944"/>
          </a:xfrm>
          <a:prstGeom prst="rightArrow">
            <a:avLst>
              <a:gd name="adj1" fmla="val 50000"/>
              <a:gd name="adj2" fmla="val 63192"/>
            </a:avLst>
          </a:prstGeom>
          <a:solidFill>
            <a:srgbClr val="CCFFCC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49" name="Стрелка вправо 49"/>
          <p:cNvSpPr>
            <a:spLocks noChangeArrowheads="1"/>
          </p:cNvSpPr>
          <p:nvPr/>
        </p:nvSpPr>
        <p:spPr bwMode="auto">
          <a:xfrm rot="19773773" flipV="1">
            <a:off x="5915492" y="4689107"/>
            <a:ext cx="1092355" cy="242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C8FDD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8001024" y="0"/>
            <a:ext cx="1057276" cy="2857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СЛАЙД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-2362200" y="1143000"/>
          <a:ext cx="10274300" cy="5499100"/>
        </p:xfrm>
        <a:graphic>
          <a:graphicData uri="http://schemas.openxmlformats.org/presentationml/2006/ole">
            <p:oleObj spid="_x0000_s25602" name="Worksheet" r:id="rId3" imgW="4876800" imgH="2609901" progId="Excel.Sheet.8">
              <p:embed/>
            </p:oleObj>
          </a:graphicData>
        </a:graphic>
      </p:graphicFrame>
      <p:sp>
        <p:nvSpPr>
          <p:cNvPr id="3079" name="Rectangle 15"/>
          <p:cNvSpPr>
            <a:spLocks noChangeArrowheads="1"/>
          </p:cNvSpPr>
          <p:nvPr/>
        </p:nvSpPr>
        <p:spPr bwMode="auto">
          <a:xfrm>
            <a:off x="4214810" y="6215082"/>
            <a:ext cx="714380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0,2%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080" name="Rectangle 16"/>
          <p:cNvSpPr>
            <a:spLocks noChangeArrowheads="1"/>
          </p:cNvSpPr>
          <p:nvPr/>
        </p:nvSpPr>
        <p:spPr bwMode="auto">
          <a:xfrm>
            <a:off x="3643306" y="4929198"/>
            <a:ext cx="647700" cy="287338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64,3%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081" name="Rectangle 17"/>
          <p:cNvSpPr>
            <a:spLocks noChangeArrowheads="1"/>
          </p:cNvSpPr>
          <p:nvPr/>
        </p:nvSpPr>
        <p:spPr bwMode="auto">
          <a:xfrm>
            <a:off x="3643306" y="3500438"/>
            <a:ext cx="647700" cy="287338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2,2%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083" name="Rectangle 19"/>
          <p:cNvSpPr>
            <a:spLocks noChangeArrowheads="1"/>
          </p:cNvSpPr>
          <p:nvPr/>
        </p:nvSpPr>
        <p:spPr bwMode="auto">
          <a:xfrm>
            <a:off x="3643306" y="2714620"/>
            <a:ext cx="647700" cy="287338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33,3%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085" name="Rectangle 22"/>
          <p:cNvSpPr>
            <a:spLocks noChangeArrowheads="1"/>
          </p:cNvSpPr>
          <p:nvPr/>
        </p:nvSpPr>
        <p:spPr bwMode="auto">
          <a:xfrm>
            <a:off x="5143504" y="2071678"/>
            <a:ext cx="3247200" cy="128514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700"/>
              </a:lnSpc>
            </a:pPr>
            <a:r>
              <a:rPr lang="ru-RU" sz="1600" b="1" dirty="0">
                <a:solidFill>
                  <a:schemeClr val="accent2"/>
                </a:solidFill>
                <a:latin typeface="Calibri" pitchFamily="34" charset="0"/>
              </a:rPr>
              <a:t>Дотации на выравнивание бюджетной обеспеченности муниципальных </a:t>
            </a:r>
            <a:r>
              <a:rPr lang="ru-RU" sz="1600" b="1" dirty="0" smtClean="0">
                <a:solidFill>
                  <a:schemeClr val="accent2"/>
                </a:solidFill>
                <a:latin typeface="Calibri" pitchFamily="34" charset="0"/>
              </a:rPr>
              <a:t>образований, </a:t>
            </a:r>
            <a:r>
              <a:rPr lang="ru-RU" sz="1600" b="1" dirty="0">
                <a:solidFill>
                  <a:schemeClr val="accent2"/>
                </a:solidFill>
                <a:latin typeface="Calibri" pitchFamily="34" charset="0"/>
              </a:rPr>
              <a:t>обеспечение сбалансированности местных </a:t>
            </a:r>
            <a:r>
              <a:rPr lang="ru-RU" sz="1600" b="1" dirty="0" smtClean="0">
                <a:solidFill>
                  <a:schemeClr val="accent2"/>
                </a:solidFill>
                <a:latin typeface="Calibri" pitchFamily="34" charset="0"/>
              </a:rPr>
              <a:t>бюджетов и прочие дотации</a:t>
            </a:r>
            <a:endParaRPr lang="ru-RU" sz="16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086" name="Rectangle 23"/>
          <p:cNvSpPr>
            <a:spLocks noChangeArrowheads="1"/>
          </p:cNvSpPr>
          <p:nvPr/>
        </p:nvSpPr>
        <p:spPr bwMode="auto">
          <a:xfrm>
            <a:off x="5143504" y="3429000"/>
            <a:ext cx="3246928" cy="935037"/>
          </a:xfrm>
          <a:prstGeom prst="rect">
            <a:avLst/>
          </a:prstGeom>
          <a:solidFill>
            <a:srgbClr val="43CE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700"/>
              </a:lnSpc>
            </a:pPr>
            <a:r>
              <a:rPr lang="ru-RU" sz="1600" b="1" dirty="0">
                <a:solidFill>
                  <a:schemeClr val="accent2"/>
                </a:solidFill>
                <a:latin typeface="Calibri" pitchFamily="34" charset="0"/>
              </a:rPr>
              <a:t>Субсидии на софинансирование социально-значимых расходов местных бюджетов</a:t>
            </a:r>
          </a:p>
        </p:txBody>
      </p:sp>
      <p:sp>
        <p:nvSpPr>
          <p:cNvPr id="3087" name="Rectangle 24"/>
          <p:cNvSpPr>
            <a:spLocks noChangeArrowheads="1"/>
          </p:cNvSpPr>
          <p:nvPr/>
        </p:nvSpPr>
        <p:spPr bwMode="auto">
          <a:xfrm>
            <a:off x="5143504" y="4429132"/>
            <a:ext cx="3240088" cy="9350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700"/>
              </a:lnSpc>
            </a:pPr>
            <a:r>
              <a:rPr lang="ru-RU" sz="1600" b="1" dirty="0">
                <a:solidFill>
                  <a:schemeClr val="accent2"/>
                </a:solidFill>
                <a:latin typeface="Calibri" pitchFamily="34" charset="0"/>
              </a:rPr>
              <a:t>Субвенции на реализацию переданных отдельных государственных полномочий</a:t>
            </a:r>
          </a:p>
        </p:txBody>
      </p:sp>
      <p:sp>
        <p:nvSpPr>
          <p:cNvPr id="3088" name="Rectangle 25"/>
          <p:cNvSpPr>
            <a:spLocks noChangeArrowheads="1"/>
          </p:cNvSpPr>
          <p:nvPr/>
        </p:nvSpPr>
        <p:spPr bwMode="auto">
          <a:xfrm>
            <a:off x="5143504" y="5429264"/>
            <a:ext cx="3240088" cy="79216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700"/>
              </a:lnSpc>
            </a:pPr>
            <a:r>
              <a:rPr lang="ru-RU" sz="1600" b="1" dirty="0">
                <a:solidFill>
                  <a:schemeClr val="accent2"/>
                </a:solidFill>
                <a:latin typeface="Calibri" pitchFamily="34" charset="0"/>
              </a:rPr>
              <a:t>Иные межбюджетные трансферты</a:t>
            </a:r>
          </a:p>
        </p:txBody>
      </p:sp>
      <p:sp>
        <p:nvSpPr>
          <p:cNvPr id="3089" name="Rectangle 31"/>
          <p:cNvSpPr>
            <a:spLocks noChangeArrowheads="1"/>
          </p:cNvSpPr>
          <p:nvPr/>
        </p:nvSpPr>
        <p:spPr bwMode="auto">
          <a:xfrm>
            <a:off x="142844" y="428604"/>
            <a:ext cx="8643998" cy="623909"/>
          </a:xfrm>
          <a:prstGeom prst="rect">
            <a:avLst/>
          </a:prstGeom>
          <a:noFill/>
          <a:ln w="22225" cmpd="dbl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lnSpc>
                <a:spcPts val="2500"/>
              </a:lnSpc>
            </a:pPr>
            <a:r>
              <a:rPr kumimoji="0" lang="ru-RU" sz="2400" b="1" dirty="0" smtClean="0">
                <a:solidFill>
                  <a:srgbClr val="800000"/>
                </a:solidFill>
                <a:latin typeface="Calibri" pitchFamily="34" charset="0"/>
              </a:rPr>
              <a:t>Безвозмездные поступления бюджету района от других бюджетов бюджетной системы РФ за 1 кв. </a:t>
            </a:r>
            <a:r>
              <a:rPr kumimoji="0" lang="ru-RU" sz="2400" b="1" smtClean="0">
                <a:solidFill>
                  <a:srgbClr val="800000"/>
                </a:solidFill>
                <a:latin typeface="Calibri" pitchFamily="34" charset="0"/>
              </a:rPr>
              <a:t>2016 и 2017 </a:t>
            </a:r>
            <a:r>
              <a:rPr kumimoji="0" lang="ru-RU" sz="2400" b="1" dirty="0">
                <a:solidFill>
                  <a:srgbClr val="800000"/>
                </a:solidFill>
                <a:latin typeface="Calibri" pitchFamily="34" charset="0"/>
              </a:rPr>
              <a:t>гг</a:t>
            </a:r>
            <a:r>
              <a:rPr kumimoji="0" lang="ru-RU" sz="2400" b="1" dirty="0" smtClean="0">
                <a:solidFill>
                  <a:srgbClr val="800000"/>
                </a:solidFill>
                <a:latin typeface="Calibri" pitchFamily="34" charset="0"/>
              </a:rPr>
              <a:t>.(т.руб.)</a:t>
            </a:r>
            <a:endParaRPr kumimoji="0" lang="ru-RU" sz="24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3090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1800" b="1" i="1" kern="10" spc="18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3300"/>
              </a:solidFill>
              <a:latin typeface="Monotype Corsiva"/>
            </a:endParaRPr>
          </a:p>
        </p:txBody>
      </p:sp>
      <p:sp>
        <p:nvSpPr>
          <p:cNvPr id="3092" name="Rectangle 39"/>
          <p:cNvSpPr>
            <a:spLocks noChangeArrowheads="1"/>
          </p:cNvSpPr>
          <p:nvPr/>
        </p:nvSpPr>
        <p:spPr bwMode="auto">
          <a:xfrm>
            <a:off x="0" y="54878"/>
            <a:ext cx="1116013" cy="1880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00" tIns="10800" rIns="18000" bIns="10800" anchor="b">
            <a:spAutoFit/>
          </a:bodyPr>
          <a:lstStyle/>
          <a:p>
            <a:pPr algn="ctr">
              <a:lnSpc>
                <a:spcPct val="90000"/>
              </a:lnSpc>
            </a:pPr>
            <a:endParaRPr kumimoji="0" lang="ru-RU" sz="1200" b="1" i="1" u="sng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093" name="Rectangle 7"/>
          <p:cNvSpPr>
            <a:spLocks noChangeArrowheads="1"/>
          </p:cNvSpPr>
          <p:nvPr/>
        </p:nvSpPr>
        <p:spPr bwMode="auto">
          <a:xfrm>
            <a:off x="428596" y="1214422"/>
            <a:ext cx="1857388" cy="4129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kumimoji="0" lang="ru-RU" sz="2200" b="1" u="sng" dirty="0" smtClean="0">
                <a:solidFill>
                  <a:schemeClr val="hlink"/>
                </a:solidFill>
                <a:latin typeface="Calibri" pitchFamily="34" charset="0"/>
              </a:rPr>
              <a:t> 1 кв. 2016 г</a:t>
            </a:r>
            <a:endParaRPr kumimoji="0" lang="ru-RU" sz="2200" b="1" u="sng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3094" name="Rectangle 7"/>
          <p:cNvSpPr>
            <a:spLocks noChangeArrowheads="1"/>
          </p:cNvSpPr>
          <p:nvPr/>
        </p:nvSpPr>
        <p:spPr bwMode="auto">
          <a:xfrm>
            <a:off x="3000364" y="1142984"/>
            <a:ext cx="17859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kumimoji="0" lang="ru-RU" sz="2200" b="1" u="sng" dirty="0" smtClean="0">
                <a:solidFill>
                  <a:schemeClr val="hlink"/>
                </a:solidFill>
                <a:latin typeface="Calibri" pitchFamily="34" charset="0"/>
              </a:rPr>
              <a:t> 1 кв. 2017 г</a:t>
            </a:r>
            <a:endParaRPr kumimoji="0" lang="ru-RU" sz="2200" b="1" u="sng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3095" name="Rectangle 20"/>
          <p:cNvSpPr>
            <a:spLocks noChangeArrowheads="1"/>
          </p:cNvSpPr>
          <p:nvPr/>
        </p:nvSpPr>
        <p:spPr bwMode="auto">
          <a:xfrm>
            <a:off x="2857489" y="1571613"/>
            <a:ext cx="2357454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700"/>
              </a:lnSpc>
            </a:pPr>
            <a:r>
              <a:rPr lang="ru-RU" sz="2400" b="1" u="sng" dirty="0" smtClean="0">
                <a:latin typeface="Calibri" pitchFamily="34" charset="0"/>
              </a:rPr>
              <a:t>55 681,6 т.р.</a:t>
            </a:r>
            <a:endParaRPr lang="ru-RU" sz="2400" b="1" u="sng" dirty="0">
              <a:latin typeface="Calibri" pitchFamily="34" charset="0"/>
            </a:endParaRPr>
          </a:p>
        </p:txBody>
      </p:sp>
      <p:sp>
        <p:nvSpPr>
          <p:cNvPr id="3097" name="Rectangle 19"/>
          <p:cNvSpPr>
            <a:spLocks noChangeArrowheads="1"/>
          </p:cNvSpPr>
          <p:nvPr/>
        </p:nvSpPr>
        <p:spPr bwMode="auto">
          <a:xfrm>
            <a:off x="1214414" y="2428868"/>
            <a:ext cx="571504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26,2%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098" name="Rectangle 17"/>
          <p:cNvSpPr>
            <a:spLocks noChangeArrowheads="1"/>
          </p:cNvSpPr>
          <p:nvPr/>
        </p:nvSpPr>
        <p:spPr bwMode="auto">
          <a:xfrm>
            <a:off x="1285852" y="3357562"/>
            <a:ext cx="647700" cy="287338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14,6%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099" name="Rectangle 16"/>
          <p:cNvSpPr>
            <a:spLocks noChangeArrowheads="1"/>
          </p:cNvSpPr>
          <p:nvPr/>
        </p:nvSpPr>
        <p:spPr bwMode="auto">
          <a:xfrm>
            <a:off x="1214414" y="5000636"/>
            <a:ext cx="647700" cy="287337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59,1%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100" name="Rectangle 15"/>
          <p:cNvSpPr>
            <a:spLocks noChangeArrowheads="1"/>
          </p:cNvSpPr>
          <p:nvPr/>
        </p:nvSpPr>
        <p:spPr bwMode="auto">
          <a:xfrm>
            <a:off x="1714480" y="6215082"/>
            <a:ext cx="576262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0,1%</a:t>
            </a:r>
            <a:endParaRPr lang="ru-RU" sz="2000" b="1" dirty="0">
              <a:latin typeface="Calibri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rot="10800000" flipV="1">
            <a:off x="4143372" y="2428868"/>
            <a:ext cx="1000132" cy="71438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4286248" y="5715016"/>
            <a:ext cx="865190" cy="428628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 flipV="1">
            <a:off x="4357686" y="4786322"/>
            <a:ext cx="793428" cy="346360"/>
          </a:xfrm>
          <a:prstGeom prst="straightConnector1">
            <a:avLst/>
          </a:prstGeom>
          <a:ln w="28575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4286248" y="3857628"/>
            <a:ext cx="857256" cy="513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357158" y="1643050"/>
            <a:ext cx="2143140" cy="357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700"/>
              </a:lnSpc>
            </a:pPr>
            <a:r>
              <a:rPr lang="ru-RU" sz="2400" b="1" u="sng" dirty="0" smtClean="0">
                <a:latin typeface="Calibri" pitchFamily="34" charset="0"/>
              </a:rPr>
              <a:t>64 344,0т.р</a:t>
            </a:r>
            <a:r>
              <a:rPr lang="ru-RU" sz="2400" b="1" dirty="0" smtClean="0">
                <a:latin typeface="Calibri" pitchFamily="34" charset="0"/>
              </a:rPr>
              <a:t>.   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928662" y="2000240"/>
            <a:ext cx="1071570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16 895,0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0" y="3357562"/>
            <a:ext cx="1000132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9 396,4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1000100" y="4643446"/>
            <a:ext cx="1071570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38 011,6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571472" y="6215082"/>
            <a:ext cx="1000132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41,0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3071802" y="6215082"/>
            <a:ext cx="1000132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112,8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3428992" y="4572008"/>
            <a:ext cx="1000132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35 807,3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2428860" y="3714752"/>
            <a:ext cx="928694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1 211,5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3428992" y="2357430"/>
            <a:ext cx="1071570" cy="28575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18 550,0,0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8001024" y="0"/>
            <a:ext cx="1057276" cy="2857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СЛАЙД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000100" y="1285860"/>
          <a:ext cx="7715305" cy="4071966"/>
        </p:xfrm>
        <a:graphic>
          <a:graphicData uri="http://schemas.openxmlformats.org/presentationml/2006/ole">
            <p:oleObj spid="_x0000_s30722" name="Worksheet" r:id="rId3" imgW="6381835" imgH="1971582" progId="Excel.Sheet.8">
              <p:embed/>
            </p:oleObj>
          </a:graphicData>
        </a:graphic>
      </p:graphicFrame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714613" y="1214423"/>
            <a:ext cx="2571768" cy="107157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СОЦИАЛЬНОЙ НАПРАВЛЕННОСТИ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5857884" y="5000636"/>
            <a:ext cx="2714644" cy="1285884"/>
          </a:xfrm>
          <a:prstGeom prst="rect">
            <a:avLst/>
          </a:prstGeom>
          <a:gradFill rotWithShape="1">
            <a:gsLst>
              <a:gs pos="0">
                <a:srgbClr val="7030A0"/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25400">
            <a:solidFill>
              <a:srgbClr val="7030A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ОБЩЕГОСУДАРСТВЕННЫЕ ВОПРОСЫ</a:t>
            </a:r>
            <a:endParaRPr lang="ru-RU" sz="2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786050" y="5000636"/>
            <a:ext cx="2808287" cy="12954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50000">
                <a:srgbClr val="FFFFFF"/>
              </a:gs>
              <a:gs pos="100000">
                <a:srgbClr val="00B050"/>
              </a:gs>
            </a:gsLst>
            <a:lin ang="5400000" scaled="1"/>
          </a:gradFill>
          <a:ln w="25400">
            <a:solidFill>
              <a:srgbClr val="00666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НА ПОДДЕРЖКУ ОТДЕЛЬНЫХ ОТРАСЛЕЙ ЭКОНОМИКИ</a:t>
            </a:r>
          </a:p>
        </p:txBody>
      </p:sp>
      <p:sp>
        <p:nvSpPr>
          <p:cNvPr id="2055" name="AutoShape 9"/>
          <p:cNvSpPr>
            <a:spLocks/>
          </p:cNvSpPr>
          <p:nvPr/>
        </p:nvSpPr>
        <p:spPr bwMode="auto">
          <a:xfrm>
            <a:off x="2339975" y="1196975"/>
            <a:ext cx="287338" cy="5400675"/>
          </a:xfrm>
          <a:prstGeom prst="leftBrace">
            <a:avLst>
              <a:gd name="adj1" fmla="val 15663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23850" y="1268413"/>
            <a:ext cx="20161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spcAft>
                <a:spcPts val="1800"/>
              </a:spcAft>
            </a:pPr>
            <a:r>
              <a:rPr lang="ru-RU" sz="2800" b="1" dirty="0">
                <a:latin typeface="Calibri" pitchFamily="34" charset="0"/>
              </a:rPr>
              <a:t>ВСЕГО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РАСХОДОВ</a:t>
            </a:r>
          </a:p>
          <a:p>
            <a:pPr algn="ctr">
              <a:lnSpc>
                <a:spcPts val="2500"/>
              </a:lnSpc>
            </a:pPr>
            <a:r>
              <a:rPr lang="ru-RU" sz="3600" b="1" dirty="0" smtClean="0">
                <a:latin typeface="Calibri" pitchFamily="34" charset="0"/>
              </a:rPr>
              <a:t>67 872,7</a:t>
            </a:r>
            <a:endParaRPr lang="ru-RU" sz="36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 smtClean="0">
                <a:latin typeface="Calibri" pitchFamily="34" charset="0"/>
              </a:rPr>
              <a:t>тыс.руб</a:t>
            </a:r>
            <a:r>
              <a:rPr lang="ru-RU" sz="2800" b="1" dirty="0">
                <a:latin typeface="Calibri" pitchFamily="34" charset="0"/>
              </a:rPr>
              <a:t>.</a:t>
            </a:r>
          </a:p>
          <a:p>
            <a:pPr algn="ctr">
              <a:lnSpc>
                <a:spcPts val="2500"/>
              </a:lnSpc>
              <a:spcBef>
                <a:spcPts val="1200"/>
              </a:spcBef>
            </a:pPr>
            <a:r>
              <a:rPr lang="ru-RU" sz="2400" b="1" dirty="0" smtClean="0">
                <a:latin typeface="Calibri" pitchFamily="34" charset="0"/>
              </a:rPr>
              <a:t>(к уровню расходов</a:t>
            </a:r>
            <a:endParaRPr lang="ru-RU" sz="28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ru-RU" sz="2400" b="1" dirty="0" smtClean="0">
                <a:latin typeface="Calibri" pitchFamily="34" charset="0"/>
              </a:rPr>
              <a:t>   1 кв. 2016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</a:rPr>
              <a:t>г 94,7</a:t>
            </a:r>
            <a:r>
              <a:rPr lang="ru-RU" sz="2800" b="1" dirty="0" smtClean="0">
                <a:latin typeface="Calibri" pitchFamily="34" charset="0"/>
              </a:rPr>
              <a:t>%</a:t>
            </a:r>
            <a:r>
              <a:rPr lang="ru-RU" sz="2400" b="1" dirty="0" smtClean="0">
                <a:latin typeface="Calibri" pitchFamily="34" charset="0"/>
              </a:rPr>
              <a:t> </a:t>
            </a:r>
          </a:p>
          <a:p>
            <a:pPr algn="ctr">
              <a:lnSpc>
                <a:spcPts val="2500"/>
              </a:lnSpc>
            </a:pPr>
            <a:r>
              <a:rPr lang="ru-RU" sz="2400" b="1" dirty="0" smtClean="0">
                <a:latin typeface="Calibri" pitchFamily="34" charset="0"/>
              </a:rPr>
              <a:t>71 670,5 т.р.)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3357554" y="2357430"/>
            <a:ext cx="865187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Calibri" pitchFamily="34" charset="0"/>
              </a:rPr>
              <a:t>81,5%</a:t>
            </a:r>
            <a:endParaRPr lang="ru-RU" sz="2400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1036" name="AutoShape 15"/>
          <p:cNvSpPr>
            <a:spLocks noChangeArrowheads="1"/>
          </p:cNvSpPr>
          <p:nvPr/>
        </p:nvSpPr>
        <p:spPr bwMode="auto">
          <a:xfrm>
            <a:off x="7786710" y="2786058"/>
            <a:ext cx="785819" cy="360362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8575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13,6%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179388" y="333375"/>
            <a:ext cx="8640762" cy="809609"/>
          </a:xfrm>
          <a:prstGeom prst="rect">
            <a:avLst/>
          </a:prstGeom>
          <a:noFill/>
          <a:ln w="22225" cmpd="dbl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lnSpc>
                <a:spcPts val="2500"/>
              </a:lnSpc>
            </a:pP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Структура расходов </a:t>
            </a:r>
            <a:r>
              <a:rPr kumimoji="0" lang="ru-RU" sz="2800" b="1" dirty="0" smtClean="0">
                <a:solidFill>
                  <a:srgbClr val="800000"/>
                </a:solidFill>
                <a:latin typeface="Calibri" pitchFamily="34" charset="0"/>
              </a:rPr>
              <a:t> бюджета МО «Красногорский район» за 1 квартал 2017 года</a:t>
            </a:r>
            <a:endParaRPr kumimoji="0" lang="ru-RU" sz="28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2061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1800" b="1" i="1" kern="10" spc="18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3300"/>
              </a:solidFill>
              <a:latin typeface="Monotype Corsiva"/>
            </a:endParaRPr>
          </a:p>
        </p:txBody>
      </p:sp>
      <p:sp>
        <p:nvSpPr>
          <p:cNvPr id="2063" name="Rectangle 19"/>
          <p:cNvSpPr>
            <a:spLocks noChangeArrowheads="1"/>
          </p:cNvSpPr>
          <p:nvPr/>
        </p:nvSpPr>
        <p:spPr bwMode="auto">
          <a:xfrm>
            <a:off x="-252536" y="54878"/>
            <a:ext cx="1116013" cy="1880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00" tIns="10800" rIns="18000" bIns="10800" anchor="b">
            <a:spAutoFit/>
          </a:bodyPr>
          <a:lstStyle/>
          <a:p>
            <a:pPr algn="ctr">
              <a:lnSpc>
                <a:spcPct val="90000"/>
              </a:lnSpc>
            </a:pPr>
            <a:endParaRPr kumimoji="0" lang="ru-RU" sz="1200" b="1" i="1" u="sng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64" name="AutoShape 12"/>
          <p:cNvSpPr>
            <a:spLocks noChangeArrowheads="1"/>
          </p:cNvSpPr>
          <p:nvPr/>
        </p:nvSpPr>
        <p:spPr bwMode="auto">
          <a:xfrm>
            <a:off x="7429520" y="4143380"/>
            <a:ext cx="857256" cy="3571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1,5%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5715008" y="1214422"/>
            <a:ext cx="2286016" cy="1000132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25400">
            <a:solidFill>
              <a:schemeClr val="accent2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РАСХОДЫ НА ОБСЛУЖИВАНИЕ ДОЛГА</a:t>
            </a:r>
            <a:endParaRPr lang="ru-RU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643702" y="2285992"/>
            <a:ext cx="714380" cy="35719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>
                <a:lumMod val="90000"/>
                <a:lumOff val="1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Calibri" pitchFamily="34" charset="0"/>
              </a:rPr>
              <a:t>0,1%</a:t>
            </a:r>
            <a:endParaRPr lang="ru-RU" sz="2400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8001024" y="0"/>
            <a:ext cx="1057276" cy="2857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СЛАЙД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71500" y="142875"/>
          <a:ext cx="8572500" cy="80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142844" y="928670"/>
          <a:ext cx="9072626" cy="5989193"/>
        </p:xfrm>
        <a:graphic>
          <a:graphicData uri="http://schemas.openxmlformats.org/drawingml/2006/table">
            <a:tbl>
              <a:tblPr/>
              <a:tblGrid>
                <a:gridCol w="3071834"/>
                <a:gridCol w="1357322"/>
                <a:gridCol w="1394726"/>
                <a:gridCol w="1058771"/>
                <a:gridCol w="1277319"/>
                <a:gridCol w="912654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кв. 2016 г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Утвержден.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 2017 г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 2017 г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Испол. 1кв.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2017 г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Развитие образования и    воспитание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43 586,1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189 186,9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193 852,6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45 440,8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23,4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98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Охрана здоровья и формирование   здорового образа жизни населения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238,5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352,0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352,0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281,8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80,0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5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Развитие культуры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6 179,0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27 665,7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29 223,4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6 484,0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22,2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35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Социальная поддержка населения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2 992,0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12 995,3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12 995,3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2 725,3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21,0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98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Создание условий для устойчивого</a:t>
                      </a:r>
                      <a:r>
                        <a:rPr lang="ru-RU" sz="19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экономического развития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1 250,9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3 397,0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110,0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38,5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35,0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5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Безопасность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30,0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30,0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35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Содержание и развитие муниципального хозяйства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6 294,3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6 275,6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80 248,2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1 355,3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1,7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98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Энергосбережение</a:t>
                      </a:r>
                      <a:r>
                        <a:rPr lang="ru-RU" sz="19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и повышение энергетической эффективности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88,0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251,0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22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i="1" kern="10" spc="18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3300"/>
              </a:solidFill>
              <a:latin typeface="Monotype Corsiva"/>
            </a:endParaRPr>
          </a:p>
        </p:txBody>
      </p:sp>
      <p:sp>
        <p:nvSpPr>
          <p:cNvPr id="7229" name="Прямоугольник 6"/>
          <p:cNvSpPr>
            <a:spLocks noChangeArrowheads="1"/>
          </p:cNvSpPr>
          <p:nvPr/>
        </p:nvSpPr>
        <p:spPr bwMode="auto">
          <a:xfrm>
            <a:off x="8086725" y="6572250"/>
            <a:ext cx="1057275" cy="285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kumimoji="1" lang="ru-RU" sz="1400" b="1" dirty="0">
                <a:latin typeface="Times New Roman" pitchFamily="18" charset="0"/>
              </a:rPr>
              <a:t>СЛАЙД </a:t>
            </a:r>
            <a:r>
              <a:rPr kumimoji="1" lang="ru-RU" sz="1400" b="1" dirty="0" smtClean="0">
                <a:latin typeface="Times New Roman" pitchFamily="18" charset="0"/>
              </a:rPr>
              <a:t>5</a:t>
            </a:r>
            <a:endParaRPr kumimoji="1" lang="ru-RU" sz="1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333375"/>
            <a:ext cx="8643937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smtClean="0">
                <a:solidFill>
                  <a:srgbClr val="800000"/>
                </a:solidFill>
                <a:latin typeface="Calibri" pitchFamily="34" charset="0"/>
              </a:rPr>
              <a:t>Структура расходов бюджета в разрезе муниципальных программ</a:t>
            </a:r>
            <a:endParaRPr lang="ru-RU" sz="280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0" y="1071546"/>
          <a:ext cx="9144000" cy="5847005"/>
        </p:xfrm>
        <a:graphic>
          <a:graphicData uri="http://schemas.openxmlformats.org/drawingml/2006/table">
            <a:tbl>
              <a:tblPr/>
              <a:tblGrid>
                <a:gridCol w="2848131"/>
                <a:gridCol w="1580993"/>
                <a:gridCol w="1214446"/>
                <a:gridCol w="1360317"/>
                <a:gridCol w="1167319"/>
                <a:gridCol w="972794"/>
              </a:tblGrid>
              <a:tr h="80402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1 кв.2016 г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Утвержд.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 2017 г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 2017 г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кв. 2017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7553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Муниципальное управление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7 867,3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48 044,9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46 377,0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10 413,3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22,5</a:t>
                      </a:r>
                      <a:endParaRPr lang="ru-RU" sz="2000" b="1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4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Устойчивое развитие сельских территорий </a:t>
                      </a:r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Красногорского </a:t>
                      </a:r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района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4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ru-RU" sz="19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Комплексные меры противодействия </a:t>
                      </a:r>
                      <a:r>
                        <a:rPr lang="ru-RU" sz="19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немедицин. </a:t>
                      </a:r>
                      <a:r>
                        <a:rPr lang="ru-RU" sz="19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потреблению  наркотических средств и их незаконному обороту на 2016-2020 годы</a:t>
                      </a:r>
                      <a:endParaRPr lang="ru-RU" sz="19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10,0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58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</a:t>
                      </a:r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ВСЕГО </a:t>
                      </a:r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РАСХОДОВ </a:t>
                      </a:r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71 670,5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313 983,4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393 495,5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67</a:t>
                      </a:r>
                      <a:r>
                        <a:rPr lang="ru-RU" sz="1800" b="1" baseline="0" dirty="0" smtClean="0">
                          <a:latin typeface="Calibri" pitchFamily="34" charset="0"/>
                        </a:rPr>
                        <a:t> 872,7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17,3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18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в т.ч. программ. расходы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68 501,1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287 967,4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363 449,5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66 739,0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18,4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4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Удельн.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вес расходов,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формир.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программно-целевым методом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95,6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91,7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92,4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98,3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-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643813" y="785813"/>
            <a:ext cx="1173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(тыс. руб.)</a:t>
            </a:r>
          </a:p>
        </p:txBody>
      </p:sp>
      <p:sp>
        <p:nvSpPr>
          <p:cNvPr id="8247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i="1" kern="10" spc="18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3300"/>
              </a:solidFill>
              <a:latin typeface="Monotype Corsiva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42852"/>
          <a:ext cx="892968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28596" y="428605"/>
            <a:ext cx="8358188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0800" bIns="10800" anchor="b"/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Муниципальный долг перед бюджетом Удмуртской Республики (тыс. руб.)</a:t>
            </a:r>
            <a:endParaRPr lang="ru-RU" sz="28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1397000"/>
          <a:ext cx="7643866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 bwMode="auto">
          <a:xfrm>
            <a:off x="8001024" y="0"/>
            <a:ext cx="1057276" cy="2857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СЛАЙД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49275"/>
            <a:ext cx="7772400" cy="53943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dirty="0"/>
          </a:p>
          <a:p>
            <a:pPr algn="ctr" eaLnBrk="1" hangingPunct="1">
              <a:buFontTx/>
              <a:buNone/>
              <a:defRPr/>
            </a:pPr>
            <a:endParaRPr lang="ru-RU" dirty="0"/>
          </a:p>
          <a:p>
            <a:pPr algn="ctr" eaLnBrk="1" hangingPunct="1">
              <a:buFontTx/>
              <a:buNone/>
              <a:defRPr/>
            </a:pPr>
            <a:r>
              <a:rPr lang="ru-RU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СПАСИБО </a:t>
            </a:r>
          </a:p>
          <a:p>
            <a:pPr algn="ctr" eaLnBrk="1" hangingPunct="1">
              <a:buFontTx/>
              <a:buNone/>
              <a:defRPr/>
            </a:pPr>
            <a:r>
              <a:rPr lang="ru-RU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 </a:t>
            </a:r>
          </a:p>
          <a:p>
            <a:pPr algn="ctr" eaLnBrk="1" hangingPunct="1">
              <a:buFontTx/>
              <a:buNone/>
              <a:defRPr/>
            </a:pPr>
            <a:r>
              <a:rPr lang="ru-RU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ВНИМАНИЕ</a:t>
            </a:r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1800" b="1" i="1" kern="10" spc="18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3300"/>
              </a:solidFill>
              <a:latin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">
      <a:dk1>
        <a:srgbClr val="000099"/>
      </a:dk1>
      <a:lt1>
        <a:srgbClr val="FFFFFF"/>
      </a:lt1>
      <a:dk2>
        <a:srgbClr val="0000CC"/>
      </a:dk2>
      <a:lt2>
        <a:srgbClr val="000099"/>
      </a:lt2>
      <a:accent1>
        <a:srgbClr val="FF0000"/>
      </a:accent1>
      <a:accent2>
        <a:srgbClr val="080808"/>
      </a:accent2>
      <a:accent3>
        <a:srgbClr val="FFFFFF"/>
      </a:accent3>
      <a:accent4>
        <a:srgbClr val="000082"/>
      </a:accent4>
      <a:accent5>
        <a:srgbClr val="FFAAAA"/>
      </a:accent5>
      <a:accent6>
        <a:srgbClr val="060606"/>
      </a:accent6>
      <a:hlink>
        <a:srgbClr val="000000"/>
      </a:hlink>
      <a:folHlink>
        <a:srgbClr val="FF0000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5">
        <a:dk1>
          <a:srgbClr val="CC33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6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7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33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DAA"/>
        </a:accent5>
        <a:accent6>
          <a:srgbClr val="B92D00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8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333333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9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0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1C1C1C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181818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1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2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3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4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5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6">
        <a:dk1>
          <a:srgbClr val="000099"/>
        </a:dk1>
        <a:lt1>
          <a:srgbClr val="FFFFFF"/>
        </a:lt1>
        <a:dk2>
          <a:srgbClr val="0000CC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CC"/>
    </a:dk2>
    <a:lt2>
      <a:srgbClr val="808080"/>
    </a:lt2>
    <a:accent1>
      <a:srgbClr val="0066FF"/>
    </a:accent1>
    <a:accent2>
      <a:srgbClr val="DDDDDD"/>
    </a:accent2>
    <a:accent3>
      <a:srgbClr val="FFFFFF"/>
    </a:accent3>
    <a:accent4>
      <a:srgbClr val="000000"/>
    </a:accent4>
    <a:accent5>
      <a:srgbClr val="AAB8FF"/>
    </a:accent5>
    <a:accent6>
      <a:srgbClr val="C8C8C8"/>
    </a:accent6>
    <a:hlink>
      <a:srgbClr val="FF0066"/>
    </a:hlink>
    <a:folHlink>
      <a:srgbClr val="6699FF"/>
    </a:folHlink>
  </a:clrScheme>
  <a:fontScheme name="Selling a Product o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CC"/>
    </a:dk2>
    <a:lt2>
      <a:srgbClr val="808080"/>
    </a:lt2>
    <a:accent1>
      <a:srgbClr val="0066FF"/>
    </a:accent1>
    <a:accent2>
      <a:srgbClr val="DDDDDD"/>
    </a:accent2>
    <a:accent3>
      <a:srgbClr val="FFFFFF"/>
    </a:accent3>
    <a:accent4>
      <a:srgbClr val="000000"/>
    </a:accent4>
    <a:accent5>
      <a:srgbClr val="AAB8FF"/>
    </a:accent5>
    <a:accent6>
      <a:srgbClr val="C8C8C8"/>
    </a:accent6>
    <a:hlink>
      <a:srgbClr val="FF0066"/>
    </a:hlink>
    <a:folHlink>
      <a:srgbClr val="6699FF"/>
    </a:folHlink>
  </a:clrScheme>
  <a:fontScheme name="Selling a Product o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11704</TotalTime>
  <Words>689</Words>
  <Application>Microsoft Office PowerPoint</Application>
  <PresentationFormat>Экран (4:3)</PresentationFormat>
  <Paragraphs>248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Selling a Product or Service</vt:lpstr>
      <vt:lpstr>Worksheet</vt:lpstr>
      <vt:lpstr> </vt:lpstr>
      <vt:lpstr>Слайд 2</vt:lpstr>
      <vt:lpstr>Слайд 3</vt:lpstr>
      <vt:lpstr>Слайд 4</vt:lpstr>
      <vt:lpstr>Слайд 5</vt:lpstr>
      <vt:lpstr>Слайд 6</vt:lpstr>
      <vt:lpstr>Структура расходов бюджета в разрезе муниципальных программ</vt:lpstr>
      <vt:lpstr>Слайд 8</vt:lpstr>
      <vt:lpstr>Слайд 9</vt:lpstr>
    </vt:vector>
  </TitlesOfParts>
  <Company>MinFin 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1024</cp:revision>
  <dcterms:created xsi:type="dcterms:W3CDTF">2009-06-15T10:07:42Z</dcterms:created>
  <dcterms:modified xsi:type="dcterms:W3CDTF">2017-05-05T06:32:26Z</dcterms:modified>
</cp:coreProperties>
</file>